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D9BE8-78DF-4737-ACAA-AA02F73E622D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9576F-8A41-40DA-91F6-E936E25D03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48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42F8B5-F143-4AD4-A5A0-BAECF1E43E18}" type="datetime1">
              <a:rPr lang="ru-RU" smtClean="0"/>
              <a:t>15.12.2014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BD128-F595-4E02-961A-2E015F324588}" type="datetime1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CEE8F9-E0B6-4EDF-A6D9-C0CE025BC2E1}" type="datetime1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DE4DF-17B8-443E-A02D-716F92390C5F}" type="datetime1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8998A-1D1B-4BDC-9735-A678B0DF1308}" type="datetime1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09CC8C-1585-4938-8A92-50B967BDE80F}" type="datetime1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9CA16-03AE-43CC-A258-0758EC1C20E2}" type="datetime1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3D7E-04B9-409F-8306-2D03C413AD0A}" type="datetime1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9239C2-4B88-422A-A71E-8934EB28FF22}" type="datetime1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406F8F-09AB-4430-9555-E2F88EB1664E}" type="datetime1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E09432-E9C0-4A84-A58D-BA1C32C77F45}" type="datetime1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99FB0A-2EBD-440F-9CBC-447B557F1022}" type="datetime1">
              <a:rPr lang="ru-RU" smtClean="0"/>
              <a:t>15.12.2014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асс. Самонова М.Н.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Рынок и рыночная экономика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1714488"/>
            <a:ext cx="7772400" cy="335758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Рынок, его виды и основные функции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Характерные черты рыночной экономики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Конкуренция и её виды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Менеджмент 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Маркетинг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 деятельности по руководству людьми на предприятиях и в организациях</a:t>
            </a:r>
          </a:p>
          <a:p>
            <a:endParaRPr lang="ru-RU" dirty="0" smtClean="0"/>
          </a:p>
          <a:p>
            <a:r>
              <a:rPr lang="ru-RU" u="sng" dirty="0" smtClean="0"/>
              <a:t>функции:</a:t>
            </a:r>
          </a:p>
          <a:p>
            <a:r>
              <a:rPr lang="ru-RU" dirty="0" smtClean="0"/>
              <a:t>планирование, организация и контроль, координация ресурсов предприятия, выбор средств для усиления мотивации работников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Менеджмент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en-US" dirty="0" smtClean="0"/>
              <a:t>management -</a:t>
            </a:r>
            <a:r>
              <a:rPr lang="ru-RU" dirty="0" smtClean="0"/>
              <a:t>управление)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система управления производством и реализацией товаров и услуг, связанная с выявлением, предвидением и удовлетворением потребностей покупателя</a:t>
            </a:r>
          </a:p>
          <a:p>
            <a:endParaRPr lang="ru-RU" dirty="0" smtClean="0"/>
          </a:p>
          <a:p>
            <a:r>
              <a:rPr lang="ru-RU" u="sng" dirty="0" smtClean="0"/>
              <a:t>функции:</a:t>
            </a:r>
          </a:p>
          <a:p>
            <a:r>
              <a:rPr lang="ru-RU" dirty="0" smtClean="0"/>
              <a:t>исследование рынка</a:t>
            </a:r>
            <a:endParaRPr lang="en-US" dirty="0" smtClean="0"/>
          </a:p>
          <a:p>
            <a:r>
              <a:rPr lang="ru-RU" dirty="0" smtClean="0"/>
              <a:t>выработка политики предприятия</a:t>
            </a:r>
          </a:p>
          <a:p>
            <a:r>
              <a:rPr lang="ru-RU" dirty="0" smtClean="0"/>
              <a:t>определение структуры производства</a:t>
            </a:r>
          </a:p>
          <a:p>
            <a:r>
              <a:rPr lang="ru-RU" dirty="0" smtClean="0"/>
              <a:t>поиск способов сбыта продукции</a:t>
            </a:r>
          </a:p>
          <a:p>
            <a:r>
              <a:rPr lang="ru-RU" dirty="0" smtClean="0"/>
              <a:t>создание системы продвижения товаров на рынке</a:t>
            </a:r>
          </a:p>
          <a:p>
            <a:r>
              <a:rPr lang="ru-RU" dirty="0" smtClean="0"/>
              <a:t>совершенствование форм послепродажного технического обслуживания изделий</a:t>
            </a:r>
          </a:p>
          <a:p>
            <a:r>
              <a:rPr lang="ru-RU" dirty="0" smtClean="0"/>
              <a:t>формирование у потребителей потребностей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5. Маркетинг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en-US" dirty="0" smtClean="0"/>
              <a:t>market – </a:t>
            </a:r>
            <a:r>
              <a:rPr lang="ru-RU" dirty="0" smtClean="0"/>
              <a:t>рынок, сбыт)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214282" y="1142984"/>
            <a:ext cx="8715436" cy="53578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свободное предпринимательство,</a:t>
            </a:r>
          </a:p>
          <a:p>
            <a:pPr>
              <a:buNone/>
            </a:pPr>
            <a:r>
              <a:rPr lang="ru-RU" dirty="0" smtClean="0"/>
              <a:t>основанное на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частной собственности и</a:t>
            </a:r>
          </a:p>
          <a:p>
            <a:r>
              <a:rPr lang="ru-RU" dirty="0" smtClean="0"/>
              <a:t>конкуренции</a:t>
            </a:r>
          </a:p>
          <a:p>
            <a:endParaRPr lang="ru-RU" dirty="0" smtClean="0"/>
          </a:p>
          <a:p>
            <a:r>
              <a:rPr lang="ru-RU" dirty="0" smtClean="0"/>
              <a:t>экономических субъектов много</a:t>
            </a:r>
          </a:p>
          <a:p>
            <a:r>
              <a:rPr lang="ru-RU" dirty="0" smtClean="0"/>
              <a:t>экономическая власть рассеяна</a:t>
            </a:r>
          </a:p>
          <a:p>
            <a:r>
              <a:rPr lang="ru-RU" dirty="0" smtClean="0"/>
              <a:t>государство почти не вмешивается в экономический процесс, только устанавливает нормативную правовую базу для защиты частной собственности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85786" y="274638"/>
            <a:ext cx="8001056" cy="939784"/>
          </a:xfrm>
        </p:spPr>
        <p:txBody>
          <a:bodyPr/>
          <a:lstStyle/>
          <a:p>
            <a:r>
              <a:rPr lang="ru-RU" dirty="0" smtClean="0"/>
              <a:t>Рыночная экономика - это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Рынок, его виды и основные функции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Рынок – это сфера экономики, в которой совершается процесс товарного обращения, например купля-продажа</a:t>
            </a:r>
            <a:endParaRPr lang="ru-RU" dirty="0"/>
          </a:p>
        </p:txBody>
      </p:sp>
      <p:pic>
        <p:nvPicPr>
          <p:cNvPr id="6" name="Рисунок 5" descr="86d2bab0753792cb4154c8ba4c2714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286124"/>
            <a:ext cx="5667375" cy="2543175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00166" y="21429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/>
              <a:t>Виды рынков</a:t>
            </a:r>
            <a:endParaRPr lang="ru-RU" b="1" u="sng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14290"/>
            <a:ext cx="3214710" cy="5000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характеру продаваемого товара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рынки:</a:t>
            </a:r>
          </a:p>
          <a:p>
            <a:pPr marL="342900" indent="-342900" algn="ctr"/>
            <a:r>
              <a:rPr lang="ru-RU" dirty="0" smtClean="0">
                <a:solidFill>
                  <a:schemeClr val="tx1"/>
                </a:solidFill>
              </a:rPr>
              <a:t>сырья, материалов, недвижимости, </a:t>
            </a:r>
          </a:p>
          <a:p>
            <a:pPr marL="342900" indent="-342900" algn="ctr"/>
            <a:r>
              <a:rPr lang="ru-RU" dirty="0" smtClean="0">
                <a:solidFill>
                  <a:schemeClr val="tx1"/>
                </a:solidFill>
              </a:rPr>
              <a:t>услуг, информационных и интеллектуальных продуктов, </a:t>
            </a:r>
          </a:p>
          <a:p>
            <a:pPr marL="342900" indent="-342900" algn="ctr"/>
            <a:r>
              <a:rPr lang="ru-RU" dirty="0" smtClean="0">
                <a:solidFill>
                  <a:schemeClr val="tx1"/>
                </a:solidFill>
              </a:rPr>
              <a:t>капитала, </a:t>
            </a:r>
          </a:p>
          <a:p>
            <a:pPr marL="342900" indent="-342900" algn="ctr"/>
            <a:r>
              <a:rPr lang="ru-RU" dirty="0" smtClean="0">
                <a:solidFill>
                  <a:schemeClr val="tx1"/>
                </a:solidFill>
              </a:rPr>
              <a:t>валюты, ценных бумаг, рабочей силы </a:t>
            </a:r>
          </a:p>
          <a:p>
            <a:pPr marL="342900" indent="-342900" algn="ctr"/>
            <a:r>
              <a:rPr lang="ru-RU" dirty="0" smtClean="0">
                <a:solidFill>
                  <a:schemeClr val="tx1"/>
                </a:solidFill>
              </a:rPr>
              <a:t>и др.</a:t>
            </a:r>
          </a:p>
          <a:p>
            <a:pPr marL="342900" indent="-342900" algn="ctr">
              <a:buAutoNum type="arabicPeriod"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714356"/>
            <a:ext cx="4000528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размерам территории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рынки: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местные, региональные и национальные,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внутренние и внешние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4000504"/>
            <a:ext cx="3357586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рынки: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легальные (узаконенные) и нелегальные, теневые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Функции рынка: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642916"/>
          <a:ext cx="8072494" cy="585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5500726"/>
              </a:tblGrid>
              <a:tr h="146448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1. Регулирующая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u="sng" dirty="0" smtClean="0">
                          <a:solidFill>
                            <a:schemeClr val="tx1"/>
                          </a:solidFill>
                        </a:rPr>
                        <a:t>Реагирование на изменения в экономике: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регуляция объема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и структуры производства товаров, рыночной цены, </a:t>
                      </a:r>
                    </a:p>
                    <a:p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уравновешивание спроса и предложения товаров и услуг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64480">
                <a:tc>
                  <a:txBody>
                    <a:bodyPr/>
                    <a:lstStyle/>
                    <a:p>
                      <a:r>
                        <a:rPr lang="ru-RU" dirty="0" smtClean="0"/>
                        <a:t>2. Стимулирующая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рынок стимулирует работу</a:t>
                      </a:r>
                      <a:r>
                        <a:rPr lang="ru-RU" u="sng" baseline="0" dirty="0" smtClean="0"/>
                        <a:t>  своих участников:</a:t>
                      </a:r>
                      <a:endParaRPr lang="ru-RU" u="sng" dirty="0" smtClean="0"/>
                    </a:p>
                    <a:p>
                      <a:r>
                        <a:rPr lang="ru-RU" dirty="0" smtClean="0"/>
                        <a:t>повышение</a:t>
                      </a:r>
                      <a:r>
                        <a:rPr lang="ru-RU" baseline="0" dirty="0" smtClean="0"/>
                        <a:t> эффективность работы, сокращение затрат на производство, более качественный и дешёвый товар</a:t>
                      </a:r>
                      <a:endParaRPr lang="ru-RU" dirty="0"/>
                    </a:p>
                  </a:txBody>
                  <a:tcPr/>
                </a:tc>
              </a:tr>
              <a:tr h="146448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r>
                        <a:rPr lang="ru-RU" baseline="0" dirty="0" smtClean="0"/>
                        <a:t> Информационная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знания и сведения</a:t>
                      </a:r>
                      <a:r>
                        <a:rPr lang="ru-RU" u="sng" baseline="0" dirty="0" smtClean="0"/>
                        <a:t> для участников рыночных отношений: </a:t>
                      </a:r>
                      <a:endParaRPr lang="ru-RU" u="sng" dirty="0" smtClean="0"/>
                    </a:p>
                    <a:p>
                      <a:r>
                        <a:rPr lang="ru-RU" dirty="0" smtClean="0"/>
                        <a:t>о рыночных ценах, их динамике, </a:t>
                      </a:r>
                      <a:r>
                        <a:rPr lang="ru-RU" i="1" dirty="0" smtClean="0"/>
                        <a:t>рыночной конъюнктуре </a:t>
                      </a:r>
                      <a:r>
                        <a:rPr lang="ru-RU" dirty="0" smtClean="0"/>
                        <a:t>– соотношении спроса и предложения</a:t>
                      </a:r>
                      <a:endParaRPr lang="ru-RU" dirty="0"/>
                    </a:p>
                  </a:txBody>
                  <a:tcPr/>
                </a:tc>
              </a:tr>
              <a:tr h="1464480">
                <a:tc>
                  <a:txBody>
                    <a:bodyPr/>
                    <a:lstStyle/>
                    <a:p>
                      <a:r>
                        <a:rPr lang="ru-RU" dirty="0" smtClean="0"/>
                        <a:t>4. Селективная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избавляет</a:t>
                      </a:r>
                      <a:r>
                        <a:rPr lang="ru-RU" baseline="0" dirty="0" smtClean="0"/>
                        <a:t> от слабых участников товарно-денежных отношений и поощряет развитие эффективных форм хозяйствования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Характерные черты рыночной экономики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свобода хозяйственной деятельности</a:t>
            </a:r>
          </a:p>
          <a:p>
            <a:pPr marL="624078" indent="-514350">
              <a:buAutoNum type="arabicPeriod"/>
            </a:pPr>
            <a:r>
              <a:rPr lang="ru-RU" dirty="0" smtClean="0"/>
              <a:t>равноправие форм собственности</a:t>
            </a:r>
          </a:p>
          <a:p>
            <a:pPr marL="624078" indent="-514350">
              <a:buAutoNum type="arabicPeriod"/>
            </a:pPr>
            <a:r>
              <a:rPr lang="ru-RU" dirty="0" smtClean="0"/>
              <a:t>свободное ценообразование (с учётом спроса и предложения)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Конкуренция</a:t>
            </a:r>
            <a:r>
              <a:rPr lang="ru-RU" dirty="0" smtClean="0"/>
              <a:t>  - это экономическое </a:t>
            </a:r>
            <a:r>
              <a:rPr lang="ru-RU" i="1" dirty="0" smtClean="0"/>
              <a:t>соперничество</a:t>
            </a:r>
            <a:r>
              <a:rPr lang="ru-RU" dirty="0" smtClean="0"/>
              <a:t> между обособленными производителями товаров за более выгодные условия производства и сбыта, за источники сырья и т.д. с целью получения более высокой прибыли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Конкуренция и её виды</a:t>
            </a:r>
            <a:endParaRPr lang="ru-RU" dirty="0"/>
          </a:p>
        </p:txBody>
      </p:sp>
      <p:pic>
        <p:nvPicPr>
          <p:cNvPr id="4" name="Рисунок 3" descr="konkuren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4086225"/>
            <a:ext cx="4762500" cy="2771775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улучшение качества;</a:t>
            </a:r>
          </a:p>
          <a:p>
            <a:r>
              <a:rPr lang="ru-RU" dirty="0" smtClean="0"/>
              <a:t>повышение производительности труда;</a:t>
            </a:r>
          </a:p>
          <a:p>
            <a:r>
              <a:rPr lang="ru-RU" dirty="0" smtClean="0"/>
              <a:t>уменьшение издержек производства;</a:t>
            </a:r>
          </a:p>
          <a:p>
            <a:r>
              <a:rPr lang="ru-RU" dirty="0" smtClean="0"/>
              <a:t>снижение цен;</a:t>
            </a:r>
          </a:p>
          <a:p>
            <a:r>
              <a:rPr lang="ru-RU" dirty="0" smtClean="0"/>
              <a:t>расширение ассортимента</a:t>
            </a:r>
          </a:p>
          <a:p>
            <a:r>
              <a:rPr lang="ru-RU" dirty="0" smtClean="0"/>
              <a:t>совершенствование производства и т.д.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закрытие предприятий;</a:t>
            </a:r>
          </a:p>
          <a:p>
            <a:r>
              <a:rPr lang="ru-RU" dirty="0" smtClean="0"/>
              <a:t>увольнение работников;</a:t>
            </a:r>
          </a:p>
          <a:p>
            <a:r>
              <a:rPr lang="ru-RU" dirty="0" smtClean="0"/>
              <a:t>социально-экономическая напряженность в обществе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конкуренции 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конкуренции: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Свободная и монополистическая</a:t>
            </a:r>
          </a:p>
          <a:p>
            <a:endParaRPr lang="ru-RU" dirty="0" smtClean="0"/>
          </a:p>
          <a:p>
            <a:r>
              <a:rPr lang="ru-RU" dirty="0" smtClean="0"/>
              <a:t>недобросовестная (обман покупателей)</a:t>
            </a:r>
          </a:p>
          <a:p>
            <a:endParaRPr lang="ru-RU" dirty="0" smtClean="0"/>
          </a:p>
          <a:p>
            <a:r>
              <a:rPr lang="ru-RU" b="1" dirty="0" smtClean="0"/>
              <a:t>внутриотраслевая</a:t>
            </a:r>
            <a:r>
              <a:rPr lang="ru-RU" dirty="0" smtClean="0"/>
              <a:t> (например, «Витязь» и «Горизонт») и </a:t>
            </a:r>
            <a:r>
              <a:rPr lang="ru-RU" b="1" dirty="0" smtClean="0"/>
              <a:t>межотраслевая</a:t>
            </a:r>
            <a:r>
              <a:rPr lang="ru-RU" dirty="0" smtClean="0"/>
              <a:t> (железнодорожный транспорт и автотранспорт</a:t>
            </a:r>
          </a:p>
          <a:p>
            <a:endParaRPr lang="ru-RU" dirty="0" smtClean="0"/>
          </a:p>
          <a:p>
            <a:r>
              <a:rPr lang="ru-RU" dirty="0" smtClean="0"/>
              <a:t>ценовая и неценовая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асс. Самонова М.Н.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1CD118-B415-4D49-8AC0-6468F1F45CD1}"/>
</file>

<file path=customXml/itemProps2.xml><?xml version="1.0" encoding="utf-8"?>
<ds:datastoreItem xmlns:ds="http://schemas.openxmlformats.org/officeDocument/2006/customXml" ds:itemID="{64A1FCC4-19DE-4AA5-B48C-26CFD2B26856}"/>
</file>

<file path=customXml/itemProps3.xml><?xml version="1.0" encoding="utf-8"?>
<ds:datastoreItem xmlns:ds="http://schemas.openxmlformats.org/officeDocument/2006/customXml" ds:itemID="{F48F1871-9C3B-4BF2-A6C6-16BA3FA53EAE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489</Words>
  <Application>Microsoft Office PowerPoint</Application>
  <PresentationFormat>Экран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Рынок и рыночная экономика</vt:lpstr>
      <vt:lpstr>Рыночная экономика - это</vt:lpstr>
      <vt:lpstr>1. Рынок, его виды и основные функции</vt:lpstr>
      <vt:lpstr>Презентация PowerPoint</vt:lpstr>
      <vt:lpstr>Презентация PowerPoint</vt:lpstr>
      <vt:lpstr>2. Характерные черты рыночной экономики</vt:lpstr>
      <vt:lpstr>3. Конкуренция и её виды</vt:lpstr>
      <vt:lpstr>Результаты конкуренции </vt:lpstr>
      <vt:lpstr>Виды конкуренции:</vt:lpstr>
      <vt:lpstr>4. Менеджмент  (management -управление)</vt:lpstr>
      <vt:lpstr>5. Маркетинг  (market – рынок, сбыт)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 и рыночная экономика</dc:title>
  <dc:creator>Mari</dc:creator>
  <cp:lastModifiedBy>Пользователь</cp:lastModifiedBy>
  <cp:revision>21</cp:revision>
  <dcterms:created xsi:type="dcterms:W3CDTF">2014-03-12T05:52:17Z</dcterms:created>
  <dcterms:modified xsi:type="dcterms:W3CDTF">2014-12-15T11:22:14Z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