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808" r:id="rId2"/>
    <p:sldMasterId id="2147483820" r:id="rId3"/>
    <p:sldMasterId id="2147483832" r:id="rId4"/>
    <p:sldMasterId id="2147483844" r:id="rId5"/>
    <p:sldMasterId id="2147483907" r:id="rId6"/>
    <p:sldMasterId id="2147483954" r:id="rId7"/>
  </p:sldMasterIdLst>
  <p:notesMasterIdLst>
    <p:notesMasterId r:id="rId39"/>
  </p:notesMasterIdLst>
  <p:sldIdLst>
    <p:sldId id="256" r:id="rId8"/>
    <p:sldId id="263" r:id="rId9"/>
    <p:sldId id="285" r:id="rId10"/>
    <p:sldId id="257" r:id="rId11"/>
    <p:sldId id="264" r:id="rId12"/>
    <p:sldId id="258" r:id="rId13"/>
    <p:sldId id="259" r:id="rId14"/>
    <p:sldId id="260" r:id="rId15"/>
    <p:sldId id="261" r:id="rId16"/>
    <p:sldId id="262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3" r:id="rId35"/>
    <p:sldId id="281" r:id="rId36"/>
    <p:sldId id="284" r:id="rId37"/>
    <p:sldId id="286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9793" autoAdjust="0"/>
  </p:normalViewPr>
  <p:slideViewPr>
    <p:cSldViewPr snapToGrid="0">
      <p:cViewPr>
        <p:scale>
          <a:sx n="100" d="100"/>
          <a:sy n="100" d="100"/>
        </p:scale>
        <p:origin x="-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ustomXml" Target="../customXml/item3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F26E8-BBD1-423F-A50A-AD7551CE7920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7C22-551F-4952-AC35-5C0CCBF61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77C22-551F-4952-AC35-5C0CCBF6172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20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9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30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51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3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28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12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588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94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50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02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428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35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9563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974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859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84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908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820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105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86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74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340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601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364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651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299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84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89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880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94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4932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27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8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53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43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861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667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253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7587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664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262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174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7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57345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105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561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656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461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288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214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672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743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091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5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7869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161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748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701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009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58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761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424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198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121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91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689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44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055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816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22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182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781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026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6946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1793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3591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5958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9292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921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21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2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95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19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8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86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8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11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1B07-A4AF-4C47-8645-67CEAD51B882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D9693E-884A-4DAD-A377-58F5591544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52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6592" y="1457325"/>
            <a:ext cx="7766936" cy="2305050"/>
          </a:xfrm>
        </p:spPr>
        <p:txBody>
          <a:bodyPr/>
          <a:lstStyle/>
          <a:p>
            <a:pPr algn="ctr"/>
            <a:r>
              <a:rPr lang="ru-RU" dirty="0" smtClean="0"/>
              <a:t>Прямоугольный треугольник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78517"/>
          </a:xfrm>
        </p:spPr>
        <p:txBody>
          <a:bodyPr/>
          <a:lstStyle/>
          <a:p>
            <a:r>
              <a:rPr lang="ru-RU" sz="2000" dirty="0" smtClean="0"/>
              <a:t>Метрические соотношения в прямоугольном треугольнике</a:t>
            </a:r>
          </a:p>
          <a:p>
            <a:endParaRPr lang="ru-RU" dirty="0" smtClean="0"/>
          </a:p>
          <a:p>
            <a:r>
              <a:rPr lang="ru-RU" dirty="0" smtClean="0"/>
              <a:t>        </a:t>
            </a:r>
            <a:r>
              <a:rPr lang="ru-RU" b="1" i="1" dirty="0" smtClean="0">
                <a:solidFill>
                  <a:schemeClr val="accent1"/>
                </a:solidFill>
              </a:rPr>
              <a:t>Автор</a:t>
            </a:r>
            <a:r>
              <a:rPr lang="ru-RU" i="1" dirty="0" smtClean="0">
                <a:solidFill>
                  <a:schemeClr val="accent1"/>
                </a:solidFill>
              </a:rPr>
              <a:t>: </a:t>
            </a:r>
            <a:r>
              <a:rPr lang="ru-RU" b="1" i="1" dirty="0" smtClean="0">
                <a:solidFill>
                  <a:schemeClr val="accent1"/>
                </a:solidFill>
              </a:rPr>
              <a:t>ассистент кафедры довузовской подготовки и профориентации Старовойтова Н.А.</a:t>
            </a:r>
            <a:endParaRPr lang="ru-RU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4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52" y="2026535"/>
            <a:ext cx="3819525" cy="4438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4" y="352424"/>
            <a:ext cx="9802689" cy="158115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/>
              <a:t>5) </a:t>
            </a:r>
            <a:r>
              <a:rPr lang="ru-RU" sz="2400" b="1" i="1" u="sng" dirty="0" smtClean="0"/>
              <a:t>По гипотенузе и острому углу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dirty="0" smtClean="0"/>
              <a:t>Если </a:t>
            </a:r>
            <a:r>
              <a:rPr lang="ru-RU" sz="2400" b="1" dirty="0" smtClean="0">
                <a:solidFill>
                  <a:srgbClr val="00B050"/>
                </a:solidFill>
              </a:rPr>
              <a:t>гипотенуза</a:t>
            </a:r>
            <a:r>
              <a:rPr lang="ru-RU" sz="2400" b="1" dirty="0" smtClean="0"/>
              <a:t> </a:t>
            </a:r>
            <a:r>
              <a:rPr lang="ru-RU" sz="2400" b="1" dirty="0"/>
              <a:t>и </a:t>
            </a:r>
            <a:r>
              <a:rPr lang="ru-RU" sz="2400" b="1" dirty="0">
                <a:solidFill>
                  <a:srgbClr val="00B050"/>
                </a:solidFill>
              </a:rPr>
              <a:t>прилежащий</a:t>
            </a:r>
            <a:r>
              <a:rPr lang="ru-RU" sz="2400" b="1" dirty="0"/>
              <a:t> к </a:t>
            </a:r>
            <a:r>
              <a:rPr lang="ru-RU" sz="2400" b="1" dirty="0" smtClean="0"/>
              <a:t>ней </a:t>
            </a:r>
            <a:r>
              <a:rPr lang="ru-RU" sz="2400" b="1" dirty="0">
                <a:solidFill>
                  <a:srgbClr val="00B050"/>
                </a:solidFill>
              </a:rPr>
              <a:t>угол</a:t>
            </a:r>
            <a:r>
              <a:rPr lang="ru-RU" sz="2400" b="1" dirty="0"/>
              <a:t> </a:t>
            </a:r>
            <a:r>
              <a:rPr lang="ru-RU" sz="2400" b="1" dirty="0" smtClean="0"/>
              <a:t>одного </a:t>
            </a:r>
            <a:r>
              <a:rPr lang="ru-RU" sz="2400" b="1" dirty="0"/>
              <a:t>треугольни</a:t>
            </a:r>
            <a:r>
              <a:rPr lang="ru-RU" sz="2400" b="1" dirty="0">
                <a:solidFill>
                  <a:schemeClr val="tx1"/>
                </a:solidFill>
              </a:rPr>
              <a:t>ка</a:t>
            </a:r>
            <a:r>
              <a:rPr lang="ru-RU" sz="2400" b="1" dirty="0"/>
              <a:t> соответственно </a:t>
            </a:r>
            <a:r>
              <a:rPr lang="ru-RU" sz="2400" b="1" dirty="0">
                <a:solidFill>
                  <a:srgbClr val="FF0000"/>
                </a:solidFill>
              </a:rPr>
              <a:t>равны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гипотенузе</a:t>
            </a:r>
            <a:r>
              <a:rPr lang="ru-RU" sz="2400" b="1" dirty="0" smtClean="0"/>
              <a:t> и </a:t>
            </a:r>
            <a:r>
              <a:rPr lang="ru-RU" sz="2400" b="1" dirty="0">
                <a:solidFill>
                  <a:srgbClr val="00B050"/>
                </a:solidFill>
              </a:rPr>
              <a:t>прилежащему</a:t>
            </a:r>
            <a:r>
              <a:rPr lang="ru-RU" sz="2400" b="1" dirty="0"/>
              <a:t> к </a:t>
            </a:r>
            <a:r>
              <a:rPr lang="ru-RU" sz="2400" b="1" dirty="0" smtClean="0"/>
              <a:t>ней </a:t>
            </a:r>
            <a:r>
              <a:rPr lang="ru-RU" sz="2400" b="1" dirty="0" smtClean="0">
                <a:solidFill>
                  <a:srgbClr val="00B050"/>
                </a:solidFill>
              </a:rPr>
              <a:t>углу </a:t>
            </a:r>
            <a:r>
              <a:rPr lang="ru-RU" sz="2400" b="1" dirty="0" smtClean="0"/>
              <a:t>другого треугольника, </a:t>
            </a:r>
            <a:r>
              <a:rPr lang="ru-RU" sz="2400" b="1" dirty="0"/>
              <a:t>то такие треугольники </a:t>
            </a:r>
            <a:r>
              <a:rPr lang="ru-RU" sz="2400" b="1" dirty="0">
                <a:solidFill>
                  <a:srgbClr val="FF0000"/>
                </a:solidFill>
              </a:rPr>
              <a:t>равны</a:t>
            </a:r>
            <a:r>
              <a:rPr lang="ru-RU" sz="24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4619" y="3267855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24993" y="2770806"/>
            <a:ext cx="569626" cy="62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02277" y="2456013"/>
            <a:ext cx="569626" cy="6295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485" y="2072294"/>
            <a:ext cx="3685880" cy="43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51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564629"/>
            <a:ext cx="9741877" cy="145467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2. Тригонометрические функции острого угла прямоугольного треугольника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426" y="2105664"/>
            <a:ext cx="3745606" cy="444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5899" y="3432106"/>
            <a:ext cx="231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=90°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3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91" y="1582670"/>
            <a:ext cx="4131972" cy="489497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1091" y="151411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Косинусом</a:t>
            </a:r>
            <a:r>
              <a:rPr lang="ru-RU" sz="2400" dirty="0" smtClean="0"/>
              <a:t> острого угла прямоугольного треугольника называется отношение прилежащего катета к гипотенузе.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847963" y="1137356"/>
                <a:ext cx="5450979" cy="8920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5000"/>
                </a:schemeClr>
              </a:solid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прилежащий к.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гипотенуза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63" y="1137356"/>
                <a:ext cx="5450979" cy="89203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881330" y="2173541"/>
                <a:ext cx="5461495" cy="8869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8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прилежащий к.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гипотенуза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30" y="2173541"/>
                <a:ext cx="5461495" cy="88697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52749" y="3238500"/>
            <a:ext cx="7410451" cy="1154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Следствие</a:t>
            </a:r>
            <a:r>
              <a:rPr lang="ru-RU" sz="23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Катет прилежащий к острому углу равен </a:t>
            </a:r>
            <a:endParaRPr lang="ru-RU" sz="23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sz="23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произведению гипотенузы </a:t>
            </a:r>
            <a:r>
              <a:rPr lang="ru-RU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 косинус этого угла</a:t>
            </a:r>
            <a:r>
              <a:rPr lang="ru-RU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72767" y="4538043"/>
            <a:ext cx="1973554" cy="430887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72767" y="5173457"/>
            <a:ext cx="2168735" cy="523220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9718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91" y="1582670"/>
            <a:ext cx="4131972" cy="489497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1091" y="151411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Синусом</a:t>
            </a:r>
            <a:r>
              <a:rPr lang="ru-RU" sz="2400" dirty="0" smtClean="0"/>
              <a:t> острого угла прямоугольного треугольника называется отношение противолежащего катета к гипотенузе.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881330" y="2173541"/>
                <a:ext cx="6111545" cy="9192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8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противол</m:t>
                          </m:r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е</m:t>
                          </m:r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жащий к.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гипотенуза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30" y="2173541"/>
                <a:ext cx="6111545" cy="91922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34233" y="3238324"/>
            <a:ext cx="7135287" cy="1154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3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Следствие.</a:t>
            </a:r>
          </a:p>
          <a:p>
            <a:r>
              <a:rPr lang="ru-RU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Катет </a:t>
            </a:r>
            <a:r>
              <a:rPr lang="ru-RU" sz="23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противолежащий  </a:t>
            </a:r>
            <a:r>
              <a:rPr lang="ru-RU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острому углу равен </a:t>
            </a:r>
            <a:endParaRPr lang="ru-RU" sz="23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sz="23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произведению гипотенузы </a:t>
            </a:r>
            <a:r>
              <a:rPr lang="ru-RU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23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синус </a:t>
            </a:r>
            <a:r>
              <a:rPr lang="ru-RU" sz="23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этого угла</a:t>
            </a:r>
            <a:r>
              <a:rPr lang="ru-RU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7174801" y="4555414"/>
                <a:ext cx="2478434" cy="43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7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01" y="4555414"/>
                <a:ext cx="2478434" cy="430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7174801" y="5173457"/>
                <a:ext cx="2661241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4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01" y="5173457"/>
                <a:ext cx="2661241" cy="52322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войная стрелка влево/вправо 1"/>
          <p:cNvSpPr/>
          <p:nvPr/>
        </p:nvSpPr>
        <p:spPr>
          <a:xfrm>
            <a:off x="6621216" y="4944815"/>
            <a:ext cx="469180" cy="2136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2894667" y="1153162"/>
                <a:ext cx="6143092" cy="8869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8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противол</m:t>
                          </m:r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е</m:t>
                          </m:r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жащий к.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гипотенуза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667" y="1153162"/>
                <a:ext cx="6143092" cy="88697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565" y="5178634"/>
            <a:ext cx="2103303" cy="485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698" y="4555414"/>
            <a:ext cx="2131170" cy="5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1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91" y="1582670"/>
            <a:ext cx="4131972" cy="489497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1091" y="151411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Тангенсом</a:t>
            </a:r>
            <a:r>
              <a:rPr lang="ru-RU" sz="2400" dirty="0" smtClean="0"/>
              <a:t> острого угла прямоугольного треугольника называется отношение противолежащего катета к прилежащему.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847963" y="1137356"/>
                <a:ext cx="6020687" cy="8855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5000"/>
                </a:schemeClr>
              </a:solid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противол</m:t>
                          </m:r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е</m:t>
                          </m:r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жащий</m:t>
                          </m:r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к.</m:t>
                          </m:r>
                        </m:num>
                        <m:den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прилежащий к.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63" y="1137356"/>
                <a:ext cx="6020687" cy="88556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881330" y="2173541"/>
                <a:ext cx="5998501" cy="8906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8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fName>
                        <m:e>
                          <m:r>
                            <a:rPr lang="en-US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противол</m:t>
                          </m:r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е</m:t>
                          </m:r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жащий к.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прилежащий к.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30" y="2173541"/>
                <a:ext cx="5998501" cy="89062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90850" y="3248024"/>
            <a:ext cx="8077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Следствие.</a:t>
            </a:r>
          </a:p>
          <a:p>
            <a:r>
              <a:rPr lang="ru-RU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Катет равен произведению другого катета </a:t>
            </a:r>
            <a:endParaRPr lang="en-US" sz="22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 тан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генс</a:t>
            </a:r>
            <a:r>
              <a:rPr lang="en-US" sz="22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противолежащего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первому катету угла</a:t>
            </a:r>
            <a:endParaRPr lang="ru-RU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6143" y="5219623"/>
            <a:ext cx="1805815" cy="430887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32398" y="4455038"/>
            <a:ext cx="1987275" cy="523220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7219749" y="4555415"/>
                <a:ext cx="2309863" cy="43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7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49" y="4555415"/>
                <a:ext cx="2309863" cy="43088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7219749" y="5173457"/>
                <a:ext cx="2497735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4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49" y="5173457"/>
                <a:ext cx="2497735" cy="523220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войная стрелка влево/вправо 1"/>
          <p:cNvSpPr/>
          <p:nvPr/>
        </p:nvSpPr>
        <p:spPr>
          <a:xfrm>
            <a:off x="6621216" y="4944815"/>
            <a:ext cx="469180" cy="2136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5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39820"/>
            <a:ext cx="4131972" cy="489497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307" y="161065"/>
            <a:ext cx="9737231" cy="1320800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Котангенсом</a:t>
            </a:r>
            <a:r>
              <a:rPr lang="ru-RU" sz="2400" dirty="0" smtClean="0"/>
              <a:t> острого угла прямоугольного треугольника называется отношение прилежащего катета к противолежащему.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847963" y="1137356"/>
                <a:ext cx="6095515" cy="9192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5000"/>
                </a:schemeClr>
              </a:solid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8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прилежащий к.</m:t>
                          </m:r>
                          <m:r>
                            <a:rPr lang="ru-R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противол</m:t>
                          </m:r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е</m:t>
                          </m:r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жащий к.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63" y="1137356"/>
                <a:ext cx="6095515" cy="91922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86050" y="3305174"/>
            <a:ext cx="682942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Следствие.</a:t>
            </a:r>
          </a:p>
          <a:p>
            <a:r>
              <a:rPr lang="ru-RU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Катет равен произведению другого катета на ко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тангенс </a:t>
            </a:r>
            <a:r>
              <a:rPr lang="ru-RU" sz="2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прилежащего к первому катету угла.</a:t>
            </a:r>
            <a:endParaRPr lang="ru-RU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7193630" y="5212392"/>
                <a:ext cx="2471767" cy="4308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7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30" y="5212392"/>
                <a:ext cx="2471767" cy="430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7193630" y="4369463"/>
                <a:ext cx="2653227" cy="5232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24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30" y="4369463"/>
                <a:ext cx="2653227" cy="52322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войная стрелка влево/вправо 1"/>
          <p:cNvSpPr/>
          <p:nvPr/>
        </p:nvSpPr>
        <p:spPr>
          <a:xfrm>
            <a:off x="6621216" y="4944815"/>
            <a:ext cx="469180" cy="2136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2847963" y="2219511"/>
                <a:ext cx="6248121" cy="91922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15000"/>
                </a:schemeClr>
              </a:solid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28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func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прилежащий к.</m:t>
                          </m:r>
                          <m:r>
                            <a:rPr lang="ru-R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противол</m:t>
                          </m:r>
                          <m: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е</m:t>
                          </m:r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жащий к.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63" y="2219511"/>
                <a:ext cx="6248121" cy="919226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  <a:effectLst>
                <a:outerShdw blurRad="50800" dist="50800" dir="5400000" sx="28000" sy="28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042" y="4495800"/>
            <a:ext cx="1987468" cy="406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677" y="5173872"/>
            <a:ext cx="2182557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7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72" y="2391508"/>
            <a:ext cx="3929170" cy="44664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03" y="399737"/>
            <a:ext cx="8596668" cy="1320800"/>
          </a:xfrm>
        </p:spPr>
        <p:txBody>
          <a:bodyPr/>
          <a:lstStyle/>
          <a:p>
            <a:r>
              <a:rPr lang="ru-RU" b="1" dirty="0" smtClean="0"/>
              <a:t>3. Метрические свойства элементов прямоугольного треугольника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57394" y="1863969"/>
            <a:ext cx="7784891" cy="1518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300" i="1" dirty="0" smtClean="0"/>
              <a:t>Свойство 1) </a:t>
            </a:r>
            <a:r>
              <a:rPr lang="ru-RU" sz="2300" b="1" dirty="0" smtClean="0"/>
              <a:t>Высота</a:t>
            </a:r>
            <a:r>
              <a:rPr lang="ru-RU" sz="2300" dirty="0" smtClean="0"/>
              <a:t>, опущенная из вершины прямого</a:t>
            </a:r>
          </a:p>
          <a:p>
            <a:r>
              <a:rPr lang="ru-RU" sz="2300" dirty="0" smtClean="0"/>
              <a:t>угла прямоугольного треугольника делит его на два подобных между собой треугольника</a:t>
            </a:r>
            <a:r>
              <a:rPr lang="en-US" sz="2300" dirty="0" smtClean="0"/>
              <a:t> </a:t>
            </a:r>
            <a:r>
              <a:rPr lang="ru-RU" sz="2300" dirty="0" smtClean="0"/>
              <a:t>и подобных исходному.</a:t>
            </a:r>
            <a:endParaRPr lang="ru-RU" sz="2300" i="1" u="sng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319668" y="3794129"/>
            <a:ext cx="4468806" cy="496517"/>
            <a:chOff x="4137284" y="3691647"/>
            <a:chExt cx="4468806" cy="49244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453478" y="3691647"/>
                  <a:ext cx="415261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𝐴𝐶𝐾</m:t>
                        </m:r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      </m:t>
                        </m:r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𝐶𝐾𝐵</m:t>
                        </m:r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      </m:t>
                        </m:r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oMath>
                    </m:oMathPara>
                  </a14:m>
                  <a:endParaRPr lang="ru-RU" sz="3200" i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478" y="3691647"/>
                  <a:ext cx="4152612" cy="492443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Равнобедренный треугольник 6"/>
            <p:cNvSpPr/>
            <p:nvPr/>
          </p:nvSpPr>
          <p:spPr>
            <a:xfrm>
              <a:off x="4137284" y="3807501"/>
              <a:ext cx="299803" cy="2698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5728740" y="3810001"/>
              <a:ext cx="329783" cy="2698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7362664" y="3809999"/>
              <a:ext cx="299803" cy="2698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871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461" y="339777"/>
            <a:ext cx="948599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/>
              <a:t>Замечание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Признаки подобия прямоугольных треугольников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344" y="2445402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 острому углу</a:t>
            </a:r>
            <a:r>
              <a:rPr lang="ru-RU" sz="2000" dirty="0" smtClean="0"/>
              <a:t>: если острый угол одного треугольника соответственно равен острому углу другого треугольника, то эти треугольники подобны.</a:t>
            </a:r>
          </a:p>
          <a:p>
            <a:r>
              <a:rPr lang="ru-RU" sz="2400" b="1" dirty="0" smtClean="0"/>
              <a:t>По пропорциональности двух катетов</a:t>
            </a:r>
            <a:r>
              <a:rPr lang="ru-RU" sz="2000" dirty="0" smtClean="0"/>
              <a:t>: если два катета одного треугольника соответственно пропорциональны двум катетам другого треугольника, то такие треугольники подобны.</a:t>
            </a:r>
          </a:p>
          <a:p>
            <a:r>
              <a:rPr lang="ru-RU" sz="2400" b="1" dirty="0" smtClean="0"/>
              <a:t>По пропорциональности гипотенузы и катета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     если гипотенуза и катет одного треугольника соответственно пропорциональны гипотенузе и катету другого треугольника, то такие треугольники подобны.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771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20" y="2773882"/>
            <a:ext cx="3632725" cy="4129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72" y="457157"/>
            <a:ext cx="8211833" cy="2227427"/>
          </a:xfrm>
          <a:solidFill>
            <a:schemeClr val="accent2">
              <a:lumMod val="40000"/>
              <a:lumOff val="60000"/>
              <a:alpha val="15000"/>
            </a:schemeClr>
          </a:solidFill>
        </p:spPr>
        <p:txBody>
          <a:bodyPr>
            <a:noAutofit/>
          </a:bodyPr>
          <a:lstStyle/>
          <a:p>
            <a:r>
              <a:rPr lang="ru-RU" sz="2300" i="1" dirty="0" smtClean="0"/>
              <a:t>Свойство 2) </a:t>
            </a:r>
            <a:r>
              <a:rPr lang="ru-RU" sz="2300" i="1" u="sng" dirty="0" smtClean="0"/>
              <a:t>Метрическое </a:t>
            </a:r>
            <a:r>
              <a:rPr lang="ru-RU" sz="2300" i="1" u="sng" dirty="0"/>
              <a:t>свойство высоты, </a:t>
            </a:r>
            <a:r>
              <a:rPr lang="ru-RU" sz="2300" i="1" u="sng" dirty="0" smtClean="0"/>
              <a:t>опущенной </a:t>
            </a:r>
            <a:r>
              <a:rPr lang="ru-RU" sz="2300" i="1" u="sng" dirty="0"/>
              <a:t>из вершины </a:t>
            </a:r>
            <a:r>
              <a:rPr lang="ru-RU" sz="2300" i="1" u="sng" dirty="0" smtClean="0"/>
              <a:t>прямого </a:t>
            </a:r>
            <a:r>
              <a:rPr lang="ru-RU" sz="2300" i="1" u="sng" dirty="0"/>
              <a:t>угла</a:t>
            </a:r>
            <a:r>
              <a:rPr lang="ru-RU" sz="2300" dirty="0"/>
              <a:t>:</a:t>
            </a:r>
            <a:br>
              <a:rPr lang="ru-RU" sz="2300" dirty="0"/>
            </a:br>
            <a:r>
              <a:rPr lang="ru-RU" sz="2300" dirty="0"/>
              <a:t>высота опущенная из вершины прямого </a:t>
            </a:r>
            <a:r>
              <a:rPr lang="ru-RU" sz="2300" dirty="0" smtClean="0"/>
              <a:t>угла прямоугольного треугольника </a:t>
            </a:r>
            <a:r>
              <a:rPr lang="ru-RU" sz="2300" dirty="0"/>
              <a:t>есть среднее пропорциональное (геометрическое) между проекциями катетов на гипотенузу.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715563" y="2673445"/>
                <a:ext cx="24410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𝐶𝐾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563" y="2673445"/>
                <a:ext cx="2441053" cy="43088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833387" y="2673446"/>
                <a:ext cx="18737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387" y="2673446"/>
                <a:ext cx="1873718" cy="430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войная стрелка влево/вправо 6"/>
          <p:cNvSpPr/>
          <p:nvPr/>
        </p:nvSpPr>
        <p:spPr>
          <a:xfrm>
            <a:off x="5684237" y="2790077"/>
            <a:ext cx="658179" cy="3128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8437" y="3736618"/>
            <a:ext cx="414568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Данное свойство следует из </a:t>
            </a:r>
            <a:endParaRPr lang="ru-RU" sz="23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подобия </a:t>
            </a:r>
            <a:r>
              <a:rPr lang="ru-RU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треугольников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974187" y="4536837"/>
            <a:ext cx="2853171" cy="492443"/>
            <a:chOff x="4137284" y="3691647"/>
            <a:chExt cx="2853171" cy="49244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53478" y="3691647"/>
                  <a:ext cx="253697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𝐴𝐶𝐾</m:t>
                        </m:r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~     </m:t>
                        </m:r>
                        <m:r>
                          <a:rPr lang="en-US" sz="32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𝐶𝐾𝐵</m:t>
                        </m:r>
                      </m:oMath>
                    </m:oMathPara>
                  </a14:m>
                  <a:endParaRPr lang="ru-RU" sz="3200" i="1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478" y="3691647"/>
                  <a:ext cx="2536977" cy="492443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Равнобедренный треугольник 10"/>
            <p:cNvSpPr/>
            <p:nvPr/>
          </p:nvSpPr>
          <p:spPr>
            <a:xfrm>
              <a:off x="4137284" y="3807501"/>
              <a:ext cx="299803" cy="2698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5728740" y="3810001"/>
              <a:ext cx="329783" cy="2698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624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8492"/>
            <a:ext cx="3632725" cy="41295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52" y="145417"/>
            <a:ext cx="8596668" cy="1320800"/>
          </a:xfrm>
        </p:spPr>
        <p:txBody>
          <a:bodyPr/>
          <a:lstStyle/>
          <a:p>
            <a:r>
              <a:rPr lang="ru-RU" dirty="0" smtClean="0"/>
              <a:t>Проекция катета на гипотенузу</a:t>
            </a:r>
            <a:br>
              <a:rPr lang="ru-RU" dirty="0" smtClean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93148" y="845725"/>
                <a:ext cx="23080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8" y="845725"/>
                <a:ext cx="2308004" cy="43088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530283" y="848766"/>
                <a:ext cx="16591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283" y="848766"/>
                <a:ext cx="1659109" cy="430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93148" y="1395610"/>
                <a:ext cx="23165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8" y="1395610"/>
                <a:ext cx="2316596" cy="43088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530283" y="1382943"/>
                <a:ext cx="16842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Пр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283" y="1382943"/>
                <a:ext cx="1684244" cy="43088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Двойная стрелка влево/вправо 8"/>
          <p:cNvSpPr/>
          <p:nvPr/>
        </p:nvSpPr>
        <p:spPr>
          <a:xfrm>
            <a:off x="3355365" y="1161127"/>
            <a:ext cx="569626" cy="3400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47150" y="1929263"/>
            <a:ext cx="7898316" cy="1508105"/>
          </a:xfrm>
          <a:prstGeom prst="rect">
            <a:avLst/>
          </a:prstGeom>
          <a:solidFill>
            <a:schemeClr val="accent2">
              <a:lumMod val="60000"/>
              <a:lumOff val="40000"/>
              <a:alpha val="1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3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Метрическое свойство катета.</a:t>
            </a:r>
            <a:endParaRPr lang="ru-RU" sz="23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Катет </a:t>
            </a:r>
            <a:r>
              <a:rPr lang="ru-RU" sz="2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прямоугольного треугольника есть среднее </a:t>
            </a:r>
          </a:p>
          <a:p>
            <a:r>
              <a:rPr lang="ru-RU" sz="23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2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ропорциональное (среднее геометрическое) </a:t>
            </a:r>
          </a:p>
          <a:p>
            <a:r>
              <a:rPr lang="ru-RU" sz="2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между гипотенузой и его проекцией на гипотенузу, т.е.</a:t>
            </a:r>
            <a:endParaRPr lang="ru-RU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3251441" y="3483676"/>
                <a:ext cx="16941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441" y="3483676"/>
                <a:ext cx="1694118" cy="43088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5943483" y="3463190"/>
                <a:ext cx="2398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483" y="3463190"/>
                <a:ext cx="2398413" cy="430887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3251441" y="3940625"/>
                <a:ext cx="17157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441" y="3940625"/>
                <a:ext cx="1715726" cy="430887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5943483" y="3984693"/>
                <a:ext cx="24017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𝐾𝐵</m:t>
                      </m:r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483" y="3984693"/>
                <a:ext cx="2401748" cy="430887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Двойная стрелка влево/вправо 14"/>
          <p:cNvSpPr/>
          <p:nvPr/>
        </p:nvSpPr>
        <p:spPr>
          <a:xfrm>
            <a:off x="5090633" y="3814647"/>
            <a:ext cx="569626" cy="3400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82349" y="4551007"/>
            <a:ext cx="6882917" cy="800219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i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Замечание.</a:t>
            </a:r>
            <a:endParaRPr lang="ru-RU" sz="2300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ru-RU" sz="23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Данное свойство есть следствие свойства 1, т.к.</a:t>
            </a:r>
            <a:r>
              <a:rPr lang="ru-RU" sz="2300" dirty="0" smtClean="0">
                <a:solidFill>
                  <a:schemeClr val="accent1"/>
                </a:solidFill>
                <a:ea typeface="+mj-ea"/>
                <a:cs typeface="+mj-cs"/>
              </a:rPr>
              <a:t>                                 </a:t>
            </a:r>
            <a:endParaRPr lang="ru-RU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6494645" y="5365212"/>
                <a:ext cx="150727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𝐴𝐾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45" y="5365212"/>
                <a:ext cx="1507272" cy="809452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TextBox 24"/>
              <p:cNvSpPr txBox="1"/>
              <p:nvPr/>
            </p:nvSpPr>
            <p:spPr>
              <a:xfrm>
                <a:off x="8446575" y="5472211"/>
                <a:ext cx="2398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𝐴𝐾</m:t>
                      </m:r>
                    </m:oMath>
                  </m:oMathPara>
                </a14:m>
                <a:endParaRPr lang="ru-RU" sz="28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5" y="5472211"/>
                <a:ext cx="2398413" cy="430887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трелка вправо 25"/>
          <p:cNvSpPr/>
          <p:nvPr/>
        </p:nvSpPr>
        <p:spPr>
          <a:xfrm>
            <a:off x="6129161" y="5590488"/>
            <a:ext cx="236032" cy="265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8143591" y="5540375"/>
            <a:ext cx="236032" cy="265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3057278" y="5533284"/>
            <a:ext cx="2852030" cy="436326"/>
            <a:chOff x="3181103" y="5533284"/>
            <a:chExt cx="2852030" cy="43632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181103" y="5533284"/>
              <a:ext cx="2688433" cy="392735"/>
              <a:chOff x="4452281" y="5905677"/>
              <a:chExt cx="3099647" cy="492589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862666" y="5905686"/>
                    <a:ext cx="2689262" cy="4924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𝐴𝐶𝐾</m:t>
                          </m:r>
                          <m: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~      </m:t>
                          </m:r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𝐴𝐶𝐵</m:t>
                          </m:r>
                        </m:oMath>
                      </m:oMathPara>
                    </a14:m>
                    <a:endParaRPr lang="ru-RU" sz="3200" i="1" dirty="0">
                      <a:solidFill>
                        <a:schemeClr val="accent2">
                          <a:lumMod val="5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2666" y="5905677"/>
                    <a:ext cx="2689262" cy="492443"/>
                  </a:xfrm>
                  <a:prstGeom prst="rect">
                    <a:avLst/>
                  </a:prstGeom>
                  <a:blipFill rotWithShape="0">
                    <a:blip r:embed="rId13" cstate="print"/>
                    <a:stretch>
                      <a:fillRect l="-262" r="-5759" b="-1538"/>
                    </a:stretch>
                  </a:blipFill>
                </p:spPr>
                <p:txBody>
                  <a:bodyPr/>
                  <a:lstStyle/>
                  <a:p>
                    <a:r>
                      <a:rPr lang="ru-RU" dirty="0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4452281" y="6128444"/>
                <a:ext cx="299803" cy="26982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бедренный треугольник 20"/>
              <p:cNvSpPr/>
              <p:nvPr/>
            </p:nvSpPr>
            <p:spPr>
              <a:xfrm>
                <a:off x="6384105" y="6105786"/>
                <a:ext cx="299803" cy="26982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7" name="Рисунок 36" descr="Рисунок5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8339" y="5615354"/>
              <a:ext cx="284794" cy="35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416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62000"/>
            <a:ext cx="8596668" cy="1320800"/>
          </a:xfrm>
        </p:spPr>
        <p:txBody>
          <a:bodyPr/>
          <a:lstStyle/>
          <a:p>
            <a:r>
              <a:rPr lang="ru-RU" b="1" dirty="0" smtClean="0"/>
              <a:t>Прямоугольный треугольник: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503" y="1714500"/>
            <a:ext cx="8596668" cy="451443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Определение. Признаки равенства прямоугольных треугольников.</a:t>
            </a:r>
          </a:p>
          <a:p>
            <a:r>
              <a:rPr lang="ru-RU" sz="3200" b="1" dirty="0" smtClean="0"/>
              <a:t>Тригонометрические функции острого угла прямоугольного треугольника</a:t>
            </a:r>
          </a:p>
          <a:p>
            <a:r>
              <a:rPr lang="ru-RU" sz="3200" b="1" dirty="0" smtClean="0"/>
              <a:t>Метрические соотношения в прямоугольном треугольнике.</a:t>
            </a:r>
          </a:p>
          <a:p>
            <a:r>
              <a:rPr lang="ru-RU" sz="3200" b="1" dirty="0" smtClean="0"/>
              <a:t>Теорема Пифагора и следствия из нее.</a:t>
            </a:r>
            <a:endParaRPr lang="en-US" sz="3200" b="1" dirty="0" smtClean="0"/>
          </a:p>
          <a:p>
            <a:r>
              <a:rPr lang="en-US" sz="3200" b="1" dirty="0" smtClean="0"/>
              <a:t> </a:t>
            </a:r>
            <a:r>
              <a:rPr lang="ru-RU" sz="3200" b="1" dirty="0" smtClean="0"/>
              <a:t>Опорные задачи.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50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92" y="339969"/>
            <a:ext cx="9272954" cy="1371600"/>
          </a:xfrm>
        </p:spPr>
        <p:txBody>
          <a:bodyPr/>
          <a:lstStyle/>
          <a:p>
            <a:r>
              <a:rPr lang="en-US" sz="4000" b="1" dirty="0" smtClean="0"/>
              <a:t>4</a:t>
            </a:r>
            <a:r>
              <a:rPr lang="ru-RU" sz="4000" b="1" smtClean="0"/>
              <a:t>.Теорема </a:t>
            </a:r>
            <a:r>
              <a:rPr lang="ru-RU" sz="4000" b="1" dirty="0" smtClean="0"/>
              <a:t>Пифагора </a:t>
            </a:r>
            <a:r>
              <a:rPr lang="ru-RU" dirty="0" smtClean="0"/>
              <a:t>и ее следствия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8862" y="2656773"/>
            <a:ext cx="60539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Пифагор Самосский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(др. греч.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Πυθαγόρας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Σάμιος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,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лат.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Pythagoras;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570-490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гг. до н. э.) — древнегреческий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философ, математик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и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мистик,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создатель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религиозно-философской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 школы 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пифагорейцев.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data.cyclowiki.org/images/thumb/f/fe/Boroda_8.jpg/300px-Boroda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66" y="1795489"/>
            <a:ext cx="3303251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3" y="1963022"/>
            <a:ext cx="4131972" cy="489497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7447" y="642222"/>
            <a:ext cx="8662030" cy="13208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Теорема Пифагора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Сумма квадратов длин катетов равна квадрату гипотенузы.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519532" y="2407145"/>
                <a:ext cx="32776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32" y="2407145"/>
                <a:ext cx="3277629" cy="49244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919128" y="3192825"/>
                <a:ext cx="23657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128" y="3192825"/>
                <a:ext cx="2365712" cy="492443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076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79" y="279816"/>
            <a:ext cx="8856412" cy="13208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Теорема обратная теореме Пифагора.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Если в треугольнике сумма квадратов двух сторон равна квадрату третьей стороны, то этот треугольник прямоугольный.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972386" y="1539779"/>
                <a:ext cx="177446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sub>
                      </m:sSub>
                      <m:r>
                        <a:rPr lang="ru-RU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86" y="1539779"/>
                <a:ext cx="1774460" cy="92198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63274" y="2594862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Рассмотрим квадрат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NK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5058564" y="3673741"/>
                <a:ext cx="378097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sub>
                      </m:sSub>
                      <m:r>
                        <a:rPr lang="ru-RU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4" y="3673741"/>
                <a:ext cx="3780971" cy="92198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4828558" y="4711149"/>
                <a:ext cx="4104072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558" y="4711149"/>
                <a:ext cx="4104072" cy="98488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5058564" y="5449813"/>
                <a:ext cx="47169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564" y="5449813"/>
                <a:ext cx="4716997" cy="49244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5060094" y="6188477"/>
                <a:ext cx="236571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32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094" y="6188477"/>
                <a:ext cx="2365712" cy="492443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61" y="2161434"/>
            <a:ext cx="4838700" cy="4572000"/>
          </a:xfrm>
          <a:prstGeom prst="rect">
            <a:avLst/>
          </a:prstGeom>
        </p:spPr>
      </p:pic>
      <p:pic>
        <p:nvPicPr>
          <p:cNvPr id="17" name="Рисунок 16" descr="Рисунок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6814" y="3084285"/>
            <a:ext cx="2805112" cy="5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6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563" y="2286000"/>
            <a:ext cx="4838700" cy="457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632361" y="248168"/>
                <a:ext cx="9112139" cy="316377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>
                    <a:solidFill>
                      <a:schemeClr val="accent1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ru-RU" sz="24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Замечание</a:t>
                </a:r>
                <a:r>
                  <a:rPr lang="ru-RU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:br>
                  <a:rPr lang="ru-RU" sz="2400" dirty="0" smtClean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Если катет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катет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а гипотенуза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с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;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то числа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называют </a:t>
                </a:r>
                <a:r>
                  <a:rPr lang="ru-RU" sz="24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пифагоровы числа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 В частном случае,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египетский треугольник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61" y="248168"/>
                <a:ext cx="9112139" cy="316377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70" t="-1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564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Следствия из теоремы Пифагора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672" y="1406770"/>
            <a:ext cx="8596668" cy="46274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Следствие 1.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прямоугольном треугольнике любой из катетов меньше гипотенузы.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Следствие 2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 Если к прямой из одной точки проведены перпендикуляр и наклонная, то любая наклонная больше перпендикуляра.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Следствие 3.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Равные наклонные имеют равные проекции.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Следствие 4.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Из двух наклонных больше та, у которой больше проекция.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30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4171951"/>
            <a:ext cx="4703137" cy="2558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854898" cy="18383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Опорные задачи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92041" y="609600"/>
            <a:ext cx="88170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№1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Выражение высоты, опущенной из вершины прямого угла через стороны прямоугольного треугольника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!!!</a:t>
            </a:r>
            <a:r>
              <a:rPr lang="ru-RU" sz="20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Замечание</a:t>
            </a:r>
            <a:r>
              <a:rPr lang="ru-RU" sz="2000" b="1" i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для решения </a:t>
            </a:r>
            <a:r>
              <a:rPr lang="ru-RU" sz="2000" b="1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задачи </a:t>
            </a:r>
            <a:r>
              <a:rPr lang="ru-RU" sz="20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используем метод площадей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22218" y="2039318"/>
                <a:ext cx="7704866" cy="9615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С одной стороны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𝐶𝐾</m:t>
                    </m:r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h𝑐</m:t>
                    </m:r>
                  </m:oMath>
                </a14:m>
                <a:endParaRPr lang="ru-RU" sz="40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18" y="2039318"/>
                <a:ext cx="7704866" cy="96154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22218" y="3168199"/>
                <a:ext cx="7790274" cy="9615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2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С другой стороны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ru-RU" sz="40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18" y="3168199"/>
                <a:ext cx="7790274" cy="96154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582606" y="4242465"/>
                <a:ext cx="2629886" cy="11524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8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r>
                        <a:rPr lang="en-US" sz="4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ru-RU" sz="40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606" y="4242465"/>
                <a:ext cx="2629886" cy="115249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52916" y="606570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Ответ: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726" y="5504702"/>
            <a:ext cx="1734598" cy="12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0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67137" y="129912"/>
            <a:ext cx="8596668" cy="69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Опорные задачи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235" y="1751419"/>
            <a:ext cx="5100169" cy="2929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56940" y="853070"/>
            <a:ext cx="8817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№2. Против угла в 30° в прямоугольном треугольнике лежит катет, равный половине гипотенузы.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890976" y="4479787"/>
                <a:ext cx="7102201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6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76" y="4479787"/>
                <a:ext cx="7102201" cy="103714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0976" y="6020729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Ответ: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4808" y="5511613"/>
            <a:ext cx="1828542" cy="12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6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67137" y="129912"/>
            <a:ext cx="8596668" cy="69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Опорные задачи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 flipH="1">
                <a:off x="456940" y="853070"/>
                <a:ext cx="881706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№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3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.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Если один из углов в прямоугольном треугольнике равен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45°, то отсюда следует: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е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сли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=45°</m:t>
                    </m:r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ru-RU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ru-RU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равнобедренный</a:t>
                </a:r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;</a:t>
                </a:r>
                <a:endParaRPr lang="ru-RU" sz="24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в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ысота, опущенная из вершины прямого угла является медианой и биссектрисой и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𝐴𝐾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𝐶𝐾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𝐾𝐵</m:t>
                    </m:r>
                  </m:oMath>
                </a14:m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;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 </a:t>
                </a:r>
                <a:endParaRPr lang="ru-RU" sz="24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точка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K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равноудалена от вершин треугольника, а значит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K –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центр описанной окружности.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6940" y="853070"/>
                <a:ext cx="8817061" cy="267765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07" t="-1822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право 1"/>
          <p:cNvSpPr/>
          <p:nvPr/>
        </p:nvSpPr>
        <p:spPr>
          <a:xfrm>
            <a:off x="3001786" y="1786326"/>
            <a:ext cx="224853" cy="11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53043" y="1773833"/>
            <a:ext cx="224853" cy="11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643" y="3569418"/>
            <a:ext cx="5264749" cy="32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4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97734"/>
            <a:ext cx="3895725" cy="36099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67137" y="129912"/>
            <a:ext cx="8596668" cy="62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Опорные задачи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6936" y="691662"/>
            <a:ext cx="9976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№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Центр окружности, описанной около произвольного прямоугольного треугольника, лежит на середине гипотенузы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715377" y="3101781"/>
                <a:ext cx="2907976" cy="1522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en-GB" sz="24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CO</m:t>
                      </m:r>
                      <m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</m:num>
                        <m:den>
                          <m:r>
                            <a:rPr lang="en-GB" sz="2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4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CO – 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медиана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i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ABC</m:t>
                    </m:r>
                  </m:oMath>
                </a14:m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endParaRPr lang="ru-RU" sz="2400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77" y="3101781"/>
                <a:ext cx="2907976" cy="152246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354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Прямоугольник 9"/>
              <p:cNvSpPr/>
              <p:nvPr/>
            </p:nvSpPr>
            <p:spPr>
              <a:xfrm>
                <a:off x="4715377" y="1647995"/>
                <a:ext cx="3738972" cy="1292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𝐶𝐵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- вписан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в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окружность</a:t>
                </a:r>
              </a:p>
              <a:p>
                <a:endParaRPr lang="ru-RU" sz="20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опирается на диаметр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77" y="1647995"/>
                <a:ext cx="3738972" cy="129266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r="-979" b="-70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Выгнутая влево стрелка 10"/>
          <p:cNvSpPr/>
          <p:nvPr/>
        </p:nvSpPr>
        <p:spPr>
          <a:xfrm>
            <a:off x="4188033" y="1968934"/>
            <a:ext cx="412230" cy="802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51" y="5257800"/>
            <a:ext cx="9029700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Свойство медианы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прямоугольного треугольника</a:t>
            </a: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, проведенной из вершины </a:t>
            </a:r>
          </a:p>
          <a:p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прямого угла: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Конец медианы является центром описанной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около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треугольника окружности, а сама медиана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радиусом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этой окружности.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6504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788" y="2653862"/>
            <a:ext cx="4761186" cy="420413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7137" y="129912"/>
            <a:ext cx="8596668" cy="69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Опорные задачи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6940" y="853070"/>
            <a:ext cx="8817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№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Связь между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сторонами прямоугольного треугольника и радиусами вписанной и описанной около него окружностей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687152" y="2702112"/>
                <a:ext cx="81837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52" y="2702112"/>
                <a:ext cx="8183715" cy="4616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5502108" y="4223032"/>
                <a:ext cx="2075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4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08" y="4223032"/>
                <a:ext cx="2075248" cy="46166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flipH="1">
            <a:off x="2476498" y="3212123"/>
            <a:ext cx="750570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прямоугольном треугольнике сумма длин катетов равна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сумме длин диаметров вписанной и описанной около прямоугольного треугольника окружностей.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5502108" y="4939415"/>
                <a:ext cx="2040174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08" y="4939415"/>
                <a:ext cx="2040174" cy="79117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5586104" y="5810585"/>
                <a:ext cx="1026691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04" y="5810585"/>
                <a:ext cx="1026691" cy="72231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381" y="1772593"/>
            <a:ext cx="8064708" cy="8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1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2503" y="1586159"/>
            <a:ext cx="8607343" cy="38807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Расширить представление о прямоугольном треугольнике и его свойствах</a:t>
            </a:r>
            <a:endParaRPr lang="en-US" sz="3200" b="1" dirty="0" smtClean="0"/>
          </a:p>
          <a:p>
            <a:r>
              <a:rPr lang="ru-RU" sz="3200" b="1" dirty="0" smtClean="0"/>
              <a:t>Доказать свойства прямоугольного треугольника</a:t>
            </a:r>
          </a:p>
          <a:p>
            <a:r>
              <a:rPr lang="ru-RU" sz="3200" b="1" dirty="0" smtClean="0"/>
              <a:t>Показать применение свойств при решении задач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18151"/>
            <a:ext cx="4789954" cy="403984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67137" y="129912"/>
            <a:ext cx="8596668" cy="69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Опорные задачи</a:t>
            </a:r>
            <a:endParaRPr lang="ru-RU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 flipH="1">
                <a:off x="456940" y="832401"/>
                <a:ext cx="88170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№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GB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6.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Если точка касания вписанной в треугольник окружности делит гипотенузу на отрезки длиной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m 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и 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n</a:t>
                </a:r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  <a:ea typeface="+mj-ea"/>
                    <a:cs typeface="+mj-cs"/>
                  </a:rPr>
                  <a:t>, то 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8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ru-RU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8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6940" y="832401"/>
                <a:ext cx="8817061" cy="138499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452" t="-4405" r="-1452" b="-11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714991" y="2468407"/>
                <a:ext cx="25426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GB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AK</m:t>
                      </m:r>
                      <m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24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GB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2400" b="0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BK</m:t>
                      </m:r>
                      <m:r>
                        <a:rPr lang="en-GB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4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sz="24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MCNO </a:t>
                </a:r>
                <a:r>
                  <a:rPr lang="en-GB" sz="2400" dirty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– </a:t>
                </a:r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квадрат.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991" y="2468407"/>
                <a:ext cx="2542684" cy="120032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597" r="-2878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495735" y="2217396"/>
                <a:ext cx="6451703" cy="152253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b="0" i="1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𝑚𝑟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𝑟𝑛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GB" sz="24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mn</m:t>
                      </m:r>
                    </m:oMath>
                  </m:oMathPara>
                </a14:m>
                <a:endParaRPr lang="ru-RU" sz="2400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35" y="2217396"/>
                <a:ext cx="6451703" cy="1522533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4495735" y="3990673"/>
                <a:ext cx="5185202" cy="21437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𝑝𝑟</m:t>
                      </m:r>
                      <m:r>
                        <a:rPr lang="en-GB" sz="24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𝐶𝐵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4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400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GB" sz="240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GB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35" y="3990673"/>
                <a:ext cx="5185202" cy="2143728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16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457" y="153572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24" y="261871"/>
            <a:ext cx="10081846" cy="1602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</a:t>
            </a:r>
            <a:r>
              <a:rPr lang="ru-RU" b="1" i="1" dirty="0" smtClean="0"/>
              <a:t>. Определение</a:t>
            </a:r>
            <a:r>
              <a:rPr lang="ru-RU" b="1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Прямоугольным </a:t>
            </a:r>
            <a:r>
              <a:rPr lang="ru-RU" dirty="0" smtClean="0"/>
              <a:t>называется треугольник, один из углов которого прямой (</a:t>
            </a:r>
            <a:r>
              <a:rPr lang="en-US" dirty="0" smtClean="0"/>
              <a:t>γ</a:t>
            </a:r>
            <a:r>
              <a:rPr lang="ru-RU" dirty="0" smtClean="0"/>
              <a:t> = 90°).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35899" y="3432106"/>
            <a:ext cx="2315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=90°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15" y="1863969"/>
            <a:ext cx="4412512" cy="46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0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66" y="188460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Признаки равенства прямоугольных треугольников.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9560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73" y="1910861"/>
            <a:ext cx="363855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93" y="364900"/>
            <a:ext cx="9577753" cy="154596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/>
              <a:t>1) </a:t>
            </a:r>
            <a:r>
              <a:rPr lang="ru-RU" sz="2400" b="1" i="1" u="sng" dirty="0" smtClean="0"/>
              <a:t>По двум катетам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Если </a:t>
            </a:r>
            <a:r>
              <a:rPr lang="ru-RU" sz="2400" b="1" dirty="0" smtClean="0">
                <a:solidFill>
                  <a:srgbClr val="00B050"/>
                </a:solidFill>
              </a:rPr>
              <a:t>два катета </a:t>
            </a:r>
            <a:r>
              <a:rPr lang="ru-RU" sz="2400" b="1" dirty="0" smtClean="0"/>
              <a:t>одного треугольника соответственно </a:t>
            </a:r>
            <a:r>
              <a:rPr lang="ru-RU" sz="2400" b="1" dirty="0" smtClean="0">
                <a:solidFill>
                  <a:srgbClr val="FF0000"/>
                </a:solidFill>
              </a:rPr>
              <a:t>равны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двум катетам </a:t>
            </a:r>
            <a:r>
              <a:rPr lang="ru-RU" sz="2400" b="1" dirty="0" smtClean="0"/>
              <a:t>другого треугольника, то такие треугольники </a:t>
            </a:r>
            <a:r>
              <a:rPr lang="ru-RU" sz="2400" b="1" dirty="0" smtClean="0">
                <a:solidFill>
                  <a:srgbClr val="FF0000"/>
                </a:solidFill>
              </a:rPr>
              <a:t>равны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1458" y="3071848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803" y="1910861"/>
            <a:ext cx="36861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6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24" y="2077914"/>
            <a:ext cx="3819525" cy="4438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66" y="202857"/>
            <a:ext cx="8631779" cy="161421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/>
              <a:t>2) </a:t>
            </a:r>
            <a:r>
              <a:rPr lang="ru-RU" sz="2400" b="1" i="1" u="sng" dirty="0" smtClean="0"/>
              <a:t>По гипотенузе и катету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Если </a:t>
            </a:r>
            <a:r>
              <a:rPr lang="ru-RU" sz="2400" b="1" dirty="0" smtClean="0">
                <a:solidFill>
                  <a:srgbClr val="00B050"/>
                </a:solidFill>
              </a:rPr>
              <a:t>гипотенуза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00B050"/>
                </a:solidFill>
              </a:rPr>
              <a:t>катет </a:t>
            </a:r>
            <a:r>
              <a:rPr lang="ru-RU" sz="2400" b="1" dirty="0" smtClean="0"/>
              <a:t>одного треугольника соответственно </a:t>
            </a:r>
            <a:r>
              <a:rPr lang="ru-RU" sz="2400" b="1" dirty="0" smtClean="0">
                <a:solidFill>
                  <a:srgbClr val="FF0000"/>
                </a:solidFill>
              </a:rPr>
              <a:t>равны </a:t>
            </a:r>
            <a:r>
              <a:rPr lang="ru-RU" sz="2400" b="1" dirty="0" smtClean="0">
                <a:solidFill>
                  <a:srgbClr val="00B050"/>
                </a:solidFill>
              </a:rPr>
              <a:t>гипотенузе </a:t>
            </a:r>
            <a:r>
              <a:rPr lang="ru-RU" sz="2400" b="1" dirty="0" smtClean="0"/>
              <a:t>и </a:t>
            </a:r>
            <a:r>
              <a:rPr lang="ru-RU" sz="2400" b="1" dirty="0" smtClean="0">
                <a:solidFill>
                  <a:srgbClr val="00B050"/>
                </a:solidFill>
              </a:rPr>
              <a:t>катету </a:t>
            </a:r>
            <a:r>
              <a:rPr lang="ru-RU" sz="2400" b="1" dirty="0" smtClean="0"/>
              <a:t>другого треугольника, то такие треугольники </a:t>
            </a:r>
            <a:r>
              <a:rPr lang="ru-RU" sz="2400" b="1" dirty="0" smtClean="0">
                <a:solidFill>
                  <a:srgbClr val="FF0000"/>
                </a:solidFill>
              </a:rPr>
              <a:t>равны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1458" y="3071848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794" y="2077914"/>
            <a:ext cx="36861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1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058" y="1981199"/>
            <a:ext cx="3819525" cy="4438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15" y="145960"/>
            <a:ext cx="9250935" cy="16923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/>
              <a:t>3) </a:t>
            </a:r>
            <a:r>
              <a:rPr lang="ru-RU" sz="2400" b="1" i="1" u="sng" dirty="0" smtClean="0"/>
              <a:t>По катету и прилежащему к нему</a:t>
            </a:r>
            <a:r>
              <a:rPr lang="en-US" sz="2400" b="1" i="1" u="sng" dirty="0" smtClean="0"/>
              <a:t> </a:t>
            </a:r>
            <a:r>
              <a:rPr lang="ru-RU" sz="2400" b="1" i="1" u="sng" dirty="0" smtClean="0"/>
              <a:t>острому углу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Если</a:t>
            </a:r>
            <a:r>
              <a:rPr lang="ru-RU" sz="2400" b="1" dirty="0" smtClean="0">
                <a:solidFill>
                  <a:srgbClr val="00B050"/>
                </a:solidFill>
              </a:rPr>
              <a:t> катет </a:t>
            </a:r>
            <a:r>
              <a:rPr lang="ru-RU" sz="2400" b="1" dirty="0" smtClean="0"/>
              <a:t>и </a:t>
            </a:r>
            <a:r>
              <a:rPr lang="ru-RU" sz="2400" b="1" dirty="0" smtClean="0">
                <a:solidFill>
                  <a:srgbClr val="00B050"/>
                </a:solidFill>
              </a:rPr>
              <a:t>прилежащий</a:t>
            </a:r>
            <a:r>
              <a:rPr lang="ru-RU" sz="2400" b="1" dirty="0" smtClean="0"/>
              <a:t> к нему </a:t>
            </a:r>
            <a:r>
              <a:rPr lang="ru-RU" sz="2400" b="1" dirty="0" smtClean="0">
                <a:solidFill>
                  <a:srgbClr val="00B050"/>
                </a:solidFill>
              </a:rPr>
              <a:t>угол</a:t>
            </a:r>
            <a:r>
              <a:rPr lang="ru-RU" sz="2400" b="1" dirty="0" smtClean="0"/>
              <a:t> одного треугольника соответственно</a:t>
            </a:r>
            <a:r>
              <a:rPr lang="ru-RU" sz="2400" b="1" dirty="0" smtClean="0">
                <a:solidFill>
                  <a:srgbClr val="FF0000"/>
                </a:solidFill>
              </a:rPr>
              <a:t> равны </a:t>
            </a:r>
            <a:r>
              <a:rPr lang="ru-RU" sz="2400" b="1" dirty="0" smtClean="0">
                <a:solidFill>
                  <a:srgbClr val="00B050"/>
                </a:solidFill>
              </a:rPr>
              <a:t>катету </a:t>
            </a:r>
            <a:r>
              <a:rPr lang="ru-RU" sz="2400" b="1" dirty="0" smtClean="0"/>
              <a:t>и </a:t>
            </a:r>
            <a:r>
              <a:rPr lang="ru-RU" sz="2400" b="1" dirty="0" smtClean="0">
                <a:solidFill>
                  <a:srgbClr val="00B050"/>
                </a:solidFill>
              </a:rPr>
              <a:t>прилежащему</a:t>
            </a:r>
            <a:r>
              <a:rPr lang="ru-RU" sz="2400" b="1" dirty="0" smtClean="0"/>
              <a:t> к нему</a:t>
            </a:r>
            <a:r>
              <a:rPr lang="ru-RU" sz="2400" b="1" dirty="0" smtClean="0">
                <a:solidFill>
                  <a:srgbClr val="00B050"/>
                </a:solidFill>
              </a:rPr>
              <a:t> углу </a:t>
            </a:r>
            <a:r>
              <a:rPr lang="ru-RU" sz="2400" b="1" dirty="0" smtClean="0"/>
              <a:t>другого треугольника, то такие треугольники </a:t>
            </a:r>
            <a:r>
              <a:rPr lang="ru-RU" sz="2400" b="1" dirty="0" smtClean="0">
                <a:solidFill>
                  <a:srgbClr val="FF0000"/>
                </a:solidFill>
              </a:rPr>
              <a:t>равны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6153" y="3131808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339" y="1981199"/>
            <a:ext cx="36861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3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357" y="2117072"/>
            <a:ext cx="3685880" cy="439289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1" y="145961"/>
            <a:ext cx="9839324" cy="19400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/>
              <a:t>4) </a:t>
            </a:r>
            <a:r>
              <a:rPr lang="ru-RU" sz="2400" b="1" i="1" u="sng" dirty="0" smtClean="0"/>
              <a:t>По катету и противолежащему к нему углу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Если </a:t>
            </a:r>
            <a:r>
              <a:rPr lang="ru-RU" sz="2400" b="1" dirty="0" smtClean="0">
                <a:solidFill>
                  <a:srgbClr val="00B050"/>
                </a:solidFill>
              </a:rPr>
              <a:t>катет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00B050"/>
                </a:solidFill>
              </a:rPr>
              <a:t>противолежащий</a:t>
            </a:r>
            <a:r>
              <a:rPr lang="ru-RU" sz="2400" b="1" dirty="0" smtClean="0"/>
              <a:t> к нему</a:t>
            </a:r>
            <a:r>
              <a:rPr lang="ru-RU" sz="2400" b="1" dirty="0" smtClean="0">
                <a:solidFill>
                  <a:srgbClr val="00B050"/>
                </a:solidFill>
              </a:rPr>
              <a:t> угол </a:t>
            </a:r>
            <a:r>
              <a:rPr lang="ru-RU" sz="2400" b="1" dirty="0" smtClean="0"/>
              <a:t>первого треугольник</a:t>
            </a: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 smtClean="0"/>
              <a:t>соответственно </a:t>
            </a:r>
            <a:r>
              <a:rPr lang="ru-RU" sz="2400" b="1" dirty="0" smtClean="0">
                <a:solidFill>
                  <a:srgbClr val="FF0000"/>
                </a:solidFill>
              </a:rPr>
              <a:t>равны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катету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00B050"/>
                </a:solidFill>
              </a:rPr>
              <a:t>противолежащему</a:t>
            </a:r>
            <a:r>
              <a:rPr lang="ru-RU" sz="2400" b="1" dirty="0" smtClean="0"/>
              <a:t> к нему </a:t>
            </a:r>
            <a:r>
              <a:rPr lang="ru-RU" sz="2400" b="1" dirty="0" smtClean="0">
                <a:solidFill>
                  <a:srgbClr val="00B050"/>
                </a:solidFill>
              </a:rPr>
              <a:t>углу</a:t>
            </a:r>
            <a:r>
              <a:rPr lang="ru-RU" sz="2400" b="1" dirty="0" smtClean="0"/>
              <a:t> второго треугольника, то такие треугольники </a:t>
            </a:r>
            <a:r>
              <a:rPr lang="ru-RU" sz="2400" b="1" dirty="0" smtClean="0">
                <a:solidFill>
                  <a:srgbClr val="FF0000"/>
                </a:solidFill>
              </a:rPr>
              <a:t>равны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1458" y="3071848"/>
            <a:ext cx="90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814" y="2071313"/>
            <a:ext cx="38195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blipFill rotWithShape="0">
          <a:blip xmlns:r="http://schemas.openxmlformats.org/officeDocument/2006/relationships" r:embed="rId1" cstate="print"/>
          <a:stretch>
            <a:fillRect/>
          </a:stretch>
        </a:blipFill>
        <a:ln w="28575">
          <a:solidFill>
            <a:srgbClr val="FF0000"/>
          </a:solidFill>
        </a:ln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CA11E5-DA23-4F06-82FC-5C730D0EA1D9}"/>
</file>

<file path=customXml/itemProps2.xml><?xml version="1.0" encoding="utf-8"?>
<ds:datastoreItem xmlns:ds="http://schemas.openxmlformats.org/officeDocument/2006/customXml" ds:itemID="{48752FA1-2532-42BC-B86D-A3D315871EE8}"/>
</file>

<file path=customXml/itemProps3.xml><?xml version="1.0" encoding="utf-8"?>
<ds:datastoreItem xmlns:ds="http://schemas.openxmlformats.org/officeDocument/2006/customXml" ds:itemID="{E60B7226-3B5D-44D7-B419-D493EB48F7F6}"/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5000</TotalTime>
  <Words>629</Words>
  <Application>Microsoft Office PowerPoint</Application>
  <PresentationFormat>Произвольный</PresentationFormat>
  <Paragraphs>149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Грань</vt:lpstr>
      <vt:lpstr>Прямоугольный треугольник </vt:lpstr>
      <vt:lpstr>Прямоугольный треугольник:</vt:lpstr>
      <vt:lpstr>Цели:</vt:lpstr>
      <vt:lpstr>1. Определение. Прямоугольным называется треугольник, один из углов которого прямой (γ = 90°).</vt:lpstr>
      <vt:lpstr>Признаки равенства прямоугольных треугольников.</vt:lpstr>
      <vt:lpstr>1) По двум катетам Если два катета одного треугольника соответственно равны двум катетам другого треугольника, то такие треугольники равны.</vt:lpstr>
      <vt:lpstr>2) По гипотенузе и катету Если гипотенуза и катет одного треугольника соответственно равны гипотенузе и катету другого треугольника, то такие треугольники равны.</vt:lpstr>
      <vt:lpstr>3) По катету и прилежащему к нему острому углу Если катет и прилежащий к нему угол одного треугольника соответственно равны катету и прилежащему к нему углу другого треугольника, то такие треугольники равны.</vt:lpstr>
      <vt:lpstr>4) По катету и противолежащему к нему углу Если катет и противолежащий к нему угол первого треугольника соответственно равны катету и противолежащему к нему углу второго треугольника, то такие треугольники равны.</vt:lpstr>
      <vt:lpstr>5) По гипотенузе и острому углу Если гипотенуза и прилежащий к ней угол одного треугольника соответственно равны гипотенузе и прилежащему к ней углу другого треугольника, то такие треугольники равны.</vt:lpstr>
      <vt:lpstr>2. Тригонометрические функции острого угла прямоугольного треугольника</vt:lpstr>
      <vt:lpstr>Косинусом острого угла прямоугольного треугольника называется отношение прилежащего катета к гипотенузе.</vt:lpstr>
      <vt:lpstr>Синусом острого угла прямоугольного треугольника называется отношение противолежащего катета к гипотенузе.</vt:lpstr>
      <vt:lpstr>Тангенсом острого угла прямоугольного треугольника называется отношение противолежащего катета к прилежащему.</vt:lpstr>
      <vt:lpstr>Котангенсом острого угла прямоугольного треугольника называется отношение прилежащего катета к противолежащему.</vt:lpstr>
      <vt:lpstr>3. Метрические свойства элементов прямоугольного треугольника</vt:lpstr>
      <vt:lpstr>Замечание   Признаки подобия прямоугольных треугольников</vt:lpstr>
      <vt:lpstr>Свойство 2) Метрическое свойство высоты, опущенной из вершины прямого угла: высота опущенная из вершины прямого угла прямоугольного треугольника есть среднее пропорциональное (геометрическое) между проекциями катетов на гипотенузу.</vt:lpstr>
      <vt:lpstr>Проекция катета на гипотенузу </vt:lpstr>
      <vt:lpstr>4.Теорема Пифагора и ее следствия</vt:lpstr>
      <vt:lpstr>Теорема Пифагора Сумма квадратов длин катетов равна квадрату гипотенузы.</vt:lpstr>
      <vt:lpstr>Теорема обратная теореме Пифагора. Если в треугольнике сумма квадратов двух сторон равна квадрату третьей стороны, то этот треугольник прямоугольный.</vt:lpstr>
      <vt:lpstr>Слайд 23</vt:lpstr>
      <vt:lpstr>Следствия из теоремы Пифагора</vt:lpstr>
      <vt:lpstr>Опорные задачи </vt:lpstr>
      <vt:lpstr>Слайд 26</vt:lpstr>
      <vt:lpstr>Слайд 27</vt:lpstr>
      <vt:lpstr>Слайд 28</vt:lpstr>
      <vt:lpstr>Слайд 29</vt:lpstr>
      <vt:lpstr>Слайд 30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Прямоугольный треугольник.</dc:title>
  <dc:creator>Виктория Старовойтова</dc:creator>
  <cp:lastModifiedBy>Zver</cp:lastModifiedBy>
  <cp:revision>129</cp:revision>
  <dcterms:created xsi:type="dcterms:W3CDTF">2016-01-30T19:40:25Z</dcterms:created>
  <dcterms:modified xsi:type="dcterms:W3CDTF">2016-05-14T20:35:14Z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