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524FC3-DB73-4DD7-A59C-6291E6A8B00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A228E9-6114-43B0-90CD-833AEBDC8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533400"/>
            <a:ext cx="5114714" cy="2109782"/>
          </a:xfrm>
        </p:spPr>
        <p:txBody>
          <a:bodyPr/>
          <a:lstStyle/>
          <a:p>
            <a:pPr algn="ctr"/>
            <a:r>
              <a:rPr lang="ru-RU" sz="3200" dirty="0" smtClean="0"/>
              <a:t>Тема:</a:t>
            </a:r>
            <a:br>
              <a:rPr lang="ru-RU" sz="3200" dirty="0" smtClean="0"/>
            </a:br>
            <a:r>
              <a:rPr lang="ru-RU" sz="3200" dirty="0" smtClean="0"/>
              <a:t>Натуральные числа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2571744"/>
            <a:ext cx="4897352" cy="335758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2800" dirty="0" smtClean="0"/>
              <a:t>Арифметические действия над натуральными числами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i="1" dirty="0" smtClean="0"/>
              <a:t>Для иностранных слушателей подготовительного отделения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000" dirty="0" smtClean="0"/>
              <a:t>                                  АВТОР: </a:t>
            </a:r>
            <a:r>
              <a:rPr lang="ru-RU" sz="1800" dirty="0" smtClean="0"/>
              <a:t>Старовойтова </a:t>
            </a:r>
          </a:p>
          <a:p>
            <a:pPr algn="ctr"/>
            <a:r>
              <a:rPr lang="ru-RU" sz="1800" dirty="0" smtClean="0"/>
              <a:t>                                                 Наталья Александровна</a:t>
            </a:r>
          </a:p>
          <a:p>
            <a:pPr algn="ctr"/>
            <a:r>
              <a:rPr lang="ru-RU" sz="2000" i="1" dirty="0" smtClean="0"/>
              <a:t>кафедра </a:t>
            </a:r>
            <a:r>
              <a:rPr lang="ru-RU" sz="2000" i="1" dirty="0" err="1" smtClean="0"/>
              <a:t>довузовской</a:t>
            </a:r>
            <a:r>
              <a:rPr lang="ru-RU" sz="2000" i="1" dirty="0" smtClean="0"/>
              <a:t> подготовки и профориентации</a:t>
            </a:r>
          </a:p>
          <a:p>
            <a:pPr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20040"/>
            <a:ext cx="6838976" cy="60863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Сравнение чисел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Два числа можно сравнить :   </a:t>
            </a:r>
            <a:endParaRPr lang="ru-RU" dirty="0" smtClean="0"/>
          </a:p>
          <a:p>
            <a:r>
              <a:rPr lang="en-US" b="1" dirty="0" smtClean="0"/>
              <a:t>a</a:t>
            </a:r>
            <a:r>
              <a:rPr lang="ru-RU" b="1" dirty="0" smtClean="0"/>
              <a:t>=</a:t>
            </a:r>
            <a:r>
              <a:rPr lang="en-US" b="1" dirty="0" smtClean="0"/>
              <a:t>b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равно</a:t>
            </a:r>
            <a:r>
              <a:rPr lang="ru-RU" b="1" dirty="0" smtClean="0"/>
              <a:t> </a:t>
            </a:r>
            <a:r>
              <a:rPr lang="en-US" b="1" dirty="0" smtClean="0"/>
              <a:t>b</a:t>
            </a:r>
            <a:r>
              <a:rPr lang="ru-RU" dirty="0" smtClean="0"/>
              <a:t>);      </a:t>
            </a:r>
            <a:r>
              <a:rPr lang="en-US" b="1" dirty="0" smtClean="0"/>
              <a:t>a</a:t>
            </a:r>
            <a:r>
              <a:rPr lang="ru-RU" b="1" dirty="0" smtClean="0"/>
              <a:t>≠</a:t>
            </a:r>
            <a:r>
              <a:rPr lang="en-US" b="1" dirty="0" smtClean="0"/>
              <a:t>b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не равно </a:t>
            </a:r>
            <a:r>
              <a:rPr lang="en-US" b="1" dirty="0" smtClean="0"/>
              <a:t>b</a:t>
            </a:r>
            <a:r>
              <a:rPr lang="ru-RU" dirty="0" smtClean="0"/>
              <a:t>);</a:t>
            </a:r>
          </a:p>
          <a:p>
            <a:r>
              <a:rPr lang="en-US" b="1" dirty="0" smtClean="0"/>
              <a:t>a&lt; b 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меньше</a:t>
            </a:r>
            <a:r>
              <a:rPr lang="ru-RU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);  </a:t>
            </a:r>
            <a:r>
              <a:rPr lang="en-US" b="1" dirty="0" smtClean="0"/>
              <a:t>a &gt; b </a:t>
            </a:r>
            <a:r>
              <a:rPr lang="en-US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больше </a:t>
            </a:r>
            <a:r>
              <a:rPr lang="en-US" b="1" dirty="0" smtClean="0"/>
              <a:t>b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en-US" b="1" dirty="0" smtClean="0"/>
              <a:t>a</a:t>
            </a:r>
            <a:r>
              <a:rPr lang="ru-RU" b="1" dirty="0" smtClean="0"/>
              <a:t>≤</a:t>
            </a:r>
            <a:r>
              <a:rPr lang="en-US" b="1" dirty="0" smtClean="0"/>
              <a:t>b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b="1" dirty="0" smtClean="0"/>
              <a:t>a </a:t>
            </a:r>
            <a:r>
              <a:rPr lang="ru-RU" dirty="0" smtClean="0">
                <a:solidFill>
                  <a:srgbClr val="00B0F0"/>
                </a:solidFill>
              </a:rPr>
              <a:t>меньше или равно </a:t>
            </a:r>
            <a:r>
              <a:rPr lang="en-US" b="1" dirty="0" smtClean="0"/>
              <a:t>b</a:t>
            </a:r>
            <a:r>
              <a:rPr lang="ru-RU" dirty="0" smtClean="0"/>
              <a:t>);</a:t>
            </a:r>
          </a:p>
          <a:p>
            <a:r>
              <a:rPr lang="en-US" b="1" dirty="0" smtClean="0"/>
              <a:t>a</a:t>
            </a:r>
            <a:r>
              <a:rPr lang="ru-RU" b="1" dirty="0" smtClean="0"/>
              <a:t>≥</a:t>
            </a:r>
            <a:r>
              <a:rPr lang="en-US" b="1" dirty="0" smtClean="0"/>
              <a:t>b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больше или равно </a:t>
            </a:r>
            <a:r>
              <a:rPr lang="en-US" b="1" dirty="0" smtClean="0"/>
              <a:t>b</a:t>
            </a:r>
            <a:r>
              <a:rPr lang="ru-RU" dirty="0" smtClean="0"/>
              <a:t>).</a:t>
            </a:r>
          </a:p>
          <a:p>
            <a:r>
              <a:rPr lang="ru-RU" b="1" i="1" dirty="0" smtClean="0">
                <a:solidFill>
                  <a:schemeClr val="accent5"/>
                </a:solidFill>
              </a:rPr>
              <a:t>Определения </a:t>
            </a:r>
            <a:endParaRPr lang="ru-RU" dirty="0" smtClean="0">
              <a:solidFill>
                <a:schemeClr val="accent5"/>
              </a:solidFill>
            </a:endParaRPr>
          </a:p>
          <a:p>
            <a:r>
              <a:rPr lang="en-US" b="1" dirty="0" smtClean="0"/>
              <a:t>a</a:t>
            </a:r>
            <a:r>
              <a:rPr lang="ru-RU" b="1" dirty="0" smtClean="0"/>
              <a:t> &gt; </a:t>
            </a:r>
            <a:r>
              <a:rPr lang="en-US" b="1" dirty="0" smtClean="0"/>
              <a:t>b</a:t>
            </a:r>
            <a:r>
              <a:rPr lang="ru-RU" dirty="0" smtClean="0"/>
              <a:t>, если разность </a:t>
            </a:r>
            <a:r>
              <a:rPr lang="en-US" dirty="0" smtClean="0"/>
              <a:t>a</a:t>
            </a:r>
            <a:r>
              <a:rPr lang="ru-RU" b="1" dirty="0" smtClean="0"/>
              <a:t>–</a:t>
            </a:r>
            <a:r>
              <a:rPr lang="en-US" dirty="0" smtClean="0"/>
              <a:t>b</a:t>
            </a:r>
            <a:r>
              <a:rPr lang="ru-RU" dirty="0" smtClean="0"/>
              <a:t>&gt;0 (положительна);</a:t>
            </a:r>
          </a:p>
          <a:p>
            <a:r>
              <a:rPr lang="en-US" b="1" dirty="0" smtClean="0"/>
              <a:t>a</a:t>
            </a:r>
            <a:r>
              <a:rPr lang="ru-RU" b="1" dirty="0" smtClean="0"/>
              <a:t>&lt; </a:t>
            </a:r>
            <a:r>
              <a:rPr lang="en-US" b="1" dirty="0" smtClean="0"/>
              <a:t>b</a:t>
            </a:r>
            <a:r>
              <a:rPr lang="ru-RU" dirty="0" smtClean="0"/>
              <a:t>, если разность </a:t>
            </a:r>
            <a:r>
              <a:rPr lang="en-US" dirty="0" smtClean="0"/>
              <a:t>a</a:t>
            </a:r>
            <a:r>
              <a:rPr lang="ru-RU" b="1" dirty="0" smtClean="0"/>
              <a:t>–</a:t>
            </a:r>
            <a:r>
              <a:rPr lang="en-US" dirty="0" smtClean="0"/>
              <a:t>b</a:t>
            </a:r>
            <a:r>
              <a:rPr lang="ru-RU" dirty="0" smtClean="0"/>
              <a:t>&lt; 0 (отрицательна);</a:t>
            </a:r>
          </a:p>
          <a:p>
            <a:r>
              <a:rPr lang="en-US" b="1" dirty="0" smtClean="0"/>
              <a:t>a</a:t>
            </a:r>
            <a:r>
              <a:rPr lang="ru-RU" b="1" dirty="0" smtClean="0"/>
              <a:t>=</a:t>
            </a:r>
            <a:r>
              <a:rPr lang="en-US" b="1" dirty="0" smtClean="0"/>
              <a:t>b</a:t>
            </a:r>
            <a:r>
              <a:rPr lang="ru-RU" dirty="0" smtClean="0"/>
              <a:t>, если разность </a:t>
            </a:r>
            <a:r>
              <a:rPr lang="en-US" dirty="0" smtClean="0"/>
              <a:t>a</a:t>
            </a:r>
            <a:r>
              <a:rPr lang="ru-RU" b="1" dirty="0" smtClean="0"/>
              <a:t>–</a:t>
            </a:r>
            <a:r>
              <a:rPr lang="en-US" dirty="0" smtClean="0"/>
              <a:t>b</a:t>
            </a:r>
            <a:r>
              <a:rPr lang="ru-RU" dirty="0" smtClean="0"/>
              <a:t>=0 (равна нулю).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неравенства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/>
              <a:t> выражения</a:t>
            </a:r>
          </a:p>
          <a:p>
            <a:pPr>
              <a:buNone/>
            </a:pPr>
            <a:r>
              <a:rPr lang="en-US" sz="3200" b="1" dirty="0" smtClean="0"/>
              <a:t>a</a:t>
            </a:r>
            <a:r>
              <a:rPr lang="ru-RU" sz="3200" b="1" dirty="0" smtClean="0"/>
              <a:t>&gt;</a:t>
            </a:r>
            <a:r>
              <a:rPr lang="en-US" sz="3200" b="1" dirty="0" smtClean="0"/>
              <a:t>b</a:t>
            </a:r>
            <a:r>
              <a:rPr lang="ru-RU" sz="3200" b="1" dirty="0" smtClean="0"/>
              <a:t>; а&lt;</a:t>
            </a:r>
            <a:r>
              <a:rPr lang="en-US" sz="3200" b="1" dirty="0" smtClean="0"/>
              <a:t>b</a:t>
            </a:r>
            <a:r>
              <a:rPr lang="ru-RU" sz="3200" b="1" dirty="0" smtClean="0"/>
              <a:t>; </a:t>
            </a:r>
            <a:r>
              <a:rPr lang="en-US" sz="3200" b="1" dirty="0" smtClean="0"/>
              <a:t>a</a:t>
            </a:r>
            <a:r>
              <a:rPr lang="ru-RU" sz="3200" b="1" dirty="0" smtClean="0"/>
              <a:t>≤</a:t>
            </a:r>
            <a:r>
              <a:rPr lang="en-US" sz="3200" b="1" dirty="0" smtClean="0"/>
              <a:t>b</a:t>
            </a:r>
            <a:r>
              <a:rPr lang="ru-RU" sz="3200" b="1" dirty="0" smtClean="0"/>
              <a:t>;</a:t>
            </a:r>
            <a:r>
              <a:rPr lang="en-US" sz="3200" b="1" dirty="0" smtClean="0"/>
              <a:t> a</a:t>
            </a:r>
            <a:r>
              <a:rPr lang="ru-RU" sz="3200" b="1" dirty="0" smtClean="0"/>
              <a:t>≥</a:t>
            </a:r>
            <a:r>
              <a:rPr lang="en-US" sz="3200" b="1" dirty="0" smtClean="0"/>
              <a:t>b</a:t>
            </a:r>
            <a:r>
              <a:rPr lang="ru-RU" sz="3200" b="1" dirty="0" smtClean="0"/>
              <a:t> </a:t>
            </a:r>
            <a:r>
              <a:rPr lang="en-US" sz="3200" b="1" dirty="0" smtClean="0"/>
              <a:t> </a:t>
            </a:r>
            <a:r>
              <a:rPr lang="ru-RU" sz="3200" b="1" dirty="0" smtClean="0"/>
              <a:t>– неравенства.</a:t>
            </a:r>
          </a:p>
          <a:p>
            <a:r>
              <a:rPr lang="en-US" sz="3200" b="1" dirty="0" smtClean="0"/>
              <a:t>a</a:t>
            </a:r>
            <a:r>
              <a:rPr lang="ru-RU" sz="3200" b="1" dirty="0" smtClean="0"/>
              <a:t> &gt; </a:t>
            </a:r>
            <a:r>
              <a:rPr lang="en-US" sz="3200" b="1" dirty="0" smtClean="0"/>
              <a:t>b</a:t>
            </a:r>
            <a:r>
              <a:rPr lang="ru-RU" sz="3200" b="1" dirty="0" smtClean="0"/>
              <a:t>; а&lt;</a:t>
            </a:r>
            <a:r>
              <a:rPr lang="en-US" sz="3200" b="1" dirty="0" smtClean="0"/>
              <a:t>b</a:t>
            </a:r>
            <a:r>
              <a:rPr lang="ru-RU" sz="3200" b="1" dirty="0" smtClean="0"/>
              <a:t> – строгие неравенства;  </a:t>
            </a:r>
          </a:p>
          <a:p>
            <a:r>
              <a:rPr lang="ru-RU" sz="3200" b="1" dirty="0" smtClean="0"/>
              <a:t> </a:t>
            </a:r>
            <a:r>
              <a:rPr lang="en-US" sz="3200" b="1" dirty="0" smtClean="0"/>
              <a:t>a</a:t>
            </a:r>
            <a:r>
              <a:rPr lang="ru-RU" sz="3200" b="1" dirty="0" smtClean="0"/>
              <a:t>≤</a:t>
            </a:r>
            <a:r>
              <a:rPr lang="en-US" sz="3200" b="1" dirty="0" smtClean="0"/>
              <a:t>b</a:t>
            </a:r>
            <a:r>
              <a:rPr lang="ru-RU" sz="3200" b="1" dirty="0" smtClean="0"/>
              <a:t>;</a:t>
            </a:r>
            <a:r>
              <a:rPr lang="en-US" sz="3200" b="1" dirty="0" smtClean="0"/>
              <a:t> a</a:t>
            </a:r>
            <a:r>
              <a:rPr lang="ru-RU" sz="3200" b="1" dirty="0" smtClean="0"/>
              <a:t>≥</a:t>
            </a:r>
            <a:r>
              <a:rPr lang="en-US" sz="3200" b="1" dirty="0" smtClean="0"/>
              <a:t>b</a:t>
            </a:r>
            <a:r>
              <a:rPr lang="ru-RU" sz="3200" b="1" dirty="0" smtClean="0"/>
              <a:t>–нестрогие неравенства.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Пример: </a:t>
            </a:r>
            <a:r>
              <a:rPr lang="ru-RU" sz="3200" b="1" dirty="0" smtClean="0">
                <a:solidFill>
                  <a:srgbClr val="0070C0"/>
                </a:solidFill>
              </a:rPr>
              <a:t>Сравните числа</a:t>
            </a:r>
            <a:r>
              <a:rPr lang="ru-RU" sz="3200" b="1" dirty="0" smtClean="0"/>
              <a:t>: 23 и 17.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b="1" dirty="0" smtClean="0"/>
              <a:t>23≠17 </a:t>
            </a:r>
            <a:r>
              <a:rPr lang="ru-RU" sz="2400" b="1" dirty="0" smtClean="0"/>
              <a:t>(двадцать три не равно семнадцати); </a:t>
            </a:r>
          </a:p>
          <a:p>
            <a:pPr>
              <a:buNone/>
            </a:pPr>
            <a:r>
              <a:rPr lang="ru-RU" sz="3200" b="1" dirty="0" smtClean="0"/>
              <a:t>23 &gt; 17 </a:t>
            </a:r>
            <a:r>
              <a:rPr lang="ru-RU" sz="2400" b="1" dirty="0" smtClean="0"/>
              <a:t>(двадцать три больше семнадцати);</a:t>
            </a:r>
          </a:p>
          <a:p>
            <a:pPr>
              <a:buNone/>
            </a:pPr>
            <a:r>
              <a:rPr lang="ru-RU" sz="3200" b="1" dirty="0" smtClean="0"/>
              <a:t>17&lt; 23 </a:t>
            </a:r>
            <a:r>
              <a:rPr lang="ru-RU" sz="2200" b="1" dirty="0" smtClean="0"/>
              <a:t>(семнадцать меньше двадцати трёх ).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Задание. </a:t>
            </a:r>
            <a:r>
              <a:rPr lang="ru-RU" b="1" dirty="0" smtClean="0"/>
              <a:t>Сравните числа: 13 и 19, 56 и 65.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339042" cy="857256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/>
              <a:t>На сколько больше? На сколько меньше?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Чтобы ответить на сколько 24 больше 8 нужно из 24 вычесть 8, т.е. найти разность чисел 24 и 8: </a:t>
            </a:r>
          </a:p>
          <a:p>
            <a:pPr>
              <a:buNone/>
            </a:pPr>
            <a:r>
              <a:rPr lang="ru-RU" dirty="0" smtClean="0"/>
              <a:t>24 </a:t>
            </a:r>
            <a:r>
              <a:rPr lang="ru-RU" b="1" dirty="0" smtClean="0"/>
              <a:t>–</a:t>
            </a:r>
            <a:r>
              <a:rPr lang="ru-RU" dirty="0" smtClean="0"/>
              <a:t> 8=16. Число 24 больше числа 8 на 16.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Чтобы ответить на сколько 8 меньше 24 поступаем аналогичным образом, </a:t>
            </a:r>
          </a:p>
          <a:p>
            <a:pPr>
              <a:buNone/>
            </a:pPr>
            <a:r>
              <a:rPr lang="ru-RU" dirty="0" smtClean="0"/>
              <a:t>    т.е. находим разность этих чисел.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000924" cy="107157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/>
              <a:t>Во сколько раз больше? </a:t>
            </a:r>
            <a:br>
              <a:rPr lang="ru-RU" sz="2400" dirty="0" smtClean="0"/>
            </a:br>
            <a:r>
              <a:rPr lang="ru-RU" sz="2400" dirty="0" smtClean="0"/>
              <a:t>Во сколько раз меньше?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sz="2800" b="1" dirty="0" smtClean="0"/>
          </a:p>
          <a:p>
            <a:pPr algn="ctr"/>
            <a:r>
              <a:rPr lang="ru-RU" sz="2800" b="1" dirty="0" smtClean="0"/>
              <a:t>Чтобы ответить во сколько раз число 24 больше числа 8  или </a:t>
            </a:r>
          </a:p>
          <a:p>
            <a:pPr algn="ctr"/>
            <a:r>
              <a:rPr lang="ru-RU" sz="2800" b="1" dirty="0" smtClean="0"/>
              <a:t>число 8 меньше числа 24 </a:t>
            </a:r>
          </a:p>
          <a:p>
            <a:pPr algn="ctr">
              <a:buNone/>
            </a:pPr>
            <a:r>
              <a:rPr lang="ru-RU" sz="2800" b="1" dirty="0" smtClean="0"/>
              <a:t>           нужно 24 разделить на 8: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/>
              <a:t>24:8=3. Следовательно, число 24 в</a:t>
            </a:r>
          </a:p>
          <a:p>
            <a:pPr>
              <a:buNone/>
            </a:pPr>
            <a:r>
              <a:rPr lang="ru-RU" sz="2800" dirty="0" smtClean="0"/>
              <a:t>       3(три) раза больше числа 8, а </a:t>
            </a:r>
          </a:p>
          <a:p>
            <a:pPr>
              <a:buNone/>
            </a:pPr>
            <a:r>
              <a:rPr lang="ru-RU" sz="2800" dirty="0" smtClean="0"/>
              <a:t>      8 в 3(три) раза меньше, чем 24.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6215106" cy="107157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Упражнения.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accent1"/>
                </a:solidFill>
              </a:rPr>
              <a:t>1.</a:t>
            </a:r>
            <a:r>
              <a:rPr lang="ru-RU" b="1" dirty="0" smtClean="0"/>
              <a:t>Прочитайте выражения: </a:t>
            </a:r>
            <a:r>
              <a:rPr lang="ru-RU" dirty="0" smtClean="0"/>
              <a:t>15≠ 7 ; 42 &gt; 37; 16&lt; 24; </a:t>
            </a:r>
            <a:r>
              <a:rPr lang="en-US" dirty="0" smtClean="0"/>
              <a:t>x </a:t>
            </a:r>
            <a:r>
              <a:rPr lang="ru-RU" dirty="0" smtClean="0"/>
              <a:t>≤ </a:t>
            </a:r>
            <a:r>
              <a:rPr lang="en-US" dirty="0" smtClean="0"/>
              <a:t>y</a:t>
            </a:r>
            <a:r>
              <a:rPr lang="ru-RU" dirty="0" smtClean="0"/>
              <a:t>; </a:t>
            </a:r>
            <a:r>
              <a:rPr lang="en-US" dirty="0" smtClean="0"/>
              <a:t>y</a:t>
            </a:r>
            <a:r>
              <a:rPr lang="ru-RU" dirty="0" smtClean="0"/>
              <a:t>≥</a:t>
            </a:r>
            <a:r>
              <a:rPr lang="en-US" dirty="0" smtClean="0"/>
              <a:t>x</a:t>
            </a:r>
            <a:r>
              <a:rPr lang="ru-RU" dirty="0" smtClean="0"/>
              <a:t> .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2. </a:t>
            </a:r>
            <a:r>
              <a:rPr lang="ru-RU" b="1" dirty="0" smtClean="0"/>
              <a:t>На сколько больше: </a:t>
            </a:r>
            <a:r>
              <a:rPr lang="ru-RU" dirty="0" smtClean="0"/>
              <a:t>8,чем 5; 12, чем 10; 32,чем 15; </a:t>
            </a:r>
            <a:r>
              <a:rPr lang="ru-RU" b="1" dirty="0" smtClean="0"/>
              <a:t>112, чем 102?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3. </a:t>
            </a:r>
            <a:r>
              <a:rPr lang="ru-RU" b="1" dirty="0" smtClean="0"/>
              <a:t>На сколько меньше: </a:t>
            </a:r>
            <a:r>
              <a:rPr lang="ru-RU" dirty="0" smtClean="0"/>
              <a:t>7, чем 9; 11, чем 17; 21, чем 38; 29, чем 48; 115, чем 146? 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4. </a:t>
            </a:r>
            <a:r>
              <a:rPr lang="ru-RU" b="1" dirty="0" smtClean="0"/>
              <a:t>Во сколько раз больше: </a:t>
            </a:r>
            <a:r>
              <a:rPr lang="ru-RU" dirty="0" smtClean="0"/>
              <a:t>15,чем 3; 75, чем 15; 126, чем 9; 48, чем 16?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5.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/>
              <a:t>Во сколько раз меньше: </a:t>
            </a:r>
            <a:r>
              <a:rPr lang="ru-RU" dirty="0" smtClean="0"/>
              <a:t>5, чем 20; 13, чем 69; 8, чем 124?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6.</a:t>
            </a:r>
            <a:r>
              <a:rPr lang="ru-RU" b="1" dirty="0" smtClean="0"/>
              <a:t>Сравнить числа и выражения:</a:t>
            </a:r>
          </a:p>
          <a:p>
            <a:pPr>
              <a:buNone/>
            </a:pPr>
            <a:r>
              <a:rPr lang="ru-RU" dirty="0" smtClean="0"/>
              <a:t> а) 7 и 33∙66;          г) 86+13 и 102 </a:t>
            </a:r>
            <a:r>
              <a:rPr lang="ru-RU" b="1" dirty="0" smtClean="0"/>
              <a:t>–</a:t>
            </a:r>
            <a:r>
              <a:rPr lang="ru-RU" dirty="0" smtClean="0"/>
              <a:t> 3;        ж) 16 +5 и 7∙3;</a:t>
            </a:r>
          </a:p>
          <a:p>
            <a:pPr>
              <a:buNone/>
            </a:pPr>
            <a:r>
              <a:rPr lang="ru-RU" dirty="0" smtClean="0"/>
              <a:t> б) 4∙8 и 3∙12;         </a:t>
            </a:r>
            <a:r>
              <a:rPr lang="ru-RU" dirty="0" err="1" smtClean="0"/>
              <a:t>д</a:t>
            </a:r>
            <a:r>
              <a:rPr lang="ru-RU" dirty="0" smtClean="0"/>
              <a:t>) 72: 9 и  19 </a:t>
            </a:r>
            <a:r>
              <a:rPr lang="ru-RU" b="1" dirty="0" smtClean="0"/>
              <a:t>–</a:t>
            </a:r>
            <a:r>
              <a:rPr lang="ru-RU" dirty="0" smtClean="0"/>
              <a:t> 12;        </a:t>
            </a:r>
            <a:r>
              <a:rPr lang="ru-RU" dirty="0" err="1" smtClean="0"/>
              <a:t>з</a:t>
            </a:r>
            <a:r>
              <a:rPr lang="ru-RU" dirty="0" smtClean="0"/>
              <a:t>)  28: 7 и 15-6;</a:t>
            </a:r>
          </a:p>
          <a:p>
            <a:pPr>
              <a:buNone/>
            </a:pPr>
            <a:r>
              <a:rPr lang="ru-RU" dirty="0" smtClean="0"/>
              <a:t> в) 35</a:t>
            </a:r>
            <a:r>
              <a:rPr lang="ru-RU" b="1" dirty="0" smtClean="0"/>
              <a:t>–</a:t>
            </a:r>
            <a:r>
              <a:rPr lang="ru-RU" dirty="0" smtClean="0"/>
              <a:t> 24 и 17+2;    е)  3∙ 8 и 23;                и) 14∙5 и 80-45.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7215238" cy="4572032"/>
          </a:xfrm>
          <a:solidFill>
            <a:schemeClr val="accent1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ЗА ВНИМАНИЕ!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7740990" y="285728"/>
            <a:ext cx="45719" cy="45719"/>
          </a:xfr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/>
            <a:r>
              <a:rPr lang="ru-RU" dirty="0" smtClean="0"/>
              <a:t>Мы пользуемся </a:t>
            </a:r>
            <a:r>
              <a:rPr lang="ru-RU" dirty="0" smtClean="0">
                <a:solidFill>
                  <a:srgbClr val="00B0F0"/>
                </a:solidFill>
              </a:rPr>
              <a:t>десятичной</a:t>
            </a:r>
            <a:r>
              <a:rPr lang="ru-RU" dirty="0" smtClean="0"/>
              <a:t> системой  счисления. </a:t>
            </a:r>
          </a:p>
          <a:p>
            <a:pPr lvl="0"/>
            <a:r>
              <a:rPr lang="ru-RU" dirty="0" smtClean="0"/>
              <a:t>В ней </a:t>
            </a:r>
            <a:r>
              <a:rPr lang="ru-RU" b="1" dirty="0" smtClean="0"/>
              <a:t>10 цифр</a:t>
            </a:r>
            <a:r>
              <a:rPr lang="ru-RU" dirty="0" smtClean="0"/>
              <a:t>:</a:t>
            </a:r>
          </a:p>
          <a:p>
            <a:r>
              <a:rPr lang="ru-RU" sz="2400" b="1" dirty="0" smtClean="0">
                <a:solidFill>
                  <a:srgbClr val="00B0F0"/>
                </a:solidFill>
              </a:rPr>
              <a:t>0</a:t>
            </a:r>
            <a:r>
              <a:rPr lang="ru-RU" sz="2400" dirty="0" smtClean="0"/>
              <a:t>-Ноль,</a:t>
            </a:r>
            <a:r>
              <a:rPr lang="ru-RU" sz="2400" b="1" dirty="0" smtClean="0">
                <a:solidFill>
                  <a:srgbClr val="00B0F0"/>
                </a:solidFill>
              </a:rPr>
              <a:t>1</a:t>
            </a:r>
            <a:r>
              <a:rPr lang="ru-RU" sz="2400" dirty="0" smtClean="0"/>
              <a:t>-Один,</a:t>
            </a:r>
            <a:r>
              <a:rPr lang="ru-RU" sz="2400" b="1" dirty="0" smtClean="0">
                <a:solidFill>
                  <a:srgbClr val="00B0F0"/>
                </a:solidFill>
              </a:rPr>
              <a:t>2</a:t>
            </a:r>
            <a:r>
              <a:rPr lang="ru-RU" sz="2400" dirty="0" smtClean="0"/>
              <a:t>-Два,</a:t>
            </a:r>
            <a:r>
              <a:rPr lang="ru-RU" sz="2400" b="1" dirty="0" smtClean="0">
                <a:solidFill>
                  <a:srgbClr val="00B0F0"/>
                </a:solidFill>
              </a:rPr>
              <a:t>3</a:t>
            </a:r>
            <a:r>
              <a:rPr lang="ru-RU" sz="2400" dirty="0" smtClean="0"/>
              <a:t>-три,</a:t>
            </a:r>
            <a:r>
              <a:rPr lang="ru-RU" sz="2400" b="1" dirty="0" smtClean="0">
                <a:solidFill>
                  <a:srgbClr val="00B0F0"/>
                </a:solidFill>
              </a:rPr>
              <a:t>4</a:t>
            </a:r>
            <a:r>
              <a:rPr lang="ru-RU" sz="2400" dirty="0" smtClean="0"/>
              <a:t>-четыре,</a:t>
            </a:r>
            <a:r>
              <a:rPr lang="ru-RU" sz="2400" b="1" dirty="0" smtClean="0">
                <a:solidFill>
                  <a:srgbClr val="00B0F0"/>
                </a:solidFill>
              </a:rPr>
              <a:t>5</a:t>
            </a:r>
            <a:r>
              <a:rPr lang="ru-RU" sz="2400" dirty="0" smtClean="0"/>
              <a:t>-пять, </a:t>
            </a:r>
            <a:r>
              <a:rPr lang="ru-RU" sz="2400" b="1" dirty="0" smtClean="0">
                <a:solidFill>
                  <a:srgbClr val="00B0F0"/>
                </a:solidFill>
              </a:rPr>
              <a:t>6</a:t>
            </a:r>
            <a:r>
              <a:rPr lang="ru-RU" sz="2400" dirty="0" smtClean="0"/>
              <a:t>- шесть,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7</a:t>
            </a:r>
            <a:r>
              <a:rPr lang="ru-RU" sz="2400" dirty="0" smtClean="0"/>
              <a:t>- семь, </a:t>
            </a:r>
            <a:r>
              <a:rPr lang="ru-RU" sz="2400" b="1" dirty="0" smtClean="0">
                <a:solidFill>
                  <a:srgbClr val="00B0F0"/>
                </a:solidFill>
              </a:rPr>
              <a:t>8</a:t>
            </a:r>
            <a:r>
              <a:rPr lang="ru-RU" sz="2400" dirty="0" smtClean="0"/>
              <a:t>-восемь, </a:t>
            </a:r>
            <a:r>
              <a:rPr lang="ru-RU" sz="2400" b="1" dirty="0" smtClean="0">
                <a:solidFill>
                  <a:srgbClr val="00B0F0"/>
                </a:solidFill>
              </a:rPr>
              <a:t>9</a:t>
            </a:r>
            <a:r>
              <a:rPr lang="ru-RU" sz="2400" dirty="0" smtClean="0"/>
              <a:t>-девять.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Цифры</a:t>
            </a:r>
            <a:r>
              <a:rPr lang="ru-RU" dirty="0" smtClean="0"/>
              <a:t> - это знаки, обозначающие числа. Их используют для записи чисел. </a:t>
            </a:r>
          </a:p>
          <a:p>
            <a:r>
              <a:rPr lang="ru-RU" dirty="0" smtClean="0"/>
              <a:t>Чисел бесконечно много. </a:t>
            </a:r>
          </a:p>
          <a:p>
            <a:pPr>
              <a:buNone/>
            </a:pPr>
            <a:r>
              <a:rPr lang="ru-RU" u="sng" dirty="0" smtClean="0">
                <a:solidFill>
                  <a:srgbClr val="00B050"/>
                </a:solidFill>
              </a:rPr>
              <a:t>Пример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  <a:r>
              <a:rPr lang="ru-RU" b="1" dirty="0" smtClean="0">
                <a:solidFill>
                  <a:srgbClr val="00B050"/>
                </a:solidFill>
              </a:rPr>
              <a:t> 347 </a:t>
            </a:r>
            <a:r>
              <a:rPr lang="ru-RU" dirty="0" smtClean="0">
                <a:solidFill>
                  <a:srgbClr val="00B050"/>
                </a:solidFill>
              </a:rPr>
              <a:t>– триста сорок семь,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</a:t>
            </a:r>
            <a:r>
              <a:rPr lang="ru-RU" b="1" dirty="0" smtClean="0">
                <a:solidFill>
                  <a:srgbClr val="00B050"/>
                </a:solidFill>
              </a:rPr>
              <a:t>296</a:t>
            </a:r>
            <a:r>
              <a:rPr lang="ru-RU" dirty="0" smtClean="0">
                <a:solidFill>
                  <a:srgbClr val="00B050"/>
                </a:solidFill>
              </a:rPr>
              <a:t> – двести девяносто шесть,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</a:t>
            </a:r>
            <a:r>
              <a:rPr lang="ru-RU" b="1" dirty="0" smtClean="0">
                <a:solidFill>
                  <a:srgbClr val="00B050"/>
                </a:solidFill>
              </a:rPr>
              <a:t>15</a:t>
            </a:r>
            <a:r>
              <a:rPr lang="ru-RU" dirty="0" smtClean="0">
                <a:solidFill>
                  <a:srgbClr val="00B050"/>
                </a:solidFill>
              </a:rPr>
              <a:t> – пятнадцать,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</a:t>
            </a:r>
            <a:r>
              <a:rPr lang="ru-RU" b="1" dirty="0" smtClean="0">
                <a:solidFill>
                  <a:srgbClr val="00B050"/>
                </a:solidFill>
              </a:rPr>
              <a:t>53</a:t>
            </a:r>
            <a:r>
              <a:rPr lang="ru-RU" dirty="0" smtClean="0">
                <a:solidFill>
                  <a:srgbClr val="00B050"/>
                </a:solidFill>
              </a:rPr>
              <a:t> – пятьдесят три, 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</a:t>
            </a:r>
            <a:r>
              <a:rPr lang="ru-RU" b="1" dirty="0" smtClean="0">
                <a:solidFill>
                  <a:srgbClr val="00B050"/>
                </a:solidFill>
              </a:rPr>
              <a:t> 8 </a:t>
            </a:r>
            <a:r>
              <a:rPr lang="ru-RU" dirty="0" smtClean="0">
                <a:solidFill>
                  <a:srgbClr val="00B050"/>
                </a:solidFill>
              </a:rPr>
              <a:t>– восемь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67604" cy="46575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/>
            <a:r>
              <a:rPr lang="ru-RU" sz="2400" b="0" dirty="0" smtClean="0">
                <a:solidFill>
                  <a:srgbClr val="FFC000"/>
                </a:solidFill>
              </a:rPr>
              <a:t>                        </a:t>
            </a:r>
            <a:r>
              <a:rPr lang="ru-RU" sz="2800" dirty="0" smtClean="0">
                <a:solidFill>
                  <a:srgbClr val="FFC000"/>
                </a:solidFill>
              </a:rPr>
              <a:t> Определения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2800" dirty="0" smtClean="0">
                <a:solidFill>
                  <a:srgbClr val="00B0F0"/>
                </a:solidFill>
              </a:rPr>
              <a:t>Натуральные числа </a:t>
            </a:r>
            <a:r>
              <a:rPr lang="ru-RU" sz="2800" dirty="0" smtClean="0"/>
              <a:t>- это числа, которые используют при счете предметов.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0</a:t>
            </a:r>
            <a:r>
              <a:rPr lang="ru-RU" sz="2800" dirty="0" smtClean="0"/>
              <a:t> - число не натуральное. </a:t>
            </a:r>
          </a:p>
          <a:p>
            <a:r>
              <a:rPr lang="ru-RU" sz="2800" dirty="0" smtClean="0"/>
              <a:t>Наименьшее натуральное число 1.</a:t>
            </a:r>
          </a:p>
          <a:p>
            <a:r>
              <a:rPr lang="ru-RU" sz="2800" dirty="0" smtClean="0"/>
              <a:t>Обозначение множества натуральных чисел: </a:t>
            </a:r>
            <a:r>
              <a:rPr lang="en-US" sz="2800" b="1" dirty="0" smtClean="0">
                <a:solidFill>
                  <a:srgbClr val="00B0F0"/>
                </a:solidFill>
              </a:rPr>
              <a:t>N</a:t>
            </a:r>
            <a:r>
              <a:rPr lang="ru-RU" sz="2800" dirty="0" smtClean="0"/>
              <a:t>.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dirty="0" smtClean="0"/>
              <a:t>Множество натуральных чисел бесконечно.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1,2,3, и т.д.- это  элементы множества натуральных чисел </a:t>
            </a:r>
            <a:r>
              <a:rPr lang="en-US" sz="2800" b="1" dirty="0" smtClean="0"/>
              <a:t>N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751506"/>
          </a:xfrm>
          <a:solidFill>
            <a:schemeClr val="accent1"/>
          </a:solidFill>
        </p:spPr>
        <p:txBody>
          <a:bodyPr/>
          <a:lstStyle/>
          <a:p>
            <a:r>
              <a:rPr lang="ru-RU" smtClean="0"/>
              <a:t>                   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+</a:t>
            </a:r>
            <a:r>
              <a:rPr lang="ru-RU" sz="3200" b="1" dirty="0" smtClean="0"/>
              <a:t> </a:t>
            </a:r>
            <a:r>
              <a:rPr lang="ru-RU" sz="3200" dirty="0" smtClean="0"/>
              <a:t> </a:t>
            </a:r>
            <a:r>
              <a:rPr lang="ru-RU" sz="2800" dirty="0" smtClean="0"/>
              <a:t>плюс;</a:t>
            </a:r>
            <a:r>
              <a:rPr lang="ru-RU" sz="2800" b="1" dirty="0" smtClean="0"/>
              <a:t>   </a:t>
            </a:r>
            <a:r>
              <a:rPr lang="ru-RU" sz="3200" b="1" dirty="0" smtClean="0">
                <a:solidFill>
                  <a:srgbClr val="00B0F0"/>
                </a:solidFill>
              </a:rPr>
              <a:t>–</a:t>
            </a:r>
            <a:r>
              <a:rPr lang="ru-RU" sz="3200" dirty="0" smtClean="0"/>
              <a:t> </a:t>
            </a:r>
            <a:r>
              <a:rPr lang="ru-RU" sz="2800" dirty="0" smtClean="0"/>
              <a:t>минус;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∙(×) </a:t>
            </a:r>
            <a:r>
              <a:rPr lang="ru-RU" dirty="0" smtClean="0"/>
              <a:t>- умножить;</a:t>
            </a:r>
            <a:r>
              <a:rPr lang="ru-RU" dirty="0" smtClean="0">
                <a:solidFill>
                  <a:srgbClr val="00B0F0"/>
                </a:solidFill>
              </a:rPr>
              <a:t> : (/)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разделить;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= </a:t>
            </a:r>
            <a:r>
              <a:rPr lang="ru-RU" dirty="0" smtClean="0"/>
              <a:t>равно; </a:t>
            </a:r>
            <a:r>
              <a:rPr lang="ru-RU" dirty="0" smtClean="0">
                <a:solidFill>
                  <a:srgbClr val="00B0F0"/>
                </a:solidFill>
              </a:rPr>
              <a:t>≠</a:t>
            </a:r>
            <a:r>
              <a:rPr lang="ru-RU" dirty="0" smtClean="0"/>
              <a:t>  не равно;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err="1" smtClean="0">
                <a:solidFill>
                  <a:srgbClr val="00B0F0"/>
                </a:solidFill>
              </a:rPr>
              <a:t>є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/>
              <a:t>принадлежит.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 6 </a:t>
            </a:r>
            <a:r>
              <a:rPr lang="ru-RU" dirty="0" err="1" smtClean="0">
                <a:solidFill>
                  <a:srgbClr val="00B0F0"/>
                </a:solidFill>
              </a:rPr>
              <a:t>є</a:t>
            </a:r>
            <a:r>
              <a:rPr lang="ru-RU" dirty="0" smtClean="0">
                <a:solidFill>
                  <a:srgbClr val="00B0F0"/>
                </a:solidFill>
              </a:rPr>
              <a:t>  </a:t>
            </a:r>
            <a:r>
              <a:rPr lang="en-US" dirty="0" smtClean="0">
                <a:solidFill>
                  <a:srgbClr val="00B0F0"/>
                </a:solidFill>
              </a:rPr>
              <a:t>N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sz="2800" dirty="0" smtClean="0"/>
              <a:t>читается: </a:t>
            </a:r>
          </a:p>
          <a:p>
            <a:pPr marL="514350" indent="-514350">
              <a:buNone/>
            </a:pPr>
            <a:r>
              <a:rPr lang="ru-RU" sz="2400" dirty="0" smtClean="0"/>
              <a:t>«шесть принадлежит множеству </a:t>
            </a:r>
            <a:r>
              <a:rPr lang="en-US" sz="2400" dirty="0" smtClean="0"/>
              <a:t>N</a:t>
            </a:r>
            <a:r>
              <a:rPr lang="ru-RU" sz="2400" dirty="0" smtClean="0"/>
              <a:t>».</a:t>
            </a:r>
          </a:p>
          <a:p>
            <a:pPr>
              <a:buNone/>
            </a:pPr>
            <a:r>
              <a:rPr lang="ru-RU" dirty="0" smtClean="0"/>
              <a:t>  4+5=9 - «четыре плюс пять равно девять»</a:t>
            </a:r>
          </a:p>
          <a:p>
            <a:pPr>
              <a:buNone/>
            </a:pPr>
            <a:r>
              <a:rPr lang="ru-RU" dirty="0" smtClean="0"/>
              <a:t>  7-1=8 -  «семь минус один равно восемь»</a:t>
            </a:r>
          </a:p>
          <a:p>
            <a:pPr>
              <a:buNone/>
            </a:pPr>
            <a:r>
              <a:rPr lang="ru-RU" dirty="0" smtClean="0"/>
              <a:t>  2∙3=6 - «два умножить на три равно шесть»</a:t>
            </a:r>
          </a:p>
          <a:p>
            <a:pPr>
              <a:buNone/>
            </a:pPr>
            <a:r>
              <a:rPr lang="ru-RU" dirty="0" smtClean="0"/>
              <a:t>  8:2=4 –  «восемь разделить на два равно четыре»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572296" cy="680068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чЁтные</a:t>
            </a:r>
            <a:r>
              <a:rPr lang="ru-RU" dirty="0" smtClean="0"/>
              <a:t> и нечётные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3200" dirty="0" smtClean="0"/>
              <a:t>Натуральное число может быть </a:t>
            </a:r>
            <a:r>
              <a:rPr lang="ru-RU" sz="3200" dirty="0" smtClean="0">
                <a:solidFill>
                  <a:srgbClr val="00B0F0"/>
                </a:solidFill>
              </a:rPr>
              <a:t>чётным</a:t>
            </a:r>
            <a:r>
              <a:rPr lang="ru-RU" sz="3200" dirty="0" smtClean="0"/>
              <a:t> и </a:t>
            </a:r>
            <a:r>
              <a:rPr lang="ru-RU" sz="3200" dirty="0" smtClean="0">
                <a:solidFill>
                  <a:srgbClr val="00B0F0"/>
                </a:solidFill>
              </a:rPr>
              <a:t>нечётным</a:t>
            </a:r>
            <a:r>
              <a:rPr lang="ru-RU" sz="3200" dirty="0" smtClean="0"/>
              <a:t>. 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Чётные</a:t>
            </a:r>
            <a:r>
              <a:rPr lang="ru-RU" sz="3200" dirty="0" smtClean="0"/>
              <a:t> числа </a:t>
            </a:r>
            <a:r>
              <a:rPr lang="ru-RU" sz="3200" dirty="0" smtClean="0">
                <a:solidFill>
                  <a:srgbClr val="00B0F0"/>
                </a:solidFill>
              </a:rPr>
              <a:t>делятся</a:t>
            </a:r>
            <a:r>
              <a:rPr lang="ru-RU" sz="3200" dirty="0" smtClean="0"/>
              <a:t> на </a:t>
            </a:r>
            <a:r>
              <a:rPr lang="ru-RU" sz="3200" dirty="0" smtClean="0">
                <a:solidFill>
                  <a:srgbClr val="00B0F0"/>
                </a:solidFill>
              </a:rPr>
              <a:t>2</a:t>
            </a:r>
            <a:r>
              <a:rPr lang="ru-RU" sz="3200" dirty="0" smtClean="0"/>
              <a:t>: 2,4,6,8,10,12,…,16,…,28 …</a:t>
            </a:r>
          </a:p>
          <a:p>
            <a:r>
              <a:rPr lang="ru-RU" sz="3200" dirty="0" smtClean="0"/>
              <a:t>Формула четного числа: </a:t>
            </a:r>
            <a:r>
              <a:rPr lang="ru-RU" sz="32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k</a:t>
            </a:r>
            <a:r>
              <a:rPr lang="ru-RU" sz="3200" dirty="0" smtClean="0"/>
              <a:t>, </a:t>
            </a:r>
          </a:p>
          <a:p>
            <a:pPr>
              <a:buNone/>
            </a:pPr>
            <a:r>
              <a:rPr lang="ru-RU" sz="3200" dirty="0" smtClean="0"/>
              <a:t>где </a:t>
            </a:r>
            <a:r>
              <a:rPr lang="en-US" sz="3200" dirty="0" smtClean="0"/>
              <a:t>k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en-US" sz="3200" dirty="0" smtClean="0"/>
              <a:t>N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1,3,5,7,9,11,13,… нечетные числа. </a:t>
            </a:r>
          </a:p>
          <a:p>
            <a:r>
              <a:rPr lang="ru-RU" sz="3200" dirty="0" smtClean="0"/>
              <a:t>Формула нечётного числа: </a:t>
            </a:r>
            <a:r>
              <a:rPr lang="ru-RU" sz="3200" dirty="0" smtClean="0">
                <a:solidFill>
                  <a:srgbClr val="00B0F0"/>
                </a:solidFill>
              </a:rPr>
              <a:t>2</a:t>
            </a:r>
            <a:r>
              <a:rPr lang="en-US" sz="3200" dirty="0" smtClean="0">
                <a:solidFill>
                  <a:srgbClr val="00B0F0"/>
                </a:solidFill>
              </a:rPr>
              <a:t>k</a:t>
            </a:r>
            <a:r>
              <a:rPr lang="ru-RU" sz="3200" dirty="0" smtClean="0">
                <a:solidFill>
                  <a:srgbClr val="00B0F0"/>
                </a:solidFill>
              </a:rPr>
              <a:t>-1 </a:t>
            </a:r>
            <a:r>
              <a:rPr lang="ru-RU" sz="3200" dirty="0" smtClean="0"/>
              <a:t>, где </a:t>
            </a:r>
            <a:r>
              <a:rPr lang="en-US" sz="3200" dirty="0" smtClean="0"/>
              <a:t>k</a:t>
            </a:r>
            <a:r>
              <a:rPr lang="ru-RU" sz="3200" dirty="0" smtClean="0"/>
              <a:t>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en-US" sz="3200" dirty="0" smtClean="0"/>
              <a:t>N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500702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27</a:t>
            </a:r>
            <a:r>
              <a:rPr lang="ru-RU" b="1" dirty="0" smtClean="0"/>
              <a:t>- </a:t>
            </a:r>
            <a:r>
              <a:rPr lang="ru-RU" dirty="0" smtClean="0"/>
              <a:t>двузначное число (записано с помощью двух знаков)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7</a:t>
            </a:r>
            <a:r>
              <a:rPr lang="ru-RU" dirty="0" smtClean="0"/>
              <a:t> единиц (разряд единиц),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</a:t>
            </a:r>
            <a:r>
              <a:rPr lang="ru-RU" dirty="0" smtClean="0"/>
              <a:t> десятка (разряд  десятков),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195</a:t>
            </a:r>
            <a:r>
              <a:rPr lang="ru-RU" b="1" dirty="0" smtClean="0"/>
              <a:t>- </a:t>
            </a:r>
            <a:r>
              <a:rPr lang="ru-RU" dirty="0" smtClean="0"/>
              <a:t> трехзначное число(записано с помощью трех знаков)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5</a:t>
            </a:r>
            <a:r>
              <a:rPr lang="ru-RU" b="1" dirty="0" smtClean="0"/>
              <a:t> </a:t>
            </a:r>
            <a:r>
              <a:rPr lang="ru-RU" dirty="0" smtClean="0"/>
              <a:t>единиц (разряд единиц),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9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десятков (разряд десятков),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</a:t>
            </a:r>
            <a:r>
              <a:rPr lang="ru-RU" b="1" dirty="0" smtClean="0"/>
              <a:t> </a:t>
            </a:r>
            <a:r>
              <a:rPr lang="ru-RU" dirty="0" smtClean="0"/>
              <a:t>сотня (разряд сотен).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Рассмотрим число </a:t>
            </a:r>
            <a:r>
              <a:rPr lang="ru-RU" b="1" dirty="0" smtClean="0">
                <a:solidFill>
                  <a:srgbClr val="00B050"/>
                </a:solidFill>
              </a:rPr>
              <a:t>2 364 578 </a:t>
            </a:r>
            <a:r>
              <a:rPr lang="ru-RU" dirty="0" smtClean="0"/>
              <a:t>и назовем в каких разрядах стоят цифры: </a:t>
            </a:r>
            <a:r>
              <a:rPr lang="ru-RU" b="1" dirty="0" smtClean="0">
                <a:solidFill>
                  <a:srgbClr val="00B050"/>
                </a:solidFill>
              </a:rPr>
              <a:t>2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– </a:t>
            </a:r>
            <a:r>
              <a:rPr lang="ru-RU" dirty="0" smtClean="0"/>
              <a:t>разряд миллионов, </a:t>
            </a:r>
            <a:r>
              <a:rPr lang="ru-RU" b="1" dirty="0" smtClean="0">
                <a:solidFill>
                  <a:srgbClr val="00B050"/>
                </a:solidFill>
              </a:rPr>
              <a:t>3 </a:t>
            </a:r>
            <a:r>
              <a:rPr lang="ru-RU" b="1" dirty="0" smtClean="0"/>
              <a:t>– </a:t>
            </a:r>
            <a:r>
              <a:rPr lang="ru-RU" dirty="0" smtClean="0"/>
              <a:t>разряд сотен тысяч, </a:t>
            </a:r>
            <a:r>
              <a:rPr lang="ru-RU" b="1" dirty="0" smtClean="0">
                <a:solidFill>
                  <a:srgbClr val="00B050"/>
                </a:solidFill>
              </a:rPr>
              <a:t>6</a:t>
            </a:r>
            <a:r>
              <a:rPr lang="ru-RU" dirty="0" smtClean="0"/>
              <a:t> </a:t>
            </a:r>
            <a:r>
              <a:rPr lang="ru-RU" b="1" dirty="0" smtClean="0"/>
              <a:t>– </a:t>
            </a:r>
            <a:r>
              <a:rPr lang="ru-RU" dirty="0" smtClean="0"/>
              <a:t>разряд десятков тысяч,</a:t>
            </a:r>
            <a:r>
              <a:rPr lang="ru-RU" b="1" dirty="0" smtClean="0">
                <a:solidFill>
                  <a:srgbClr val="00B050"/>
                </a:solidFill>
              </a:rPr>
              <a:t> 4 </a:t>
            </a:r>
            <a:r>
              <a:rPr lang="ru-RU" b="1" dirty="0" smtClean="0"/>
              <a:t>– </a:t>
            </a:r>
            <a:r>
              <a:rPr lang="ru-RU" dirty="0" smtClean="0"/>
              <a:t>разряд тысяч, </a:t>
            </a:r>
            <a:r>
              <a:rPr lang="ru-RU" b="1" dirty="0" smtClean="0">
                <a:solidFill>
                  <a:srgbClr val="00B050"/>
                </a:solidFill>
              </a:rPr>
              <a:t>5 </a:t>
            </a:r>
            <a:r>
              <a:rPr lang="ru-RU" b="1" dirty="0" smtClean="0"/>
              <a:t>– </a:t>
            </a:r>
            <a:r>
              <a:rPr lang="ru-RU" dirty="0" smtClean="0"/>
              <a:t>разряд сотен,</a:t>
            </a:r>
            <a:r>
              <a:rPr lang="ru-RU" b="1" dirty="0" smtClean="0">
                <a:solidFill>
                  <a:srgbClr val="00B050"/>
                </a:solidFill>
              </a:rPr>
              <a:t>7</a:t>
            </a:r>
            <a:r>
              <a:rPr lang="ru-RU" dirty="0" smtClean="0"/>
              <a:t> </a:t>
            </a:r>
            <a:r>
              <a:rPr lang="ru-RU" b="1" dirty="0" smtClean="0"/>
              <a:t>– </a:t>
            </a:r>
            <a:r>
              <a:rPr lang="ru-RU" dirty="0" smtClean="0"/>
              <a:t>разряд десятков,</a:t>
            </a:r>
            <a:r>
              <a:rPr lang="ru-RU" b="1" dirty="0" smtClean="0">
                <a:solidFill>
                  <a:srgbClr val="00B050"/>
                </a:solidFill>
              </a:rPr>
              <a:t>8 </a:t>
            </a:r>
            <a:r>
              <a:rPr lang="ru-RU" b="1" dirty="0" smtClean="0"/>
              <a:t>– </a:t>
            </a:r>
            <a:r>
              <a:rPr lang="ru-RU" dirty="0" smtClean="0"/>
              <a:t>разряд единиц.</a:t>
            </a:r>
          </a:p>
          <a:p>
            <a:r>
              <a:rPr lang="ru-RU" dirty="0" smtClean="0"/>
              <a:t>Каждое число можно записать в виде суммы разрядов:</a:t>
            </a:r>
          </a:p>
          <a:p>
            <a:pPr algn="just">
              <a:buNone/>
            </a:pPr>
            <a:r>
              <a:rPr lang="ru-RU" dirty="0" smtClean="0"/>
              <a:t>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4937= 4000+900+30+7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500042"/>
            <a:ext cx="6643734" cy="64294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Позиционная запись чисел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929486" cy="500066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     Арифметические действия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7258072" cy="5098438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lvl="0"/>
            <a:endParaRPr lang="ru-RU" b="1" dirty="0" smtClean="0">
              <a:solidFill>
                <a:schemeClr val="accent2"/>
              </a:solidFill>
            </a:endParaRPr>
          </a:p>
          <a:p>
            <a:pPr lvl="0"/>
            <a:r>
              <a:rPr lang="ru-RU" sz="2900" b="1" dirty="0" smtClean="0">
                <a:solidFill>
                  <a:schemeClr val="accent2"/>
                </a:solidFill>
              </a:rPr>
              <a:t>Арифметические действия:</a:t>
            </a:r>
            <a:endParaRPr lang="ru-RU" sz="2900" dirty="0" smtClean="0">
              <a:solidFill>
                <a:schemeClr val="accent2"/>
              </a:solidFill>
            </a:endParaRPr>
          </a:p>
          <a:p>
            <a:pPr lvl="0">
              <a:buNone/>
            </a:pPr>
            <a:r>
              <a:rPr lang="ru-RU" sz="2900" b="1" dirty="0" smtClean="0"/>
              <a:t>1)5+3=8 –</a:t>
            </a:r>
            <a:r>
              <a:rPr lang="ru-RU" sz="2900" b="1" dirty="0" smtClean="0">
                <a:solidFill>
                  <a:srgbClr val="00B050"/>
                </a:solidFill>
              </a:rPr>
              <a:t>сложение</a:t>
            </a:r>
            <a:r>
              <a:rPr lang="ru-RU" sz="2900" b="1" dirty="0" smtClean="0"/>
              <a:t>; </a:t>
            </a:r>
          </a:p>
          <a:p>
            <a:pPr lvl="0">
              <a:buNone/>
            </a:pPr>
            <a:r>
              <a:rPr lang="ru-RU" sz="2900" b="1" dirty="0" smtClean="0"/>
              <a:t>2)7–4=3 – </a:t>
            </a:r>
            <a:r>
              <a:rPr lang="ru-RU" sz="2900" b="1" dirty="0" smtClean="0">
                <a:solidFill>
                  <a:srgbClr val="00B050"/>
                </a:solidFill>
              </a:rPr>
              <a:t>вычитание</a:t>
            </a:r>
            <a:r>
              <a:rPr lang="ru-RU" sz="2900" b="1" dirty="0" smtClean="0"/>
              <a:t>; </a:t>
            </a:r>
          </a:p>
          <a:p>
            <a:pPr lvl="0">
              <a:buNone/>
            </a:pPr>
            <a:r>
              <a:rPr lang="ru-RU" sz="2900" b="1" dirty="0" smtClean="0"/>
              <a:t>3)6×3=18 – </a:t>
            </a:r>
            <a:r>
              <a:rPr lang="ru-RU" sz="2900" b="1" dirty="0" smtClean="0">
                <a:solidFill>
                  <a:srgbClr val="00B050"/>
                </a:solidFill>
              </a:rPr>
              <a:t>умножение</a:t>
            </a:r>
            <a:r>
              <a:rPr lang="ru-RU" sz="2900" b="1" dirty="0" smtClean="0"/>
              <a:t>; </a:t>
            </a:r>
          </a:p>
          <a:p>
            <a:pPr lvl="0">
              <a:buNone/>
            </a:pPr>
            <a:r>
              <a:rPr lang="ru-RU" sz="2900" b="1" dirty="0" smtClean="0"/>
              <a:t>4) 8:4=2– </a:t>
            </a:r>
            <a:r>
              <a:rPr lang="ru-RU" sz="2900" b="1" dirty="0" smtClean="0">
                <a:solidFill>
                  <a:srgbClr val="00B050"/>
                </a:solidFill>
              </a:rPr>
              <a:t>деление</a:t>
            </a:r>
            <a:r>
              <a:rPr lang="ru-RU" sz="2900" b="1" dirty="0" smtClean="0"/>
              <a:t>. </a:t>
            </a:r>
          </a:p>
          <a:p>
            <a:r>
              <a:rPr lang="ru-RU" sz="2900" b="1" dirty="0" smtClean="0">
                <a:solidFill>
                  <a:schemeClr val="accent2"/>
                </a:solidFill>
              </a:rPr>
              <a:t>Компоненты действий</a:t>
            </a:r>
            <a:r>
              <a:rPr lang="ru-RU" sz="2900" b="1" dirty="0" smtClean="0"/>
              <a:t>:</a:t>
            </a:r>
            <a:endParaRPr lang="ru-RU" sz="2900" dirty="0" smtClean="0"/>
          </a:p>
          <a:p>
            <a:r>
              <a:rPr lang="en-US" sz="2900" b="1" dirty="0" smtClean="0"/>
              <a:t>a</a:t>
            </a:r>
            <a:r>
              <a:rPr lang="ru-RU" sz="2900" b="1" dirty="0" smtClean="0"/>
              <a:t>+</a:t>
            </a:r>
            <a:r>
              <a:rPr lang="en-US" sz="2900" b="1" dirty="0" smtClean="0"/>
              <a:t>b</a:t>
            </a:r>
            <a:r>
              <a:rPr lang="ru-RU" sz="2900" b="1" dirty="0" smtClean="0"/>
              <a:t>=</a:t>
            </a:r>
            <a:r>
              <a:rPr lang="en-US" sz="2900" b="1" dirty="0" smtClean="0"/>
              <a:t>c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</a:t>
            </a:r>
            <a:r>
              <a:rPr lang="en-US" sz="2900" b="1" dirty="0" smtClean="0"/>
              <a:t>a</a:t>
            </a:r>
            <a:r>
              <a:rPr lang="ru-RU" sz="2900" dirty="0" smtClean="0"/>
              <a:t> и </a:t>
            </a:r>
            <a:r>
              <a:rPr lang="en-US" sz="2900" b="1" dirty="0" smtClean="0"/>
              <a:t>b</a:t>
            </a:r>
            <a:r>
              <a:rPr lang="en-US" sz="2900" dirty="0" smtClean="0"/>
              <a:t> </a:t>
            </a:r>
            <a:r>
              <a:rPr lang="ru-RU" sz="2900" b="1" dirty="0" smtClean="0"/>
              <a:t>– </a:t>
            </a:r>
            <a:r>
              <a:rPr lang="ru-RU" sz="2900" b="1" dirty="0" smtClean="0">
                <a:solidFill>
                  <a:srgbClr val="00B050"/>
                </a:solidFill>
              </a:rPr>
              <a:t>слагаемые</a:t>
            </a:r>
            <a:r>
              <a:rPr lang="ru-RU" sz="2900" dirty="0" smtClean="0"/>
              <a:t>, </a:t>
            </a:r>
            <a:r>
              <a:rPr lang="ru-RU" sz="2900" b="1" dirty="0" smtClean="0"/>
              <a:t>с</a:t>
            </a:r>
            <a:r>
              <a:rPr lang="ru-RU" sz="2900" dirty="0" smtClean="0"/>
              <a:t> </a:t>
            </a:r>
            <a:r>
              <a:rPr lang="ru-RU" sz="2900" b="1" dirty="0" smtClean="0"/>
              <a:t>–</a:t>
            </a:r>
            <a:r>
              <a:rPr lang="ru-RU" sz="2900" b="1" dirty="0" smtClean="0">
                <a:solidFill>
                  <a:srgbClr val="00B050"/>
                </a:solidFill>
              </a:rPr>
              <a:t>сумма </a:t>
            </a:r>
            <a:r>
              <a:rPr lang="ru-RU" sz="2900" b="1" dirty="0" smtClean="0"/>
              <a:t>(результат действия);</a:t>
            </a:r>
          </a:p>
          <a:p>
            <a:r>
              <a:rPr lang="en-US" sz="2900" b="1" dirty="0" smtClean="0"/>
              <a:t>a</a:t>
            </a:r>
            <a:r>
              <a:rPr lang="ru-RU" sz="2900" b="1" dirty="0" smtClean="0"/>
              <a:t>–</a:t>
            </a:r>
            <a:r>
              <a:rPr lang="en-US" sz="2900" b="1" dirty="0" smtClean="0"/>
              <a:t>b</a:t>
            </a:r>
            <a:r>
              <a:rPr lang="ru-RU" sz="2900" b="1" dirty="0" smtClean="0"/>
              <a:t>=</a:t>
            </a:r>
            <a:r>
              <a:rPr lang="en-US" sz="2900" b="1" dirty="0" smtClean="0"/>
              <a:t>c</a:t>
            </a:r>
            <a:r>
              <a:rPr lang="ru-RU" sz="2900" b="1" dirty="0" smtClean="0"/>
              <a:t> </a:t>
            </a:r>
            <a:endParaRPr lang="ru-RU" sz="29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900" b="1" dirty="0" smtClean="0"/>
              <a:t>    </a:t>
            </a:r>
            <a:r>
              <a:rPr lang="en-US" sz="2900" b="1" dirty="0" smtClean="0"/>
              <a:t>a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smtClean="0"/>
              <a:t>–</a:t>
            </a:r>
            <a:r>
              <a:rPr lang="ru-RU" sz="2900" b="1" dirty="0" smtClean="0">
                <a:solidFill>
                  <a:srgbClr val="00B050"/>
                </a:solidFill>
              </a:rPr>
              <a:t> уменьшаемое, </a:t>
            </a:r>
            <a:r>
              <a:rPr lang="en-US" sz="2900" b="1" dirty="0" smtClean="0"/>
              <a:t>b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ru-RU" sz="2900" b="1" dirty="0" smtClean="0"/>
              <a:t>–</a:t>
            </a:r>
            <a:r>
              <a:rPr lang="ru-RU" sz="2900" b="1" dirty="0" smtClean="0">
                <a:solidFill>
                  <a:srgbClr val="00B050"/>
                </a:solidFill>
              </a:rPr>
              <a:t> вычитаемое</a:t>
            </a:r>
            <a:r>
              <a:rPr lang="ru-RU" sz="2900" dirty="0" smtClean="0"/>
              <a:t>, </a:t>
            </a:r>
            <a:r>
              <a:rPr lang="ru-RU" sz="2900" b="1" dirty="0" smtClean="0"/>
              <a:t>с – </a:t>
            </a:r>
            <a:r>
              <a:rPr lang="ru-RU" sz="2900" b="1" dirty="0" smtClean="0">
                <a:solidFill>
                  <a:srgbClr val="00B050"/>
                </a:solidFill>
              </a:rPr>
              <a:t>разность</a:t>
            </a:r>
            <a:r>
              <a:rPr lang="ru-RU" sz="2900" b="1" dirty="0" smtClean="0"/>
              <a:t> (результат действия);</a:t>
            </a:r>
          </a:p>
          <a:p>
            <a:r>
              <a:rPr lang="en-US" sz="2900" b="1" dirty="0" smtClean="0"/>
              <a:t>a</a:t>
            </a:r>
            <a:r>
              <a:rPr lang="ru-RU" sz="2900" b="1" dirty="0" smtClean="0"/>
              <a:t>×</a:t>
            </a:r>
            <a:r>
              <a:rPr lang="en-US" sz="2900" b="1" dirty="0" smtClean="0"/>
              <a:t>b</a:t>
            </a:r>
            <a:r>
              <a:rPr lang="ru-RU" sz="2900" b="1" dirty="0" smtClean="0"/>
              <a:t>=</a:t>
            </a:r>
            <a:r>
              <a:rPr lang="en-US" sz="2900" b="1" dirty="0" smtClean="0"/>
              <a:t>c</a:t>
            </a:r>
            <a:r>
              <a:rPr lang="ru-RU" sz="2900" b="1" dirty="0" smtClean="0"/>
              <a:t>; </a:t>
            </a:r>
            <a:r>
              <a:rPr lang="en-US" sz="2900" b="1" dirty="0" smtClean="0"/>
              <a:t>a </a:t>
            </a:r>
            <a:r>
              <a:rPr lang="ru-RU" sz="2900" b="1" dirty="0" smtClean="0"/>
              <a:t>и </a:t>
            </a:r>
            <a:r>
              <a:rPr lang="en-US" sz="2900" b="1" dirty="0" smtClean="0"/>
              <a:t>b </a:t>
            </a:r>
            <a:r>
              <a:rPr lang="ru-RU" sz="2900" b="1" dirty="0" smtClean="0"/>
              <a:t>– </a:t>
            </a:r>
            <a:r>
              <a:rPr lang="ru-RU" sz="2900" b="1" dirty="0" smtClean="0">
                <a:solidFill>
                  <a:srgbClr val="00B050"/>
                </a:solidFill>
              </a:rPr>
              <a:t>множители</a:t>
            </a:r>
            <a:r>
              <a:rPr lang="ru-RU" sz="2900" b="1" dirty="0" smtClean="0"/>
              <a:t>, с – </a:t>
            </a:r>
            <a:r>
              <a:rPr lang="ru-RU" sz="2900" b="1" dirty="0" smtClean="0">
                <a:solidFill>
                  <a:srgbClr val="00B050"/>
                </a:solidFill>
              </a:rPr>
              <a:t>произведение</a:t>
            </a:r>
            <a:r>
              <a:rPr lang="ru-RU" sz="2900" b="1" dirty="0" smtClean="0"/>
              <a:t>; </a:t>
            </a:r>
          </a:p>
          <a:p>
            <a:r>
              <a:rPr lang="ru-RU" sz="2900" dirty="0" smtClean="0"/>
              <a:t> </a:t>
            </a:r>
            <a:r>
              <a:rPr lang="en-US" sz="2900" b="1" dirty="0" smtClean="0"/>
              <a:t>a</a:t>
            </a:r>
            <a:r>
              <a:rPr lang="ru-RU" sz="2900" b="1" dirty="0" smtClean="0"/>
              <a:t>:</a:t>
            </a:r>
            <a:r>
              <a:rPr lang="en-US" sz="2900" b="1" dirty="0" smtClean="0"/>
              <a:t>b</a:t>
            </a:r>
            <a:r>
              <a:rPr lang="ru-RU" sz="2900" b="1" dirty="0" smtClean="0"/>
              <a:t> = </a:t>
            </a:r>
            <a:r>
              <a:rPr lang="en-US" sz="2900" b="1" dirty="0" smtClean="0"/>
              <a:t>c</a:t>
            </a:r>
            <a:r>
              <a:rPr lang="ru-RU" sz="2900" b="1" dirty="0" smtClean="0"/>
              <a:t> </a:t>
            </a:r>
          </a:p>
          <a:p>
            <a:pPr>
              <a:buNone/>
            </a:pPr>
            <a:r>
              <a:rPr lang="ru-RU" sz="2900" b="1" dirty="0" smtClean="0"/>
              <a:t>    </a:t>
            </a:r>
            <a:r>
              <a:rPr lang="en-US" sz="2900" b="1" dirty="0" smtClean="0"/>
              <a:t>a </a:t>
            </a:r>
            <a:r>
              <a:rPr lang="ru-RU" sz="2900" b="1" dirty="0" smtClean="0"/>
              <a:t>– </a:t>
            </a:r>
            <a:r>
              <a:rPr lang="ru-RU" sz="2900" b="1" dirty="0" smtClean="0">
                <a:solidFill>
                  <a:srgbClr val="00B050"/>
                </a:solidFill>
              </a:rPr>
              <a:t>делимое</a:t>
            </a:r>
            <a:r>
              <a:rPr lang="ru-RU" sz="2900" b="1" dirty="0" smtClean="0"/>
              <a:t>, </a:t>
            </a:r>
            <a:r>
              <a:rPr lang="en-US" sz="2900" b="1" dirty="0" smtClean="0"/>
              <a:t>b </a:t>
            </a:r>
            <a:r>
              <a:rPr lang="ru-RU" sz="2900" b="1" dirty="0" smtClean="0"/>
              <a:t>– </a:t>
            </a:r>
            <a:r>
              <a:rPr lang="ru-RU" sz="2900" b="1" dirty="0" smtClean="0">
                <a:solidFill>
                  <a:srgbClr val="00B050"/>
                </a:solidFill>
              </a:rPr>
              <a:t>делитель</a:t>
            </a:r>
            <a:r>
              <a:rPr lang="ru-RU" sz="2900" b="1" dirty="0" smtClean="0"/>
              <a:t>, с – </a:t>
            </a:r>
            <a:r>
              <a:rPr lang="ru-RU" sz="2900" b="1" dirty="0" smtClean="0">
                <a:solidFill>
                  <a:srgbClr val="00B050"/>
                </a:solidFill>
              </a:rPr>
              <a:t>частное</a:t>
            </a:r>
            <a:r>
              <a:rPr lang="ru-RU" sz="2900" b="1" dirty="0" smtClean="0"/>
              <a:t>(результат действия).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 smtClean="0">
                <a:latin typeface="Calibri"/>
                <a:ea typeface="Calibri"/>
                <a:cs typeface="Times New Roman"/>
              </a:rPr>
            </a:br>
            <a:r>
              <a:rPr lang="ru-RU" sz="4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000108"/>
          <a:ext cx="7572427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459"/>
                <a:gridCol w="1885656"/>
                <a:gridCol w="1885656"/>
                <a:gridCol w="1885656"/>
              </a:tblGrid>
              <a:tr h="1011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Действие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Знак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Что делать?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1.Сложение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 плюс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Сложить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Сумма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5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2.Вычитание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минус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вычесть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разность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3.Умножение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∙ (×) умножить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умножить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произведение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4. Деление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: (/) разделить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частное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858048" cy="71438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dirty="0" smtClean="0"/>
              <a:t>  примеры: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7339042" cy="5169876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/>
              <a:t>Прочитайте числа: </a:t>
            </a:r>
          </a:p>
          <a:p>
            <a:pPr lvl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3; 9;12;14; 17; 25;37; 123; 375; 4765; 2348; 400;800;12654.</a:t>
            </a:r>
          </a:p>
          <a:p>
            <a:pPr lvl="0"/>
            <a:r>
              <a:rPr lang="ru-RU" b="1" dirty="0" smtClean="0"/>
              <a:t>Запишите цифрами: </a:t>
            </a: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четыре, шесть, десять, одиннадцать, тринадцать, двадцать три, сорок восемь, сто пятьдесят семь, четыреста тридцать девять, две тысячи двенадцать, шесть тысяч семьсот восемьдесят два.</a:t>
            </a:r>
          </a:p>
          <a:p>
            <a:pPr lvl="0"/>
            <a:r>
              <a:rPr lang="ru-RU" b="1" dirty="0" smtClean="0"/>
              <a:t>Прочитайте, запишите действие и ответ:</a:t>
            </a:r>
          </a:p>
          <a:p>
            <a:pPr>
              <a:buNone/>
            </a:pPr>
            <a:r>
              <a:rPr lang="ru-RU" sz="2300" b="1" dirty="0" smtClean="0"/>
              <a:t>а) </a:t>
            </a:r>
            <a:r>
              <a:rPr lang="ru-RU" sz="2300" b="1" dirty="0" smtClean="0">
                <a:solidFill>
                  <a:srgbClr val="0070C0"/>
                </a:solidFill>
              </a:rPr>
              <a:t>сложить числа 14 и 13; </a:t>
            </a:r>
            <a:r>
              <a:rPr lang="ru-RU" sz="2300" b="1" dirty="0" smtClean="0"/>
              <a:t>б) </a:t>
            </a:r>
            <a:r>
              <a:rPr lang="ru-RU" sz="2300" b="1" dirty="0" smtClean="0">
                <a:solidFill>
                  <a:srgbClr val="0070C0"/>
                </a:solidFill>
              </a:rPr>
              <a:t>запишите сумму чисел  8 и 32;</a:t>
            </a:r>
          </a:p>
          <a:p>
            <a:pPr>
              <a:buNone/>
            </a:pPr>
            <a:r>
              <a:rPr lang="ru-RU" sz="2300" b="1" dirty="0" smtClean="0"/>
              <a:t>в) </a:t>
            </a:r>
            <a:r>
              <a:rPr lang="ru-RU" sz="2300" b="1" dirty="0" smtClean="0">
                <a:solidFill>
                  <a:srgbClr val="0070C0"/>
                </a:solidFill>
              </a:rPr>
              <a:t>вычесть из числа 29 число17; </a:t>
            </a:r>
            <a:r>
              <a:rPr lang="ru-RU" sz="2300" b="1" dirty="0" smtClean="0"/>
              <a:t>г) </a:t>
            </a:r>
            <a:r>
              <a:rPr lang="ru-RU" sz="2300" b="1" dirty="0" smtClean="0">
                <a:solidFill>
                  <a:srgbClr val="0070C0"/>
                </a:solidFill>
              </a:rPr>
              <a:t>умножить 7 на 12; </a:t>
            </a:r>
          </a:p>
          <a:p>
            <a:pPr>
              <a:buNone/>
            </a:pPr>
            <a:r>
              <a:rPr lang="ru-RU" sz="2300" b="1" dirty="0" err="1" smtClean="0"/>
              <a:t>д</a:t>
            </a:r>
            <a:r>
              <a:rPr lang="ru-RU" sz="2300" b="1" dirty="0" smtClean="0"/>
              <a:t>) </a:t>
            </a:r>
            <a:r>
              <a:rPr lang="ru-RU" sz="2300" b="1" dirty="0" smtClean="0">
                <a:solidFill>
                  <a:srgbClr val="0070C0"/>
                </a:solidFill>
              </a:rPr>
              <a:t>запишите разность чисел 46 и 12;</a:t>
            </a:r>
          </a:p>
          <a:p>
            <a:pPr>
              <a:buNone/>
            </a:pPr>
            <a:r>
              <a:rPr lang="ru-RU" b="1" dirty="0" smtClean="0"/>
              <a:t>е) </a:t>
            </a:r>
            <a:r>
              <a:rPr lang="ru-RU" b="1" dirty="0" smtClean="0">
                <a:solidFill>
                  <a:srgbClr val="0070C0"/>
                </a:solidFill>
              </a:rPr>
              <a:t>запишите произведение чисел 7 и 21;</a:t>
            </a:r>
          </a:p>
          <a:p>
            <a:pPr>
              <a:buNone/>
            </a:pPr>
            <a:r>
              <a:rPr lang="ru-RU" b="1" dirty="0" smtClean="0"/>
              <a:t>ж) </a:t>
            </a:r>
            <a:r>
              <a:rPr lang="ru-RU" b="1" dirty="0" smtClean="0">
                <a:solidFill>
                  <a:srgbClr val="0070C0"/>
                </a:solidFill>
              </a:rPr>
              <a:t>разделить число 124 на 6;</a:t>
            </a:r>
          </a:p>
          <a:p>
            <a:pPr>
              <a:buNone/>
            </a:pPr>
            <a:r>
              <a:rPr lang="ru-RU" b="1" dirty="0" err="1" smtClean="0"/>
              <a:t>з</a:t>
            </a:r>
            <a:r>
              <a:rPr lang="ru-RU" b="1" dirty="0" smtClean="0"/>
              <a:t>) </a:t>
            </a:r>
            <a:r>
              <a:rPr lang="ru-RU" b="1" dirty="0" smtClean="0">
                <a:solidFill>
                  <a:srgbClr val="0070C0"/>
                </a:solidFill>
              </a:rPr>
              <a:t>запишите частное чисел 56 и 8.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FF756E-4DD2-4280-82F3-9710DC1847F0}"/>
</file>

<file path=customXml/itemProps2.xml><?xml version="1.0" encoding="utf-8"?>
<ds:datastoreItem xmlns:ds="http://schemas.openxmlformats.org/officeDocument/2006/customXml" ds:itemID="{5679D1DF-784B-45CB-811F-41CF9E709073}"/>
</file>

<file path=customXml/itemProps3.xml><?xml version="1.0" encoding="utf-8"?>
<ds:datastoreItem xmlns:ds="http://schemas.openxmlformats.org/officeDocument/2006/customXml" ds:itemID="{7C0F36C2-AE40-4B07-8E41-510A85645F5B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539</TotalTime>
  <Words>1129</Words>
  <Application>Microsoft Office PowerPoint</Application>
  <PresentationFormat>Экран (4:3)</PresentationFormat>
  <Paragraphs>159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Тема: Натуральные числа </vt:lpstr>
      <vt:lpstr>Слайд 2</vt:lpstr>
      <vt:lpstr>                         Определения</vt:lpstr>
      <vt:lpstr>                   знаки</vt:lpstr>
      <vt:lpstr>чЁтные и нечётные числа</vt:lpstr>
      <vt:lpstr>Позиционная запись чисел</vt:lpstr>
      <vt:lpstr>     Арифметические действия </vt:lpstr>
      <vt:lpstr>  </vt:lpstr>
      <vt:lpstr>  примеры:     </vt:lpstr>
      <vt:lpstr>Сравнение чисел</vt:lpstr>
      <vt:lpstr>неравенства</vt:lpstr>
      <vt:lpstr>На сколько больше? На сколько меньше? </vt:lpstr>
      <vt:lpstr>Во сколько раз больше?  Во сколько раз меньше? </vt:lpstr>
      <vt:lpstr>          Упражнения.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32</cp:revision>
  <dcterms:created xsi:type="dcterms:W3CDTF">2015-02-10T09:29:52Z</dcterms:created>
  <dcterms:modified xsi:type="dcterms:W3CDTF">2015-02-12T11:55:04Z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