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4"/>
  </p:notesMasterIdLst>
  <p:sldIdLst>
    <p:sldId id="256" r:id="rId2"/>
    <p:sldId id="269" r:id="rId3"/>
    <p:sldId id="258" r:id="rId4"/>
    <p:sldId id="259" r:id="rId5"/>
    <p:sldId id="270" r:id="rId6"/>
    <p:sldId id="272" r:id="rId7"/>
    <p:sldId id="274" r:id="rId8"/>
    <p:sldId id="275" r:id="rId9"/>
    <p:sldId id="276" r:id="rId10"/>
    <p:sldId id="277" r:id="rId11"/>
    <p:sldId id="271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ver" initials="Z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9" autoAdjust="0"/>
  </p:normalViewPr>
  <p:slideViewPr>
    <p:cSldViewPr>
      <p:cViewPr>
        <p:scale>
          <a:sx n="65" d="100"/>
          <a:sy n="65" d="100"/>
        </p:scale>
        <p:origin x="-1314" y="-1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8.wmf"/><Relationship Id="rId7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5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5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6DE68-5F2A-4224-AFD4-59CB246E2F4B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9AD2F-92CD-45A8-AC10-D53AF6CE1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Формула</a:t>
            </a:r>
            <a:r>
              <a:rPr lang="ru-RU" baseline="0" dirty="0" smtClean="0"/>
              <a:t> позволяет находить любой член геометрической прогрессии, если известны её первый член и знаменатель. Поэтому она называется формулой общего члена геометрической прогрессии.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9AD2F-92CD-45A8-AC10-D53AF6CE1DF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F7A76A-77DC-4BF3-AD28-D9E4F293C0F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7A76A-77DC-4BF3-AD28-D9E4F293C0F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FF7A76A-77DC-4BF3-AD28-D9E4F293C0F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7A76A-77DC-4BF3-AD28-D9E4F293C0F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F7A76A-77DC-4BF3-AD28-D9E4F293C0F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7A76A-77DC-4BF3-AD28-D9E4F293C0F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7A76A-77DC-4BF3-AD28-D9E4F293C0F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7A76A-77DC-4BF3-AD28-D9E4F293C0F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F7A76A-77DC-4BF3-AD28-D9E4F293C0F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7A76A-77DC-4BF3-AD28-D9E4F293C0F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7A76A-77DC-4BF3-AD28-D9E4F293C0F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FF7A76A-77DC-4BF3-AD28-D9E4F293C0F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E28213-E8B9-4114-8161-7C545CE5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6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tags" Target="../tags/tag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notesSlide" Target="../notesSlides/notesSlide1.xml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12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2.bin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1.bin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215370" cy="342902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ПРОГРЕССИЯ геометрическая</a:t>
            </a:r>
            <a:b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66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4572008"/>
            <a:ext cx="3700466" cy="200026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 АВТОР: </a:t>
            </a:r>
            <a:r>
              <a:rPr lang="ru-RU" dirty="0" smtClean="0"/>
              <a:t>Старовойтова Наталья Александровна</a:t>
            </a:r>
          </a:p>
          <a:p>
            <a:pPr algn="ctr"/>
            <a:r>
              <a:rPr lang="ru-RU" sz="2000" i="1" dirty="0" smtClean="0"/>
              <a:t>кафедра </a:t>
            </a:r>
            <a:r>
              <a:rPr lang="ru-RU" sz="2000" i="1" dirty="0" err="1" smtClean="0"/>
              <a:t>довузовской</a:t>
            </a:r>
            <a:r>
              <a:rPr lang="ru-RU" sz="2000" i="1" dirty="0" smtClean="0"/>
              <a:t> подготовки и профориентации</a:t>
            </a:r>
            <a:endParaRPr lang="ru-RU" sz="2000" i="1" dirty="0"/>
          </a:p>
        </p:txBody>
      </p:sp>
      <p:pic>
        <p:nvPicPr>
          <p:cNvPr id="5" name="Содержимое 4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4500569"/>
            <a:ext cx="2637269" cy="2071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072362" cy="608630"/>
          </a:xfrm>
          <a:solidFill>
            <a:schemeClr val="bg1"/>
          </a:solidFill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Представление бесконечной десятичной периодической дроби в виде обыкновенной дроби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7929618" cy="507209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Число 0,(27)= 0,27272727… запишем в виде суммы бесконечного числа слагаемых:</a:t>
            </a:r>
          </a:p>
          <a:p>
            <a:pPr algn="just">
              <a:buNone/>
            </a:pPr>
            <a:r>
              <a:rPr lang="ru-RU" dirty="0" smtClean="0"/>
              <a:t>0,(27</a:t>
            </a:r>
            <a:r>
              <a:rPr lang="ru-RU" dirty="0" smtClean="0"/>
              <a:t>)=0,27+0,0027+0,000027+0,00000027…</a:t>
            </a:r>
          </a:p>
          <a:p>
            <a:pPr algn="just">
              <a:buNone/>
            </a:pPr>
            <a:r>
              <a:rPr lang="ru-RU" dirty="0" smtClean="0"/>
              <a:t>Слагаемые в правой части равенства ― члены геометрической прогрессии:                                                </a:t>
            </a:r>
          </a:p>
          <a:p>
            <a:pPr algn="just">
              <a:buNone/>
            </a:pPr>
            <a:r>
              <a:rPr lang="ru-RU" dirty="0" smtClean="0"/>
              <a:t>         0,27 ; </a:t>
            </a:r>
            <a:r>
              <a:rPr lang="en-US" dirty="0" smtClean="0"/>
              <a:t>q=0</a:t>
            </a:r>
            <a:r>
              <a:rPr lang="ru-RU" dirty="0" smtClean="0"/>
              <a:t>,01</a:t>
            </a:r>
            <a:r>
              <a:rPr lang="en-US" dirty="0" smtClean="0"/>
              <a:t>&lt;1</a:t>
            </a:r>
            <a:r>
              <a:rPr lang="ru-RU" dirty="0" smtClean="0"/>
              <a:t>, поэтому</a:t>
            </a:r>
          </a:p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0,(27)=0,27+0,0027+0,000027</a:t>
            </a:r>
            <a:r>
              <a:rPr lang="ru-RU" dirty="0" smtClean="0"/>
              <a:t>+…=</a:t>
            </a:r>
            <a:endParaRPr lang="ru-RU" dirty="0" smtClean="0"/>
          </a:p>
          <a:p>
            <a:pPr algn="just"/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57158" y="3929066"/>
          <a:ext cx="707234" cy="642942"/>
        </p:xfrm>
        <a:graphic>
          <a:graphicData uri="http://schemas.openxmlformats.org/presentationml/2006/ole">
            <p:oleObj spid="_x0000_s54274" name="Equation" r:id="rId3" imgW="279360" imgH="228600" progId="Equation.DSMT4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286380" y="4572008"/>
          <a:ext cx="2714644" cy="857256"/>
        </p:xfrm>
        <a:graphic>
          <a:graphicData uri="http://schemas.openxmlformats.org/presentationml/2006/ole">
            <p:oleObj spid="_x0000_s54275" name="Equation" r:id="rId4" imgW="161280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Интересные факты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285728"/>
            <a:ext cx="7829786" cy="6301226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357166"/>
            <a:ext cx="7500990" cy="5929354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sz="6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ЗА ВНИМАНИЕ!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267604" cy="5000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Определение геометрической прогрессии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Числовая последовательность, первый член которой отличен от нуля, а каждый последующий член, начиная со второго, равен предыдущему, умноженному на одно и тоже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равное нулю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число</a:t>
            </a: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называется геометрической прогрессией.</a:t>
            </a:r>
          </a:p>
          <a:p>
            <a:pPr algn="just">
              <a:buNone/>
            </a:pP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Число </a:t>
            </a: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называется знаменателем геометрической прогрессии.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786322"/>
            <a:ext cx="7072362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 определения следует рекуррентная формула геометрической прогрессии:</a:t>
            </a:r>
          </a:p>
        </p:txBody>
      </p:sp>
      <p:graphicFrame>
        <p:nvGraphicFramePr>
          <p:cNvPr id="28673" name="Object 3"/>
          <p:cNvGraphicFramePr>
            <a:graphicFrameLocks noChangeAspect="1"/>
          </p:cNvGraphicFramePr>
          <p:nvPr/>
        </p:nvGraphicFramePr>
        <p:xfrm>
          <a:off x="2214546" y="5500702"/>
          <a:ext cx="4000528" cy="658672"/>
        </p:xfrm>
        <a:graphic>
          <a:graphicData uri="http://schemas.openxmlformats.org/presentationml/2006/ole">
            <p:oleObj spid="_x0000_s28673" name="Equation" r:id="rId3" imgW="6984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Из определения следует , что  среди членов геометрической прогрессии </a:t>
            </a:r>
            <a:r>
              <a:rPr lang="ru-RU" sz="2800" dirty="0" smtClean="0">
                <a:solidFill>
                  <a:schemeClr val="accent6"/>
                </a:solidFill>
              </a:rPr>
              <a:t>не  могут быть нули</a:t>
            </a:r>
            <a:r>
              <a:rPr lang="ru-RU" sz="2800" dirty="0" smtClean="0"/>
              <a:t>.</a:t>
            </a: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-369332"/>
            <a:ext cx="36455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286248" y="1500175"/>
          <a:ext cx="2976587" cy="939975"/>
        </p:xfrm>
        <a:graphic>
          <a:graphicData uri="http://schemas.openxmlformats.org/presentationml/2006/ole">
            <p:oleObj spid="_x0000_s9218" name="Equation" r:id="rId3" imgW="520560" imgH="43164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4282" y="1071546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Знаменатель геометрической прогрессии определяется формулой: </a:t>
            </a: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p:oleObj spid="_x0000_s9222" name="Equation" r:id="rId4" imgW="114120" imgH="17748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2428868"/>
            <a:ext cx="81439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Если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q &gt; 1 </a:t>
            </a:r>
            <a:r>
              <a:rPr lang="ru-RU" sz="2400" dirty="0" smtClean="0"/>
              <a:t>и первый член больше нуля ― прогрессия </a:t>
            </a:r>
          </a:p>
          <a:p>
            <a:r>
              <a:rPr lang="ru-RU" sz="2400" dirty="0" smtClean="0"/>
              <a:t>является возрастающей.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3286124"/>
            <a:ext cx="81439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Если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0&lt;q&lt;1 </a:t>
            </a:r>
            <a:r>
              <a:rPr lang="ru-RU" sz="2400" dirty="0" smtClean="0"/>
              <a:t>и первый член больше нуля ― прогрессия является убывающей.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4143380"/>
            <a:ext cx="81439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q=1</a:t>
            </a:r>
            <a:r>
              <a:rPr lang="en-US" sz="2400" dirty="0" smtClean="0"/>
              <a:t> </a:t>
            </a:r>
            <a:r>
              <a:rPr lang="ru-RU" sz="2400" dirty="0" smtClean="0"/>
              <a:t>― прогрессия является</a:t>
            </a:r>
            <a:r>
              <a:rPr lang="en-US" sz="2400" dirty="0" smtClean="0"/>
              <a:t> </a:t>
            </a:r>
            <a:r>
              <a:rPr lang="ru-RU" sz="2400" dirty="0" smtClean="0"/>
              <a:t>постоянной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 flipH="1">
            <a:off x="0" y="4786323"/>
            <a:ext cx="800102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B0F0"/>
                </a:solidFill>
              </a:rPr>
              <a:t>Примеры: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     2;8;32;128;512;…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     2;√2;1;√2⁄2;1∕2;…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     -5;-5;-5;-5;-5;…</a:t>
            </a:r>
          </a:p>
          <a:p>
            <a:endParaRPr lang="ru-RU" b="1" i="1" dirty="0" smtClean="0">
              <a:solidFill>
                <a:srgbClr val="00B050"/>
              </a:solidFill>
            </a:endParaRPr>
          </a:p>
          <a:p>
            <a:endParaRPr lang="ru-RU" b="1" i="1" dirty="0" smtClean="0">
              <a:solidFill>
                <a:srgbClr val="00B050"/>
              </a:solidFill>
            </a:endParaRPr>
          </a:p>
          <a:p>
            <a:endParaRPr lang="ru-RU" b="1" i="1" dirty="0" smtClean="0">
              <a:solidFill>
                <a:srgbClr val="00B050"/>
              </a:solidFill>
            </a:endParaRPr>
          </a:p>
          <a:p>
            <a:endParaRPr lang="ru-RU" b="1" i="1" dirty="0" smtClean="0">
              <a:solidFill>
                <a:srgbClr val="00B050"/>
              </a:solidFill>
            </a:endParaRPr>
          </a:p>
          <a:p>
            <a:endParaRPr lang="ru-RU" b="1" i="1" dirty="0" smtClean="0">
              <a:solidFill>
                <a:srgbClr val="00B050"/>
              </a:solidFill>
            </a:endParaRPr>
          </a:p>
          <a:p>
            <a:endParaRPr lang="ru-RU" b="1" i="1" dirty="0" smtClean="0">
              <a:solidFill>
                <a:srgbClr val="00B050"/>
              </a:solidFill>
            </a:endParaRPr>
          </a:p>
          <a:p>
            <a:endParaRPr lang="ru-RU" b="1" i="1" dirty="0" smtClean="0">
              <a:solidFill>
                <a:srgbClr val="00B050"/>
              </a:solidFill>
            </a:endParaRPr>
          </a:p>
          <a:p>
            <a:endParaRPr lang="ru-RU" b="1" i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8143900" cy="156966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Формула </a:t>
            </a:r>
            <a:r>
              <a:rPr lang="en-US" sz="2400" b="1" dirty="0" smtClean="0"/>
              <a:t>n-</a:t>
            </a:r>
            <a:r>
              <a:rPr lang="ru-RU" sz="2400" b="1" dirty="0" smtClean="0"/>
              <a:t>го члена геометрической прогрессии                     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57158" y="2928934"/>
          <a:ext cx="2571764" cy="571504"/>
        </p:xfrm>
        <a:graphic>
          <a:graphicData uri="http://schemas.openxmlformats.org/presentationml/2006/ole">
            <p:oleObj spid="_x0000_s8193" name="Equation" r:id="rId5" imgW="583920" imgH="228600" progId="Equation.DSMT4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 flipV="1">
            <a:off x="1571604" y="3786190"/>
            <a:ext cx="43072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57158" y="3500438"/>
          <a:ext cx="2500330" cy="544613"/>
        </p:xfrm>
        <a:graphic>
          <a:graphicData uri="http://schemas.openxmlformats.org/presentationml/2006/ole">
            <p:oleObj spid="_x0000_s8194" name="Equation" r:id="rId6" imgW="596880" imgH="228600" progId="Equation.DSMT4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57158" y="4000505"/>
          <a:ext cx="2357454" cy="569040"/>
        </p:xfrm>
        <a:graphic>
          <a:graphicData uri="http://schemas.openxmlformats.org/presentationml/2006/ole">
            <p:oleObj spid="_x0000_s8195" name="Equation" r:id="rId7" imgW="799920" imgH="228600" progId="Equation.DSMT4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-214346" y="5000636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357158" y="4500570"/>
          <a:ext cx="2321742" cy="614119"/>
        </p:xfrm>
        <a:graphic>
          <a:graphicData uri="http://schemas.openxmlformats.org/presentationml/2006/ole">
            <p:oleObj spid="_x0000_s8196" name="Equation" r:id="rId8" imgW="698400" imgH="2286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4282" y="1857365"/>
            <a:ext cx="7786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Пусть       - геометрическая прогрессия,       -её первый член,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знаменатель прогрессии, тогда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1214414" y="1804562"/>
          <a:ext cx="642942" cy="559080"/>
        </p:xfrm>
        <a:graphic>
          <a:graphicData uri="http://schemas.openxmlformats.org/presentationml/2006/ole">
            <p:oleObj spid="_x0000_s8198" name="Equation" r:id="rId9" imgW="291960" imgH="253800" progId="Equation.DSMT4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p:oleObj spid="_x0000_s8204" name="Equation" r:id="rId10" imgW="114120" imgH="177480" progId="Equation.DSMT4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6357950" y="1928802"/>
          <a:ext cx="500066" cy="428628"/>
        </p:xfrm>
        <a:graphic>
          <a:graphicData uri="http://schemas.openxmlformats.org/presentationml/2006/ole">
            <p:oleObj spid="_x0000_s8205" name="Equation" r:id="rId11" imgW="139680" imgH="228600" progId="Equation.DSMT4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0" y="5500702"/>
            <a:ext cx="600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Перемножая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n-1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равенство получим: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5786446" y="5500702"/>
          <a:ext cx="2071702" cy="595317"/>
        </p:xfrm>
        <a:graphic>
          <a:graphicData uri="http://schemas.openxmlformats.org/presentationml/2006/ole">
            <p:oleObj spid="_x0000_s8206" name="Equation" r:id="rId12" imgW="723600" imgH="24120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00042"/>
            <a:ext cx="7929618" cy="181588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Пример1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геометрической прогрессии с положительными членами                     ,                    и                .Чему равно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714480" y="1357298"/>
          <a:ext cx="1628781" cy="514352"/>
        </p:xfrm>
        <a:graphic>
          <a:graphicData uri="http://schemas.openxmlformats.org/presentationml/2006/ole">
            <p:oleObj spid="_x0000_s46082" name="Equation" r:id="rId3" imgW="723600" imgH="228600" progId="Equation.DSMT4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500430" y="1428736"/>
          <a:ext cx="1674825" cy="486240"/>
        </p:xfrm>
        <a:graphic>
          <a:graphicData uri="http://schemas.openxmlformats.org/presentationml/2006/ole">
            <p:oleObj spid="_x0000_s46083" name="Equation" r:id="rId4" imgW="787320" imgH="228600" progId="Equation.DSMT4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572132" y="1428736"/>
          <a:ext cx="1317634" cy="539032"/>
        </p:xfrm>
        <a:graphic>
          <a:graphicData uri="http://schemas.openxmlformats.org/presentationml/2006/ole">
            <p:oleObj spid="_x0000_s46084" name="Equation" r:id="rId5" imgW="558720" imgH="22860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20" y="2428868"/>
            <a:ext cx="18567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00034" y="2928934"/>
          <a:ext cx="3775075" cy="1143000"/>
        </p:xfrm>
        <a:graphic>
          <a:graphicData uri="http://schemas.openxmlformats.org/presentationml/2006/ole">
            <p:oleObj spid="_x0000_s46085" name="Equation" r:id="rId6" imgW="1485720" imgH="50796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4282" y="31432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6182" y="31432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2.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143372" y="3000372"/>
          <a:ext cx="1357322" cy="610794"/>
        </p:xfrm>
        <a:graphic>
          <a:graphicData uri="http://schemas.openxmlformats.org/presentationml/2006/ole">
            <p:oleObj spid="_x0000_s46086" name="Equation" r:id="rId7" imgW="419040" imgH="22860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429256" y="314324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3.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6072198" y="3071810"/>
          <a:ext cx="759840" cy="557216"/>
        </p:xfrm>
        <a:graphic>
          <a:graphicData uri="http://schemas.openxmlformats.org/presentationml/2006/ole">
            <p:oleObj spid="_x0000_s46087" name="Equation" r:id="rId8" imgW="342720" imgH="20304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0034" y="4572008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4.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857224" y="4543432"/>
          <a:ext cx="1023947" cy="614367"/>
        </p:xfrm>
        <a:graphic>
          <a:graphicData uri="http://schemas.openxmlformats.org/presentationml/2006/ole">
            <p:oleObj spid="_x0000_s46088" name="Equation" r:id="rId9" imgW="380880" imgH="22860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143108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5.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2571736" y="4500570"/>
          <a:ext cx="2143140" cy="571504"/>
        </p:xfrm>
        <a:graphic>
          <a:graphicData uri="http://schemas.openxmlformats.org/presentationml/2006/ole">
            <p:oleObj spid="_x0000_s46090" name="Equation" r:id="rId10" imgW="723600" imgH="241200" progId="Equation.DSMT4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929190" y="4572008"/>
            <a:ext cx="462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6.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5257403" y="4500570"/>
          <a:ext cx="2029241" cy="532260"/>
        </p:xfrm>
        <a:graphic>
          <a:graphicData uri="http://schemas.openxmlformats.org/presentationml/2006/ole">
            <p:oleObj spid="_x0000_s46091" name="Equation" r:id="rId11" imgW="774360" imgH="203040" progId="Equation.DSMT4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42910" y="5643578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7.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991169" y="5563833"/>
          <a:ext cx="1366253" cy="508373"/>
        </p:xfrm>
        <a:graphic>
          <a:graphicData uri="http://schemas.openxmlformats.org/presentationml/2006/ole">
            <p:oleObj spid="_x0000_s46092" name="Equation" r:id="rId12" imgW="545760" imgH="203040" progId="Equation.DSMT4">
              <p:embed/>
            </p:oleObj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2844162" y="5710435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8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3214677" y="5572141"/>
          <a:ext cx="1518055" cy="578306"/>
        </p:xfrm>
        <a:graphic>
          <a:graphicData uri="http://schemas.openxmlformats.org/presentationml/2006/ole">
            <p:oleObj spid="_x0000_s46094" name="Equation" r:id="rId13" imgW="533160" imgH="203040" progId="Equation.DSMT4">
              <p:embed/>
            </p:oleObj>
          </a:graphicData>
        </a:graphic>
      </p:graphicFrame>
      <p:sp>
        <p:nvSpPr>
          <p:cNvPr id="27" name="Прямоугольник 26"/>
          <p:cNvSpPr/>
          <p:nvPr/>
        </p:nvSpPr>
        <p:spPr>
          <a:xfrm rot="10800000" flipV="1">
            <a:off x="4944211" y="5701041"/>
            <a:ext cx="404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9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5357818" y="5643577"/>
          <a:ext cx="928694" cy="464347"/>
        </p:xfrm>
        <a:graphic>
          <a:graphicData uri="http://schemas.openxmlformats.org/presentationml/2006/ole">
            <p:oleObj spid="_x0000_s46095" name="Equation" r:id="rId14" imgW="34272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6715172" cy="571504"/>
          </a:xfrm>
          <a:solidFill>
            <a:schemeClr val="bg1"/>
          </a:solidFill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Свойства геометрической прогрессии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167662" cy="5572164"/>
          </a:xfr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4"/>
                </a:solidFill>
              </a:rPr>
              <a:t>Свойство 1 (характеристическое)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Любой член, начиная со второго, равен по модулю среднему пропорциональному предыдущего  и последующего </a:t>
            </a:r>
            <a:r>
              <a:rPr lang="ru-RU" sz="2400" dirty="0" smtClean="0">
                <a:solidFill>
                  <a:schemeClr val="tx1"/>
                </a:solidFill>
              </a:rPr>
              <a:t>членов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или                                    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</a:t>
            </a:r>
            <a:r>
              <a:rPr lang="ru-RU" sz="2400" dirty="0" smtClean="0">
                <a:solidFill>
                  <a:schemeClr val="accent4"/>
                </a:solidFill>
              </a:rPr>
              <a:t>Свойство </a:t>
            </a:r>
            <a:r>
              <a:rPr lang="en-US" sz="2400" dirty="0" smtClean="0">
                <a:solidFill>
                  <a:schemeClr val="accent4"/>
                </a:solidFill>
              </a:rPr>
              <a:t>2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Для </a:t>
            </a:r>
            <a:r>
              <a:rPr lang="ru-RU" sz="2400" dirty="0" smtClean="0">
                <a:solidFill>
                  <a:schemeClr val="tx1"/>
                </a:solidFill>
              </a:rPr>
              <a:t>любой геометрической прогрессии </a:t>
            </a:r>
            <a:r>
              <a:rPr lang="ru-RU" sz="2400" dirty="0" smtClean="0">
                <a:solidFill>
                  <a:schemeClr val="tx1"/>
                </a:solidFill>
              </a:rPr>
              <a:t>, если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</a:t>
            </a:r>
            <a:r>
              <a:rPr lang="ru-RU" sz="2400" dirty="0" smtClean="0">
                <a:solidFill>
                  <a:schemeClr val="tx1"/>
                </a:solidFill>
              </a:rPr>
              <a:t>то </a:t>
            </a:r>
            <a:r>
              <a:rPr lang="ru-RU" sz="2400" dirty="0" smtClean="0">
                <a:solidFill>
                  <a:schemeClr val="tx1"/>
                </a:solidFill>
              </a:rPr>
              <a:t>                                   .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/>
                </a:solidFill>
              </a:rPr>
              <a:t>Следствие  </a:t>
            </a:r>
            <a:r>
              <a:rPr lang="ru-RU" sz="2400" dirty="0" smtClean="0">
                <a:solidFill>
                  <a:schemeClr val="tx1"/>
                </a:solidFill>
              </a:rPr>
              <a:t>В конечной геометрической прогрессии произведение членов, равноотстоящих от концов, равны между собой и равны произведению крайних её членов, т.е. 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357686" y="2214554"/>
          <a:ext cx="3109461" cy="685796"/>
        </p:xfrm>
        <a:graphic>
          <a:graphicData uri="http://schemas.openxmlformats.org/presentationml/2006/ole">
            <p:oleObj spid="_x0000_s50178" name="Equation" r:id="rId3" imgW="825480" imgH="241200" progId="Equation.DSMT4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14282" y="3571876"/>
          <a:ext cx="2071702" cy="494734"/>
        </p:xfrm>
        <a:graphic>
          <a:graphicData uri="http://schemas.openxmlformats.org/presentationml/2006/ole">
            <p:oleObj spid="_x0000_s50179" name="Equation" r:id="rId4" imgW="850680" imgH="203040" progId="Equation.DSMT4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143240" y="3500438"/>
          <a:ext cx="2857520" cy="670233"/>
        </p:xfrm>
        <a:graphic>
          <a:graphicData uri="http://schemas.openxmlformats.org/presentationml/2006/ole">
            <p:oleObj spid="_x0000_s50180" name="Equation" r:id="rId5" imgW="850680" imgH="241200" progId="Equation.DSMT4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14282" y="5643578"/>
          <a:ext cx="7786742" cy="801759"/>
        </p:xfrm>
        <a:graphic>
          <a:graphicData uri="http://schemas.openxmlformats.org/presentationml/2006/ole">
            <p:oleObj spid="_x0000_s50181" name="Equation" r:id="rId6" imgW="325116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44" y="357166"/>
            <a:ext cx="7929618" cy="6286544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Пример 2. </a:t>
            </a:r>
            <a:r>
              <a:rPr lang="ru-RU" dirty="0" smtClean="0">
                <a:solidFill>
                  <a:srgbClr val="00B050"/>
                </a:solidFill>
              </a:rPr>
              <a:t>В геометрической прогрессии произведение четвёртого и пятого членов равно 20</a:t>
            </a:r>
            <a:r>
              <a:rPr lang="ru-RU" dirty="0" smtClean="0">
                <a:solidFill>
                  <a:srgbClr val="00B050"/>
                </a:solidFill>
              </a:rPr>
              <a:t>. Найти </a:t>
            </a:r>
            <a:r>
              <a:rPr lang="ru-RU" dirty="0" smtClean="0">
                <a:solidFill>
                  <a:srgbClr val="00B050"/>
                </a:solidFill>
              </a:rPr>
              <a:t>шестой член прогрессии, если её третий член равен 5.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Решение. </a:t>
            </a:r>
            <a:r>
              <a:rPr lang="ru-RU" dirty="0" smtClean="0"/>
              <a:t>Так как </a:t>
            </a:r>
            <a:r>
              <a:rPr lang="ru-RU" dirty="0" smtClean="0"/>
              <a:t>                                    </a:t>
            </a:r>
            <a:r>
              <a:rPr lang="ru-RU" dirty="0" smtClean="0"/>
              <a:t>, </a:t>
            </a:r>
          </a:p>
          <a:p>
            <a:pPr algn="just">
              <a:buNone/>
            </a:pPr>
            <a:r>
              <a:rPr lang="ru-RU" dirty="0" smtClean="0"/>
              <a:t>то                  и               .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B0F0"/>
                </a:solidFill>
              </a:rPr>
              <a:t>Пример </a:t>
            </a:r>
            <a:r>
              <a:rPr lang="ru-RU" dirty="0" smtClean="0">
                <a:solidFill>
                  <a:srgbClr val="00B0F0"/>
                </a:solidFill>
              </a:rPr>
              <a:t>3. </a:t>
            </a:r>
            <a:r>
              <a:rPr lang="ru-RU" dirty="0" smtClean="0">
                <a:solidFill>
                  <a:srgbClr val="00B050"/>
                </a:solidFill>
              </a:rPr>
              <a:t>Сумма </a:t>
            </a:r>
            <a:r>
              <a:rPr lang="en-US" dirty="0" smtClean="0">
                <a:solidFill>
                  <a:srgbClr val="00B050"/>
                </a:solidFill>
              </a:rPr>
              <a:t>n </a:t>
            </a:r>
            <a:r>
              <a:rPr lang="ru-RU" dirty="0" smtClean="0">
                <a:solidFill>
                  <a:srgbClr val="00B050"/>
                </a:solidFill>
              </a:rPr>
              <a:t>членов геометрической прогрессии вычисляется по формуле</a:t>
            </a:r>
            <a:r>
              <a:rPr lang="ru-RU" dirty="0" smtClean="0"/>
              <a:t>  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.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Найти шестой член прогрессии.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Решение.</a:t>
            </a:r>
            <a:r>
              <a:rPr lang="ru-RU" dirty="0" smtClean="0"/>
              <a:t>                               ,  </a:t>
            </a:r>
          </a:p>
          <a:p>
            <a:pPr algn="just">
              <a:buNone/>
            </a:pPr>
            <a:r>
              <a:rPr lang="ru-RU" dirty="0" smtClean="0"/>
              <a:t>                                           ;</a:t>
            </a:r>
          </a:p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                        ;                                                 .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286116" y="2071678"/>
          <a:ext cx="3286148" cy="559344"/>
        </p:xfrm>
        <a:graphic>
          <a:graphicData uri="http://schemas.openxmlformats.org/presentationml/2006/ole">
            <p:oleObj spid="_x0000_s51202" name="Equation" r:id="rId3" imgW="1143000" imgH="228600" progId="Equation.DSMT4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643174" y="2500306"/>
          <a:ext cx="1357322" cy="585790"/>
        </p:xfrm>
        <a:graphic>
          <a:graphicData uri="http://schemas.openxmlformats.org/presentationml/2006/ole">
            <p:oleObj spid="_x0000_s51203" name="Equation" r:id="rId4" imgW="393480" imgH="228600" progId="Equation.DSMT4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857224" y="2500306"/>
          <a:ext cx="1306295" cy="571504"/>
        </p:xfrm>
        <a:graphic>
          <a:graphicData uri="http://schemas.openxmlformats.org/presentationml/2006/ole">
            <p:oleObj spid="_x0000_s51205" name="Equation" r:id="rId5" imgW="622080" imgH="228600" progId="Equation.DSMT4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42910" y="3786190"/>
          <a:ext cx="1672921" cy="647869"/>
        </p:xfrm>
        <a:graphic>
          <a:graphicData uri="http://schemas.openxmlformats.org/presentationml/2006/ole">
            <p:oleObj spid="_x0000_s51206" name="Equation" r:id="rId6" imgW="1015920" imgH="253800" progId="Equation.DSMT4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071670" y="4214818"/>
          <a:ext cx="2857520" cy="649864"/>
        </p:xfrm>
        <a:graphic>
          <a:graphicData uri="http://schemas.openxmlformats.org/presentationml/2006/ole">
            <p:oleObj spid="_x0000_s51207" name="Equation" r:id="rId7" imgW="1587240" imgH="253800" progId="Equation.DSMT4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571472" y="4742242"/>
          <a:ext cx="3929090" cy="615583"/>
        </p:xfrm>
        <a:graphic>
          <a:graphicData uri="http://schemas.openxmlformats.org/presentationml/2006/ole">
            <p:oleObj spid="_x0000_s51208" name="Equation" r:id="rId8" imgW="2323800" imgH="253800" progId="Equation.DSMT4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714876" y="4786322"/>
          <a:ext cx="1595449" cy="571504"/>
        </p:xfrm>
        <a:graphic>
          <a:graphicData uri="http://schemas.openxmlformats.org/presentationml/2006/ole">
            <p:oleObj spid="_x0000_s51209" name="Equation" r:id="rId9" imgW="749160" imgH="228600" progId="Equation.DSMT4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6286512" y="4857760"/>
          <a:ext cx="571504" cy="381003"/>
        </p:xfrm>
        <a:graphic>
          <a:graphicData uri="http://schemas.openxmlformats.org/presentationml/2006/ole">
            <p:oleObj spid="_x0000_s51210" name="Equation" r:id="rId10" imgW="190440" imgH="152280" progId="Equation.DSMT4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6715140" y="4786322"/>
          <a:ext cx="1071570" cy="589907"/>
        </p:xfrm>
        <a:graphic>
          <a:graphicData uri="http://schemas.openxmlformats.org/presentationml/2006/ole">
            <p:oleObj spid="_x0000_s51211" name="Equation" r:id="rId11" imgW="482400" imgH="228600" progId="Equation.DSMT4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642910" y="5572140"/>
          <a:ext cx="1928826" cy="945938"/>
        </p:xfrm>
        <a:graphic>
          <a:graphicData uri="http://schemas.openxmlformats.org/presentationml/2006/ole">
            <p:oleObj spid="_x0000_s51212" name="Equation" r:id="rId12" imgW="990360" imgH="431640" progId="Equation.DSMT4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3286116" y="5715016"/>
          <a:ext cx="4286280" cy="642942"/>
        </p:xfrm>
        <a:graphic>
          <a:graphicData uri="http://schemas.openxmlformats.org/presentationml/2006/ole">
            <p:oleObj spid="_x0000_s51213" name="Equation" r:id="rId13" imgW="20318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7786742" cy="500066"/>
          </a:xfr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</a:rPr>
              <a:t>Формула суммы </a:t>
            </a:r>
            <a:r>
              <a:rPr lang="en-US" sz="2000" b="0" dirty="0" smtClean="0">
                <a:solidFill>
                  <a:schemeClr val="tx1"/>
                </a:solidFill>
              </a:rPr>
              <a:t>n </a:t>
            </a:r>
            <a:r>
              <a:rPr lang="ru-RU" sz="2000" b="0" dirty="0" smtClean="0">
                <a:solidFill>
                  <a:schemeClr val="tx1"/>
                </a:solidFill>
              </a:rPr>
              <a:t>членов геометрической прогрессии</a:t>
            </a:r>
            <a:endParaRPr lang="ru-RU" sz="2000" b="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143900" cy="5857916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первых членов  геометрической прогрессии обозначим через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.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(*)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Если                 , то                     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Если      , то умножим почленно обе части равенства </a:t>
            </a: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(*)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 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(**)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Вычтем из равенства </a:t>
            </a: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(**)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равенство </a:t>
            </a: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(*)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приведем подобные члены, получим                                      ,отсюда следует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289550" y="1349375"/>
          <a:ext cx="787400" cy="447675"/>
        </p:xfrm>
        <a:graphic>
          <a:graphicData uri="http://schemas.openxmlformats.org/presentationml/2006/ole">
            <p:oleObj spid="_x0000_s52226" name="Equation" r:id="rId3" imgW="114120" imgH="177480" progId="Equation.DSMT4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14282" y="1785926"/>
          <a:ext cx="4786346" cy="581595"/>
        </p:xfrm>
        <a:graphic>
          <a:graphicData uri="http://schemas.openxmlformats.org/presentationml/2006/ole">
            <p:oleObj spid="_x0000_s52227" name="Equation" r:id="rId4" imgW="1803240" imgH="228600" progId="Equation.DSMT4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000100" y="2174185"/>
          <a:ext cx="1428760" cy="559046"/>
        </p:xfrm>
        <a:graphic>
          <a:graphicData uri="http://schemas.openxmlformats.org/presentationml/2006/ole">
            <p:oleObj spid="_x0000_s52228" name="Equation" r:id="rId5" imgW="330120" imgH="203040" progId="Equation.DSMT4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214678" y="2285993"/>
          <a:ext cx="1500198" cy="571503"/>
        </p:xfrm>
        <a:graphic>
          <a:graphicData uri="http://schemas.openxmlformats.org/presentationml/2006/ole">
            <p:oleObj spid="_x0000_s52229" name="Equation" r:id="rId6" imgW="596880" imgH="228600" progId="Equation.DSMT4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000100" y="2677397"/>
          <a:ext cx="1214446" cy="581664"/>
        </p:xfrm>
        <a:graphic>
          <a:graphicData uri="http://schemas.openxmlformats.org/presentationml/2006/ole">
            <p:oleObj spid="_x0000_s52230" name="Equation" r:id="rId7" imgW="330120" imgH="203040" progId="Equation.DSMT4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786314" y="1285860"/>
          <a:ext cx="785819" cy="561299"/>
        </p:xfrm>
        <a:graphic>
          <a:graphicData uri="http://schemas.openxmlformats.org/presentationml/2006/ole">
            <p:oleObj spid="_x0000_s52231" name="Equation" r:id="rId8" imgW="177480" imgH="228600" progId="Equation.DSMT4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357554" y="3143249"/>
          <a:ext cx="4714908" cy="576818"/>
        </p:xfrm>
        <a:graphic>
          <a:graphicData uri="http://schemas.openxmlformats.org/presentationml/2006/ole">
            <p:oleObj spid="_x0000_s52233" name="Equation" r:id="rId9" imgW="2743200" imgH="228600" progId="Equation.DSMT4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57158" y="3571877"/>
          <a:ext cx="3286148" cy="604184"/>
        </p:xfrm>
        <a:graphic>
          <a:graphicData uri="http://schemas.openxmlformats.org/presentationml/2006/ole">
            <p:oleObj spid="_x0000_s52234" name="Equation" r:id="rId10" imgW="2057400" imgH="228600" progId="Equation.DSMT4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714480" y="4429132"/>
          <a:ext cx="3318296" cy="644329"/>
        </p:xfrm>
        <a:graphic>
          <a:graphicData uri="http://schemas.openxmlformats.org/presentationml/2006/ole">
            <p:oleObj spid="_x0000_s52235" name="Equation" r:id="rId11" imgW="1307880" imgH="253800" progId="Equation.DSMT4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2285984" y="5072074"/>
          <a:ext cx="4071966" cy="1267153"/>
        </p:xfrm>
        <a:graphic>
          <a:graphicData uri="http://schemas.openxmlformats.org/presentationml/2006/ole">
            <p:oleObj spid="_x0000_s52236" name="Equation" r:id="rId12" imgW="170172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072462" cy="357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Сумма бесконечной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убывающей  геометрической прогрессии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785794"/>
            <a:ext cx="8001056" cy="569386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Напомним: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Сумму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первых членов бесконечной геометрической прогрессии назовем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ой частичной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суммой и обозначим      .Тогда        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,                       ,                             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Пусть последовательность         частичных сумм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бесконечной геометрической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прогрессии при неограниченном возрастании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имеет предел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.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называют суммой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бесконечной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прогрессии.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Преобразуем выражение</a:t>
            </a:r>
          </a:p>
          <a:p>
            <a:endParaRPr lang="ru-R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143108" y="642918"/>
          <a:ext cx="357508" cy="718213"/>
        </p:xfrm>
        <a:graphic>
          <a:graphicData uri="http://schemas.openxmlformats.org/presentationml/2006/ole">
            <p:oleObj spid="_x0000_s53251" name="Equation" r:id="rId3" imgW="177480" imgH="253800" progId="Equation.DSMT4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857884" y="1571612"/>
          <a:ext cx="500066" cy="551093"/>
        </p:xfrm>
        <a:graphic>
          <a:graphicData uri="http://schemas.openxmlformats.org/presentationml/2006/ole">
            <p:oleObj spid="_x0000_s53252" name="Equation" r:id="rId4" imgW="177480" imgH="228600" progId="Equation.DSMT4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7215206" y="1643050"/>
          <a:ext cx="726286" cy="475388"/>
        </p:xfrm>
        <a:graphic>
          <a:graphicData uri="http://schemas.openxmlformats.org/presentationml/2006/ole">
            <p:oleObj spid="_x0000_s53253" name="Equation" r:id="rId5" imgW="419040" imgH="228600" progId="Equation.DSMT4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14282" y="2071678"/>
          <a:ext cx="1357322" cy="452441"/>
        </p:xfrm>
        <a:graphic>
          <a:graphicData uri="http://schemas.openxmlformats.org/presentationml/2006/ole">
            <p:oleObj spid="_x0000_s53254" name="Equation" r:id="rId6" imgW="698400" imgH="228600" progId="Equation.DSMT4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643042" y="2071678"/>
          <a:ext cx="2000264" cy="500066"/>
        </p:xfrm>
        <a:graphic>
          <a:graphicData uri="http://schemas.openxmlformats.org/presentationml/2006/ole">
            <p:oleObj spid="_x0000_s53255" name="Equation" r:id="rId7" imgW="952200" imgH="228600" progId="Equation.DSMT4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786182" y="2071678"/>
          <a:ext cx="2500330" cy="500066"/>
        </p:xfrm>
        <a:graphic>
          <a:graphicData uri="http://schemas.openxmlformats.org/presentationml/2006/ole">
            <p:oleObj spid="_x0000_s53256" name="Equation" r:id="rId8" imgW="1320480" imgH="228600" progId="Equation.DSMT4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429124" y="2428868"/>
          <a:ext cx="571504" cy="611192"/>
        </p:xfrm>
        <a:graphic>
          <a:graphicData uri="http://schemas.openxmlformats.org/presentationml/2006/ole">
            <p:oleObj spid="_x0000_s53257" name="Equation" r:id="rId9" imgW="304560" imgH="253800" progId="Equation.DSMT4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14282" y="3786190"/>
          <a:ext cx="1428760" cy="670267"/>
        </p:xfrm>
        <a:graphic>
          <a:graphicData uri="http://schemas.openxmlformats.org/presentationml/2006/ole">
            <p:oleObj spid="_x0000_s53258" name="Equation" r:id="rId10" imgW="660240" imgH="279360" progId="Equation.DSMT4">
              <p:embed/>
            </p:oleObj>
          </a:graphicData>
        </a:graphic>
      </p:graphicFrame>
      <p:graphicFrame>
        <p:nvGraphicFramePr>
          <p:cNvPr id="53260" name="Object 12"/>
          <p:cNvGraphicFramePr>
            <a:graphicFrameLocks noChangeAspect="1"/>
          </p:cNvGraphicFramePr>
          <p:nvPr/>
        </p:nvGraphicFramePr>
        <p:xfrm>
          <a:off x="214282" y="4643446"/>
          <a:ext cx="6168854" cy="1000132"/>
        </p:xfrm>
        <a:graphic>
          <a:graphicData uri="http://schemas.openxmlformats.org/presentationml/2006/ole">
            <p:oleObj spid="_x0000_s53260" name="Equation" r:id="rId11" imgW="2857320" imgH="482400" progId="Equation.DSMT4">
              <p:embed/>
            </p:oleObj>
          </a:graphicData>
        </a:graphic>
      </p:graphicFrame>
      <p:graphicFrame>
        <p:nvGraphicFramePr>
          <p:cNvPr id="53261" name="Object 13"/>
          <p:cNvGraphicFramePr>
            <a:graphicFrameLocks noChangeAspect="1"/>
          </p:cNvGraphicFramePr>
          <p:nvPr/>
        </p:nvGraphicFramePr>
        <p:xfrm>
          <a:off x="357158" y="5643578"/>
          <a:ext cx="2357454" cy="928687"/>
        </p:xfrm>
        <a:graphic>
          <a:graphicData uri="http://schemas.openxmlformats.org/presentationml/2006/ole">
            <p:oleObj spid="_x0000_s53261" name="Equation" r:id="rId12" imgW="110484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9C0E04-526D-41B3-8864-B8C0468679FD}"/>
</file>

<file path=customXml/itemProps2.xml><?xml version="1.0" encoding="utf-8"?>
<ds:datastoreItem xmlns:ds="http://schemas.openxmlformats.org/officeDocument/2006/customXml" ds:itemID="{54F29E76-B4CC-4681-9883-F2F7C5ACDB5F}"/>
</file>

<file path=customXml/itemProps3.xml><?xml version="1.0" encoding="utf-8"?>
<ds:datastoreItem xmlns:ds="http://schemas.openxmlformats.org/officeDocument/2006/customXml" ds:itemID="{2DBB4BE9-56AE-4679-BA0E-80016199626C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1479</TotalTime>
  <Words>537</Words>
  <Application>Microsoft Office PowerPoint</Application>
  <PresentationFormat>Экран (4:3)</PresentationFormat>
  <Paragraphs>86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Изящная</vt:lpstr>
      <vt:lpstr>Equation</vt:lpstr>
      <vt:lpstr>MathType 6.0 Equation</vt:lpstr>
      <vt:lpstr>ПРОГРЕССИЯ геометрическая </vt:lpstr>
      <vt:lpstr>Определение геометрической прогрессии</vt:lpstr>
      <vt:lpstr>Слайд 3</vt:lpstr>
      <vt:lpstr>Слайд 4</vt:lpstr>
      <vt:lpstr>Слайд 5</vt:lpstr>
      <vt:lpstr> Свойства геометрической прогрессии</vt:lpstr>
      <vt:lpstr>Слайд 7</vt:lpstr>
      <vt:lpstr>Формула суммы n членов геометрической прогрессии</vt:lpstr>
      <vt:lpstr>Сумма бесконечной убывающей  геометрической прогрессии </vt:lpstr>
      <vt:lpstr>Представление бесконечной десятичной периодической дроби в виде обыкновенной дроби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Zver</cp:lastModifiedBy>
  <cp:revision>168</cp:revision>
  <dcterms:created xsi:type="dcterms:W3CDTF">2013-05-21T14:02:01Z</dcterms:created>
  <dcterms:modified xsi:type="dcterms:W3CDTF">2014-04-15T22:37:44Z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