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14290"/>
            <a:ext cx="8458200" cy="4500594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Церковь и религия</a:t>
            </a:r>
            <a:r>
              <a:rPr lang="en-US" sz="2700" dirty="0" smtClean="0"/>
              <a:t> </a:t>
            </a:r>
            <a:r>
              <a:rPr lang="ru-RU" sz="2700" dirty="0" smtClean="0"/>
              <a:t>в Беларуси в </a:t>
            </a:r>
            <a:r>
              <a:rPr lang="en-US" sz="2700" dirty="0" smtClean="0"/>
              <a:t>XVI –</a:t>
            </a:r>
            <a:r>
              <a:rPr lang="ru-RU" sz="2700" dirty="0" smtClean="0"/>
              <a:t> первой половине</a:t>
            </a:r>
            <a:r>
              <a:rPr lang="en-US" sz="2700" dirty="0" smtClean="0"/>
              <a:t> XVII </a:t>
            </a:r>
            <a:r>
              <a:rPr lang="ru-RU" sz="2700" dirty="0" smtClean="0"/>
              <a:t>вв.</a:t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200" dirty="0" smtClean="0"/>
              <a:t>Презентация по дисциплине «История Беларуси» для слушателей </a:t>
            </a:r>
            <a:r>
              <a:rPr lang="ru-RU" sz="2200" dirty="0" smtClean="0"/>
              <a:t>подготовительн</a:t>
            </a:r>
            <a:r>
              <a:rPr lang="ru-RU" sz="2200" dirty="0" smtClean="0"/>
              <a:t>ого</a:t>
            </a:r>
            <a:r>
              <a:rPr lang="ru-RU" sz="2200" dirty="0" smtClean="0"/>
              <a:t> отделения, </a:t>
            </a:r>
            <a:r>
              <a:rPr lang="ru-RU" sz="2200" smtClean="0"/>
              <a:t>подготовительных курсов </a:t>
            </a:r>
            <a:r>
              <a:rPr lang="ru-RU" sz="2200" dirty="0" smtClean="0"/>
              <a:t>и абитуриентов </a:t>
            </a:r>
            <a:br>
              <a:rPr lang="ru-RU" sz="22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200" dirty="0" smtClean="0"/>
              <a:t>Составитель:  </a:t>
            </a:r>
            <a:r>
              <a:rPr lang="ru-RU" sz="2200" b="1" dirty="0" err="1" smtClean="0"/>
              <a:t>Самонова</a:t>
            </a:r>
            <a:r>
              <a:rPr lang="ru-RU" sz="2200" b="1" dirty="0" smtClean="0"/>
              <a:t> Мария Николаевна</a:t>
            </a:r>
            <a:r>
              <a:rPr lang="ru-RU" sz="2200" dirty="0" smtClean="0"/>
              <a:t>, кандидат исторических наук, ассистент кафедры </a:t>
            </a:r>
            <a:r>
              <a:rPr lang="ru-RU" sz="2200" dirty="0" err="1" smtClean="0"/>
              <a:t>довузовской</a:t>
            </a:r>
            <a:r>
              <a:rPr lang="ru-RU" sz="2200" dirty="0" smtClean="0"/>
              <a:t> подготовки и профориентации ГГУ им. Ф. Скорины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endParaRPr lang="ru-RU" sz="31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4214818"/>
            <a:ext cx="8115328" cy="2643182"/>
          </a:xfrm>
        </p:spPr>
        <p:txBody>
          <a:bodyPr>
            <a:normAutofit lnSpcReduction="10000"/>
          </a:bodyPr>
          <a:lstStyle/>
          <a:p>
            <a:pPr marL="521208" indent="-457200"/>
            <a:r>
              <a:rPr lang="ru-RU" u="sng" dirty="0" smtClean="0"/>
              <a:t>Цель</a:t>
            </a:r>
            <a:r>
              <a:rPr lang="ru-RU" dirty="0" smtClean="0"/>
              <a:t>: изучить особенности конфессионального развития</a:t>
            </a:r>
            <a:r>
              <a:rPr lang="en-US" dirty="0" smtClean="0"/>
              <a:t> </a:t>
            </a:r>
            <a:r>
              <a:rPr lang="ru-RU" dirty="0" smtClean="0"/>
              <a:t>Беларуси в составе ВКЛ в этот период </a:t>
            </a:r>
          </a:p>
          <a:p>
            <a:pPr marL="521208" indent="-457200"/>
            <a:r>
              <a:rPr lang="ru-RU" u="sng" dirty="0" smtClean="0"/>
              <a:t>План</a:t>
            </a:r>
            <a:r>
              <a:rPr lang="ru-RU" dirty="0" smtClean="0"/>
              <a:t>:</a:t>
            </a:r>
          </a:p>
          <a:p>
            <a:pPr marL="521208" indent="-457200">
              <a:buAutoNum type="arabicPeriod"/>
            </a:pPr>
            <a:r>
              <a:rPr lang="ru-RU" dirty="0" smtClean="0"/>
              <a:t>Реформация в Беларуси</a:t>
            </a:r>
          </a:p>
          <a:p>
            <a:pPr marL="521208" indent="-457200">
              <a:buAutoNum type="arabicPeriod"/>
            </a:pPr>
            <a:r>
              <a:rPr lang="ru-RU" dirty="0" smtClean="0"/>
              <a:t>Контрреформация в Беларуси</a:t>
            </a:r>
          </a:p>
          <a:p>
            <a:pPr marL="521208" indent="-457200">
              <a:buAutoNum type="arabicPeriod"/>
            </a:pPr>
            <a:r>
              <a:rPr lang="ru-RU" dirty="0" smtClean="0"/>
              <a:t> Брестская церковная уния</a:t>
            </a:r>
          </a:p>
          <a:p>
            <a:pPr marL="521208" indent="-457200">
              <a:buAutoNum type="arabicPeriod"/>
            </a:pPr>
            <a:r>
              <a:rPr lang="ru-RU" dirty="0" smtClean="0"/>
              <a:t>Распространение униатства</a:t>
            </a:r>
          </a:p>
          <a:p>
            <a:pPr marL="521208" indent="-457200">
              <a:buAutoNum type="arabicPeriod"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643042" y="3071810"/>
            <a:ext cx="728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85818"/>
          </a:xfrm>
        </p:spPr>
        <p:txBody>
          <a:bodyPr/>
          <a:lstStyle/>
          <a:p>
            <a:r>
              <a:rPr lang="ru-RU" dirty="0" smtClean="0"/>
              <a:t>2. Контрреформация в Беларуси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8867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Религиозно-политическое движение в Европе</a:t>
            </a:r>
            <a:r>
              <a:rPr lang="en-US" dirty="0" smtClean="0"/>
              <a:t> </a:t>
            </a:r>
            <a:r>
              <a:rPr lang="ru-RU" dirty="0" smtClean="0"/>
              <a:t>во вт. пол.</a:t>
            </a:r>
            <a:r>
              <a:rPr lang="en-US" dirty="0" smtClean="0"/>
              <a:t> XVI–XVII </a:t>
            </a:r>
            <a:r>
              <a:rPr lang="ru-RU" dirty="0" smtClean="0"/>
              <a:t>вв., возглавленное папством и направленное против Реформации, с целью восстановления доминирования католицизма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Контрреформация в ВКЛ была направлена против протестантов и православной церкви</a:t>
            </a:r>
          </a:p>
          <a:p>
            <a:pPr>
              <a:buNone/>
            </a:pPr>
            <a:endParaRPr lang="ru-RU" dirty="0" smtClean="0"/>
          </a:p>
          <a:p>
            <a:r>
              <a:rPr lang="ru-RU" u="sng" dirty="0" err="1" smtClean="0"/>
              <a:t>Тридентский</a:t>
            </a:r>
            <a:r>
              <a:rPr lang="ru-RU" u="sng" dirty="0" smtClean="0"/>
              <a:t> собор </a:t>
            </a:r>
            <a:r>
              <a:rPr lang="ru-RU" dirty="0" smtClean="0"/>
              <a:t>(1545-1563 гг.) отклонил возможность компромисса с протестантами.</a:t>
            </a:r>
          </a:p>
          <a:p>
            <a:r>
              <a:rPr lang="ru-RU" u="sng" dirty="0" smtClean="0"/>
              <a:t>Иезуиты</a:t>
            </a:r>
            <a:r>
              <a:rPr lang="ru-RU" dirty="0" smtClean="0"/>
              <a:t> сыграли главную роль в борьбе с протестантами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28694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Иезуиты</a:t>
            </a:r>
            <a:r>
              <a:rPr lang="ru-RU" sz="2400" dirty="0" smtClean="0"/>
              <a:t> – члены католического монашеского ордена Общества Иисуса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6829444" cy="5572140"/>
          </a:xfrm>
        </p:spPr>
        <p:txBody>
          <a:bodyPr>
            <a:noAutofit/>
          </a:bodyPr>
          <a:lstStyle/>
          <a:p>
            <a:r>
              <a:rPr lang="ru-RU" sz="2200" b="1" dirty="0" smtClean="0"/>
              <a:t>1569 г.</a:t>
            </a:r>
            <a:r>
              <a:rPr lang="ru-RU" sz="2200" dirty="0" smtClean="0"/>
              <a:t> – иезуиты приглашены в ВКЛ </a:t>
            </a:r>
            <a:r>
              <a:rPr lang="ru-RU" sz="2200" dirty="0" err="1" smtClean="0"/>
              <a:t>виленским</a:t>
            </a:r>
            <a:r>
              <a:rPr lang="ru-RU" sz="2200" dirty="0" smtClean="0"/>
              <a:t> епископом </a:t>
            </a:r>
            <a:r>
              <a:rPr lang="ru-RU" sz="2200" dirty="0" err="1" smtClean="0"/>
              <a:t>Валерианом</a:t>
            </a:r>
            <a:r>
              <a:rPr lang="ru-RU" sz="2200" dirty="0" smtClean="0"/>
              <a:t> </a:t>
            </a:r>
            <a:r>
              <a:rPr lang="ru-RU" sz="2200" dirty="0" err="1" smtClean="0"/>
              <a:t>Протасевичем</a:t>
            </a:r>
            <a:endParaRPr lang="ru-RU" sz="2200" dirty="0" smtClean="0"/>
          </a:p>
          <a:p>
            <a:r>
              <a:rPr lang="ru-RU" sz="2200" dirty="0" smtClean="0"/>
              <a:t>Главная задача – борьба с реформационным движением (закрытие протестантских и православных школ и типографий, погромы, сжигание книг)</a:t>
            </a:r>
          </a:p>
          <a:p>
            <a:r>
              <a:rPr lang="ru-RU" sz="2200" dirty="0" smtClean="0"/>
              <a:t>Вели </a:t>
            </a:r>
            <a:r>
              <a:rPr lang="ru-RU" sz="2200" dirty="0" err="1" smtClean="0"/>
              <a:t>миссионерско-проповедническую</a:t>
            </a:r>
            <a:r>
              <a:rPr lang="ru-RU" sz="2200" dirty="0" smtClean="0"/>
              <a:t> деятельность, занимались благотворительностью, открывали учебные заведения – </a:t>
            </a:r>
            <a:r>
              <a:rPr lang="ru-RU" sz="2200" b="1" dirty="0" smtClean="0"/>
              <a:t>коллегиумы </a:t>
            </a:r>
            <a:r>
              <a:rPr lang="ru-RU" sz="2200" dirty="0" smtClean="0"/>
              <a:t>(в Полоцке, Орше и др.)</a:t>
            </a:r>
          </a:p>
          <a:p>
            <a:r>
              <a:rPr lang="ru-RU" sz="2200" dirty="0" smtClean="0"/>
              <a:t>Способствовали</a:t>
            </a:r>
            <a:r>
              <a:rPr lang="ru-RU" sz="2200" b="1" dirty="0" smtClean="0"/>
              <a:t> </a:t>
            </a:r>
            <a:r>
              <a:rPr lang="ru-RU" sz="2200" dirty="0" smtClean="0"/>
              <a:t>деятельности</a:t>
            </a:r>
            <a:r>
              <a:rPr lang="ru-RU" sz="2200" b="1" dirty="0" smtClean="0"/>
              <a:t> католических монашеских орденов</a:t>
            </a:r>
            <a:r>
              <a:rPr lang="ru-RU" sz="2200" dirty="0" smtClean="0"/>
              <a:t> – францисканцев, доминиканцев, кармелитов, бенедиктинцев, пиаров</a:t>
            </a:r>
            <a:endParaRPr lang="ru-RU" sz="2200" dirty="0"/>
          </a:p>
        </p:txBody>
      </p:sp>
      <p:pic>
        <p:nvPicPr>
          <p:cNvPr id="4" name="Рисунок 3" descr="567px-Ihs-logo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92" y="1000108"/>
            <a:ext cx="2143108" cy="2143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Результаты Контрреформации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88676"/>
          </a:xfrm>
        </p:spPr>
        <p:txBody>
          <a:bodyPr>
            <a:normAutofit lnSpcReduction="10000"/>
          </a:bodyPr>
          <a:lstStyle/>
          <a:p>
            <a:r>
              <a:rPr lang="ru-RU" sz="2200" dirty="0" smtClean="0"/>
              <a:t>Угасание реформационного движения с конца </a:t>
            </a:r>
            <a:r>
              <a:rPr lang="en-US" sz="2200" dirty="0" smtClean="0"/>
              <a:t>XVI </a:t>
            </a:r>
            <a:r>
              <a:rPr lang="ru-RU" sz="2200" dirty="0" smtClean="0"/>
              <a:t>в.</a:t>
            </a:r>
          </a:p>
          <a:p>
            <a:r>
              <a:rPr lang="ru-RU" sz="2200" dirty="0" smtClean="0"/>
              <a:t>1596 г. – создание униатской (греко-католической) церкви.</a:t>
            </a:r>
          </a:p>
          <a:p>
            <a:r>
              <a:rPr lang="ru-RU" sz="2200" dirty="0" smtClean="0"/>
              <a:t>Переход кальвинистской и православной шляхты в католичество (</a:t>
            </a:r>
            <a:r>
              <a:rPr lang="ru-RU" sz="2200" dirty="0" err="1" smtClean="0"/>
              <a:t>Радзивиллы</a:t>
            </a:r>
            <a:r>
              <a:rPr lang="ru-RU" sz="2200" dirty="0" smtClean="0"/>
              <a:t>, </a:t>
            </a:r>
            <a:r>
              <a:rPr lang="ru-RU" sz="2200" dirty="0" err="1" smtClean="0"/>
              <a:t>Сапеги</a:t>
            </a:r>
            <a:r>
              <a:rPr lang="ru-RU" sz="2200" dirty="0" smtClean="0"/>
              <a:t>, Воловичи, Ходкевичи, Глебовичи, Кишки, </a:t>
            </a:r>
            <a:r>
              <a:rPr lang="ru-RU" sz="2200" dirty="0" err="1" smtClean="0"/>
              <a:t>Пацы</a:t>
            </a:r>
            <a:r>
              <a:rPr lang="ru-RU" sz="2200" dirty="0" smtClean="0"/>
              <a:t> и др.</a:t>
            </a:r>
            <a:r>
              <a:rPr lang="en-US" sz="2200" dirty="0" smtClean="0"/>
              <a:t>).</a:t>
            </a:r>
            <a:r>
              <a:rPr lang="ru-RU" sz="2200" dirty="0" smtClean="0"/>
              <a:t> </a:t>
            </a:r>
          </a:p>
          <a:p>
            <a:r>
              <a:rPr lang="ru-RU" sz="2200" dirty="0" smtClean="0"/>
              <a:t>Упразднение религиозной веротерпимости (1658 г. – изгнание </a:t>
            </a:r>
            <a:r>
              <a:rPr lang="ru-RU" sz="2200" dirty="0" err="1" smtClean="0"/>
              <a:t>ариан</a:t>
            </a:r>
            <a:r>
              <a:rPr lang="ru-RU" sz="2200" dirty="0" smtClean="0"/>
              <a:t>, 1668 г. – отход от католичества – государственное преступление.</a:t>
            </a:r>
          </a:p>
          <a:p>
            <a:r>
              <a:rPr lang="ru-RU" sz="2200" dirty="0" smtClean="0"/>
              <a:t>Запрет православной шляхте и духовенству занимать </a:t>
            </a:r>
            <a:r>
              <a:rPr lang="ru-RU" sz="2200" dirty="0" err="1" smtClean="0"/>
              <a:t>высш</a:t>
            </a:r>
            <a:r>
              <a:rPr lang="ru-RU" sz="2200" dirty="0" smtClean="0"/>
              <a:t>. </a:t>
            </a:r>
            <a:r>
              <a:rPr lang="ru-RU" sz="2200" dirty="0" err="1" smtClean="0"/>
              <a:t>гос</a:t>
            </a:r>
            <a:r>
              <a:rPr lang="ru-RU" sz="2200" dirty="0" smtClean="0"/>
              <a:t>. должности.</a:t>
            </a:r>
          </a:p>
          <a:p>
            <a:r>
              <a:rPr lang="ru-RU" sz="2200" dirty="0" smtClean="0"/>
              <a:t>Увеличение количества католических приходов в Беларуси.</a:t>
            </a:r>
          </a:p>
          <a:p>
            <a:r>
              <a:rPr lang="ru-RU" sz="2200" dirty="0" err="1" smtClean="0"/>
              <a:t>Клерикализация</a:t>
            </a:r>
            <a:r>
              <a:rPr lang="ru-RU" sz="2200" dirty="0" smtClean="0"/>
              <a:t> культуры (контроль католической церкви).</a:t>
            </a:r>
          </a:p>
          <a:p>
            <a:r>
              <a:rPr lang="ru-RU" sz="2200" dirty="0" smtClean="0"/>
              <a:t>Полонизация белорусской культуры.   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372476" cy="571504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3. Брестская церковная уния 1596 г.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17238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Предпосылки:</a:t>
            </a:r>
          </a:p>
          <a:p>
            <a:r>
              <a:rPr lang="ru-RU" dirty="0" smtClean="0"/>
              <a:t>Попытки заключения унии после церковного раскола 1054 г. (Флорентийская уния 1439 г. и др.);</a:t>
            </a:r>
          </a:p>
          <a:p>
            <a:r>
              <a:rPr lang="ru-RU" dirty="0" smtClean="0"/>
              <a:t>Образование Речи </a:t>
            </a:r>
            <a:r>
              <a:rPr lang="ru-RU" dirty="0" err="1" smtClean="0"/>
              <a:t>Посполитой</a:t>
            </a:r>
            <a:r>
              <a:rPr lang="ru-RU" dirty="0" smtClean="0"/>
              <a:t> 1569 г.;</a:t>
            </a:r>
          </a:p>
          <a:p>
            <a:r>
              <a:rPr lang="ru-RU" dirty="0" smtClean="0"/>
              <a:t>Реформационное движение;</a:t>
            </a:r>
          </a:p>
          <a:p>
            <a:r>
              <a:rPr lang="ru-RU" dirty="0" smtClean="0"/>
              <a:t>Кризис православной церкви в ВКЛ;</a:t>
            </a:r>
          </a:p>
          <a:p>
            <a:r>
              <a:rPr lang="ru-RU" dirty="0" smtClean="0"/>
              <a:t>Заинтересованность в унии католического Рима, королевской власти Речи </a:t>
            </a:r>
            <a:r>
              <a:rPr lang="ru-RU" dirty="0" err="1" smtClean="0"/>
              <a:t>Посполитой</a:t>
            </a:r>
            <a:r>
              <a:rPr lang="ru-RU" dirty="0" smtClean="0"/>
              <a:t>, православных епископов ВКЛ.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Подготовка и провозглашение церковной унии 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5000660" cy="528867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1577 г. – книга </a:t>
            </a:r>
            <a:r>
              <a:rPr lang="ru-RU" sz="2400" b="1" dirty="0" smtClean="0"/>
              <a:t>Петра </a:t>
            </a:r>
            <a:r>
              <a:rPr lang="ru-RU" sz="2400" b="1" dirty="0" err="1" smtClean="0"/>
              <a:t>Скарги</a:t>
            </a:r>
            <a:r>
              <a:rPr lang="ru-RU" sz="2400" b="1" dirty="0" smtClean="0"/>
              <a:t> </a:t>
            </a:r>
            <a:r>
              <a:rPr lang="ru-RU" sz="2400" dirty="0" smtClean="0"/>
              <a:t>«О единстве церкви Божьей» – план унии</a:t>
            </a:r>
          </a:p>
          <a:p>
            <a:pPr>
              <a:buNone/>
            </a:pPr>
            <a:endParaRPr lang="ru-RU" sz="2400" dirty="0" smtClean="0"/>
          </a:p>
          <a:p>
            <a:r>
              <a:rPr lang="ru-RU" sz="2400" dirty="0" smtClean="0"/>
              <a:t>1594 -1595 гг. – православные епископы </a:t>
            </a:r>
            <a:r>
              <a:rPr lang="ru-RU" sz="2400" b="1" dirty="0" err="1" smtClean="0"/>
              <a:t>Ипатий</a:t>
            </a:r>
            <a:r>
              <a:rPr lang="ru-RU" sz="2400" b="1" dirty="0" smtClean="0"/>
              <a:t> Потей </a:t>
            </a:r>
            <a:r>
              <a:rPr lang="ru-RU" sz="2400" dirty="0" smtClean="0"/>
              <a:t>и </a:t>
            </a:r>
            <a:r>
              <a:rPr lang="ru-RU" sz="2400" b="1" dirty="0" smtClean="0"/>
              <a:t>Кирилл </a:t>
            </a:r>
            <a:r>
              <a:rPr lang="ru-RU" sz="2400" b="1" dirty="0" err="1" smtClean="0"/>
              <a:t>Терлецкий</a:t>
            </a:r>
            <a:r>
              <a:rPr lang="ru-RU" sz="2400" b="1" dirty="0" smtClean="0"/>
              <a:t> </a:t>
            </a:r>
            <a:r>
              <a:rPr lang="ru-RU" sz="2400" dirty="0" smtClean="0"/>
              <a:t>провозгласили унию</a:t>
            </a:r>
          </a:p>
          <a:p>
            <a:r>
              <a:rPr lang="ru-RU" sz="2400" dirty="0" smtClean="0"/>
              <a:t>1595 г. – папа римский провозгласил унию</a:t>
            </a:r>
            <a:endParaRPr lang="ru-RU" sz="2400" dirty="0"/>
          </a:p>
        </p:txBody>
      </p:sp>
      <p:pic>
        <p:nvPicPr>
          <p:cNvPr id="4" name="Рисунок 3" descr="54663692_Piotr_Skarg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578" y="1142984"/>
            <a:ext cx="2167408" cy="3196240"/>
          </a:xfrm>
          <a:prstGeom prst="rect">
            <a:avLst/>
          </a:prstGeom>
        </p:spPr>
      </p:pic>
      <p:pic>
        <p:nvPicPr>
          <p:cNvPr id="5" name="Рисунок 4" descr="Hipacy_Pocie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286124"/>
            <a:ext cx="2143140" cy="2839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857256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1596 г. – Брестский церковный собор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074362"/>
          </a:xfrm>
        </p:spPr>
        <p:txBody>
          <a:bodyPr/>
          <a:lstStyle/>
          <a:p>
            <a:r>
              <a:rPr lang="ru-RU" dirty="0" smtClean="0"/>
              <a:t>Решение о создании</a:t>
            </a:r>
            <a:r>
              <a:rPr lang="ru-RU" b="1" dirty="0" smtClean="0"/>
              <a:t> униатской (греко-католической)церкви</a:t>
            </a:r>
            <a:r>
              <a:rPr lang="ru-RU" dirty="0" smtClean="0"/>
              <a:t>: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1. католическое вероучение</a:t>
            </a:r>
          </a:p>
          <a:p>
            <a:pPr>
              <a:buNone/>
            </a:pPr>
            <a:r>
              <a:rPr lang="ru-RU" dirty="0" smtClean="0"/>
              <a:t>2. подчинение папе римскому</a:t>
            </a:r>
          </a:p>
          <a:p>
            <a:pPr>
              <a:buNone/>
            </a:pPr>
            <a:r>
              <a:rPr lang="ru-RU" dirty="0" smtClean="0"/>
              <a:t>3. православные обряды</a:t>
            </a:r>
          </a:p>
          <a:p>
            <a:pPr>
              <a:buNone/>
            </a:pPr>
            <a:r>
              <a:rPr lang="ru-RU" dirty="0" smtClean="0"/>
              <a:t>4. церковнославянский язык богослужения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Православная церковь в ВКЛ была запрещена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1438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4. Распространение униатства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1458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Насильственное насаждение (закрытие православных монастырей и церквей) </a:t>
            </a:r>
            <a:endParaRPr lang="ru-RU" sz="2400" dirty="0"/>
          </a:p>
        </p:txBody>
      </p:sp>
      <p:sp>
        <p:nvSpPr>
          <p:cNvPr id="4" name="Стрелка вниз 3"/>
          <p:cNvSpPr/>
          <p:nvPr/>
        </p:nvSpPr>
        <p:spPr>
          <a:xfrm>
            <a:off x="3714744" y="2214554"/>
            <a:ext cx="142876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85786" y="2786058"/>
            <a:ext cx="69294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Антиуниатские настроения, организация </a:t>
            </a:r>
            <a:r>
              <a:rPr lang="ru-RU" sz="2400" b="1" dirty="0" smtClean="0"/>
              <a:t>православных братств </a:t>
            </a:r>
            <a:r>
              <a:rPr lang="ru-RU" sz="2400" dirty="0" smtClean="0"/>
              <a:t>(в Могилеве, Орше, Витебске, Полоцке, Минске), </a:t>
            </a:r>
          </a:p>
          <a:p>
            <a:r>
              <a:rPr lang="ru-RU" sz="2400" b="1" dirty="0" smtClean="0"/>
              <a:t>1623 г. </a:t>
            </a:r>
            <a:r>
              <a:rPr lang="ru-RU" sz="2400" dirty="0" smtClean="0"/>
              <a:t>– убийство жителями Витебска униатского архиепископа </a:t>
            </a:r>
            <a:r>
              <a:rPr lang="ru-RU" sz="2400" dirty="0" err="1" smtClean="0"/>
              <a:t>Иосафата</a:t>
            </a:r>
            <a:r>
              <a:rPr lang="ru-RU" sz="2400" dirty="0" smtClean="0"/>
              <a:t> </a:t>
            </a:r>
            <a:r>
              <a:rPr lang="ru-RU" sz="2400" dirty="0" err="1" smtClean="0"/>
              <a:t>Кунцевича</a:t>
            </a:r>
            <a:endParaRPr lang="ru-RU" sz="2400" dirty="0" smtClean="0"/>
          </a:p>
          <a:p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6" name="Стрелка вниз 5"/>
          <p:cNvSpPr/>
          <p:nvPr/>
        </p:nvSpPr>
        <p:spPr>
          <a:xfrm>
            <a:off x="3714744" y="4929198"/>
            <a:ext cx="142876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85786" y="5500702"/>
            <a:ext cx="7929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1632 г. король</a:t>
            </a:r>
            <a:r>
              <a:rPr lang="en-US" sz="2400" dirty="0" smtClean="0"/>
              <a:t> </a:t>
            </a:r>
            <a:r>
              <a:rPr lang="ru-RU" sz="2400" dirty="0" smtClean="0"/>
              <a:t>Владислав</a:t>
            </a:r>
            <a:r>
              <a:rPr lang="en-US" sz="2400" dirty="0" smtClean="0"/>
              <a:t> IV</a:t>
            </a:r>
            <a:r>
              <a:rPr lang="ru-RU" sz="2400" dirty="0" smtClean="0"/>
              <a:t> Ваза </a:t>
            </a:r>
            <a:r>
              <a:rPr lang="ru-RU" sz="2400" b="1" dirty="0" smtClean="0"/>
              <a:t>восстановил православную церковь в ВКЛ</a:t>
            </a:r>
            <a:r>
              <a:rPr lang="ru-RU" sz="2400" dirty="0" smtClean="0"/>
              <a:t> (Луцкая, </a:t>
            </a:r>
            <a:r>
              <a:rPr lang="ru-RU" sz="2400" dirty="0" err="1" smtClean="0"/>
              <a:t>Перемышльская</a:t>
            </a:r>
            <a:r>
              <a:rPr lang="ru-RU" sz="2400" dirty="0" smtClean="0"/>
              <a:t>, </a:t>
            </a:r>
            <a:r>
              <a:rPr lang="ru-RU" sz="2400" b="1" dirty="0" smtClean="0"/>
              <a:t>Могилевская</a:t>
            </a:r>
            <a:r>
              <a:rPr lang="ru-RU" sz="2400" dirty="0" smtClean="0"/>
              <a:t> епархии).  </a:t>
            </a:r>
            <a:endParaRPr lang="ru-RU" sz="2400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7715272" y="6215082"/>
            <a:ext cx="1071570" cy="3417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00013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Быстрое распространение униатской церкви: 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1. 1630-е гг. – реформирование униатской церкви: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788610"/>
          </a:xfrm>
        </p:spPr>
        <p:txBody>
          <a:bodyPr>
            <a:normAutofit/>
          </a:bodyPr>
          <a:lstStyle/>
          <a:p>
            <a:r>
              <a:rPr lang="ru-RU" sz="2200" dirty="0" smtClean="0"/>
              <a:t>Создан монашеский орден </a:t>
            </a:r>
            <a:r>
              <a:rPr lang="ru-RU" sz="2200" b="1" dirty="0" err="1" smtClean="0"/>
              <a:t>базилиан</a:t>
            </a:r>
            <a:endParaRPr lang="ru-RU" sz="2200" b="1" dirty="0" smtClean="0"/>
          </a:p>
          <a:p>
            <a:r>
              <a:rPr lang="ru-RU" sz="2200" dirty="0" smtClean="0"/>
              <a:t>Подготовка униатских священников</a:t>
            </a:r>
          </a:p>
          <a:p>
            <a:r>
              <a:rPr lang="ru-RU" sz="2200" dirty="0" smtClean="0"/>
              <a:t>Школьное образование</a:t>
            </a:r>
          </a:p>
          <a:p>
            <a:endParaRPr lang="ru-RU" sz="2200" dirty="0" smtClean="0"/>
          </a:p>
          <a:p>
            <a:pPr>
              <a:buNone/>
            </a:pPr>
            <a:r>
              <a:rPr lang="ru-RU" sz="2200" b="1" dirty="0" smtClean="0"/>
              <a:t>2.</a:t>
            </a:r>
            <a:r>
              <a:rPr lang="ru-RU" sz="2200" dirty="0" smtClean="0"/>
              <a:t> Поддержка со стороны верховной власти (</a:t>
            </a:r>
            <a:r>
              <a:rPr lang="ru-RU" sz="2200" dirty="0" smtClean="0">
                <a:solidFill>
                  <a:srgbClr val="FF0000"/>
                </a:solidFill>
              </a:rPr>
              <a:t>но!</a:t>
            </a:r>
            <a:r>
              <a:rPr lang="ru-RU" sz="2200" dirty="0" smtClean="0"/>
              <a:t> униаты не были представлены в Сенате, второстепенность униатской церкви) </a:t>
            </a:r>
          </a:p>
          <a:p>
            <a:pPr>
              <a:buNone/>
            </a:pPr>
            <a:r>
              <a:rPr lang="ru-RU" sz="2200" b="1" dirty="0" smtClean="0"/>
              <a:t>3. </a:t>
            </a:r>
            <a:r>
              <a:rPr lang="ru-RU" sz="2200" dirty="0" smtClean="0"/>
              <a:t>Тесная связь с повседневной жизнью народа, служба и общение на родном языке, что способствовало сохранение культурно-языковой традиции белорусов и препятствовало полонизации горожан и крестьян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14348" y="5929330"/>
            <a:ext cx="7929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 </a:t>
            </a:r>
            <a:r>
              <a:rPr lang="ru-RU" sz="2400" b="1" dirty="0" smtClean="0"/>
              <a:t>концу</a:t>
            </a:r>
            <a:r>
              <a:rPr lang="en-US" sz="2400" b="1" dirty="0" smtClean="0"/>
              <a:t> XVIII</a:t>
            </a:r>
            <a:r>
              <a:rPr lang="ru-RU" sz="2400" b="1" dirty="0" smtClean="0"/>
              <a:t> в. </a:t>
            </a:r>
            <a:r>
              <a:rPr lang="ru-RU" sz="2400" dirty="0" smtClean="0"/>
              <a:t>униатская церковь имела в Беларуси более </a:t>
            </a:r>
            <a:r>
              <a:rPr lang="ru-RU" sz="2400" b="1" dirty="0" smtClean="0"/>
              <a:t>1000</a:t>
            </a:r>
            <a:r>
              <a:rPr lang="ru-RU" sz="2400" dirty="0" smtClean="0"/>
              <a:t> приходов – </a:t>
            </a:r>
            <a:r>
              <a:rPr lang="ru-RU" sz="2400" b="1" dirty="0" smtClean="0"/>
              <a:t>70%</a:t>
            </a:r>
            <a:r>
              <a:rPr lang="ru-RU" sz="2400" dirty="0" smtClean="0"/>
              <a:t> населения.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715140" y="0"/>
            <a:ext cx="2512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Составитель: </a:t>
            </a:r>
          </a:p>
          <a:p>
            <a:r>
              <a:rPr lang="ru-RU" dirty="0" smtClean="0"/>
              <a:t>асс. </a:t>
            </a:r>
            <a:r>
              <a:rPr lang="ru-RU" b="1" dirty="0" err="1" smtClean="0"/>
              <a:t>Самонова</a:t>
            </a:r>
            <a:r>
              <a:rPr lang="ru-RU" b="1" dirty="0" smtClean="0"/>
              <a:t> М.Н.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214446"/>
          </a:xfrm>
        </p:spPr>
        <p:txBody>
          <a:bodyPr/>
          <a:lstStyle/>
          <a:p>
            <a:r>
              <a:rPr lang="ru-RU" dirty="0" smtClean="0"/>
              <a:t>1. Реформация в Беларуси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472518" cy="500292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 </a:t>
            </a:r>
            <a:r>
              <a:rPr lang="en-US" dirty="0" smtClean="0"/>
              <a:t>XVI </a:t>
            </a:r>
            <a:r>
              <a:rPr lang="ru-RU" dirty="0" smtClean="0"/>
              <a:t>в. Западную Европу охватило реформационное движение, направленное против католической церкви.</a:t>
            </a:r>
          </a:p>
          <a:p>
            <a:r>
              <a:rPr lang="ru-RU" dirty="0" smtClean="0"/>
              <a:t>1517 г. – начало – </a:t>
            </a:r>
          </a:p>
          <a:p>
            <a:pPr>
              <a:buNone/>
            </a:pPr>
            <a:r>
              <a:rPr lang="ru-RU" dirty="0" smtClean="0"/>
              <a:t>выступление Мартина Лютера,</a:t>
            </a:r>
          </a:p>
          <a:p>
            <a:pPr>
              <a:buNone/>
            </a:pPr>
            <a:r>
              <a:rPr lang="ru-RU" dirty="0" smtClean="0"/>
              <a:t>профессора </a:t>
            </a:r>
            <a:r>
              <a:rPr lang="ru-RU" dirty="0" err="1" smtClean="0"/>
              <a:t>Виттенбергского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университета.</a:t>
            </a:r>
          </a:p>
          <a:p>
            <a:r>
              <a:rPr lang="ru-RU" dirty="0" smtClean="0"/>
              <a:t>С сер. </a:t>
            </a:r>
            <a:r>
              <a:rPr lang="en-US" dirty="0" smtClean="0"/>
              <a:t>XVI </a:t>
            </a:r>
            <a:r>
              <a:rPr lang="ru-RU" dirty="0" smtClean="0"/>
              <a:t>в. –реформационное </a:t>
            </a:r>
          </a:p>
          <a:p>
            <a:pPr>
              <a:buNone/>
            </a:pPr>
            <a:r>
              <a:rPr lang="ru-RU" dirty="0" smtClean="0"/>
              <a:t>движение развернулось в</a:t>
            </a:r>
          </a:p>
          <a:p>
            <a:pPr>
              <a:buNone/>
            </a:pPr>
            <a:r>
              <a:rPr lang="ru-RU" dirty="0" smtClean="0"/>
              <a:t>Беларуси. Основные участники – </a:t>
            </a:r>
          </a:p>
          <a:p>
            <a:pPr>
              <a:buNone/>
            </a:pPr>
            <a:r>
              <a:rPr lang="ru-RU" dirty="0" smtClean="0"/>
              <a:t>шляхта и мещане («евангелики»).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Lucas_Cranach_d.Ä._-_Martin_Luther,_1528_(Veste_Coburg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702" y="2428868"/>
            <a:ext cx="2173872" cy="3440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85818"/>
          </a:xfrm>
        </p:spPr>
        <p:txBody>
          <a:bodyPr>
            <a:normAutofit/>
          </a:bodyPr>
          <a:lstStyle/>
          <a:p>
            <a:r>
              <a:rPr lang="ru-RU" dirty="0" smtClean="0"/>
              <a:t>Предпосылки Реформации в ВКЛ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9" y="1000108"/>
          <a:ext cx="8215368" cy="5762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8456"/>
                <a:gridCol w="2738456"/>
                <a:gridCol w="2738456"/>
              </a:tblGrid>
              <a:tr h="105865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I.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ru-RU" sz="2000" dirty="0" smtClean="0"/>
                        <a:t>Влияние</a:t>
                      </a:r>
                      <a:r>
                        <a:rPr lang="en-US" sz="2000" dirty="0" smtClean="0"/>
                        <a:t> </a:t>
                      </a:r>
                      <a:r>
                        <a:rPr lang="ru-RU" sz="2000" dirty="0" err="1" smtClean="0"/>
                        <a:t>зап</a:t>
                      </a:r>
                      <a:r>
                        <a:rPr lang="en-US" sz="2000" dirty="0" smtClean="0"/>
                        <a:t>.-</a:t>
                      </a:r>
                      <a:r>
                        <a:rPr lang="ru-RU" sz="2000" dirty="0" err="1" smtClean="0"/>
                        <a:t>европ</a:t>
                      </a:r>
                      <a:r>
                        <a:rPr lang="en-US" sz="2000" dirty="0" smtClean="0"/>
                        <a:t>.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ru-RU" sz="2000" dirty="0" smtClean="0"/>
                        <a:t>Реформации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II.</a:t>
                      </a:r>
                      <a:r>
                        <a:rPr lang="ru-RU" sz="2000" dirty="0" smtClean="0"/>
                        <a:t> Влияние русского</a:t>
                      </a:r>
                      <a:r>
                        <a:rPr lang="ru-RU" sz="2000" baseline="0" dirty="0" smtClean="0"/>
                        <a:t> вольнодумства: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III.</a:t>
                      </a:r>
                      <a:r>
                        <a:rPr lang="ru-RU" sz="2000" dirty="0" smtClean="0"/>
                        <a:t> Внутреннее</a:t>
                      </a:r>
                      <a:r>
                        <a:rPr lang="ru-RU" sz="2000" baseline="0" dirty="0" smtClean="0"/>
                        <a:t> положение в ВКЛ</a:t>
                      </a:r>
                      <a:endParaRPr lang="ru-RU" sz="2000" dirty="0"/>
                    </a:p>
                  </a:txBody>
                  <a:tcPr/>
                </a:tc>
              </a:tr>
              <a:tr h="112511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1.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ru-RU" sz="2000" baseline="0" dirty="0" smtClean="0"/>
                        <a:t>Соседство с лютеранской Пруссией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Идеи «стригольников»</a:t>
                      </a:r>
                      <a:r>
                        <a:rPr lang="ru-RU" sz="2000" baseline="0" dirty="0" smtClean="0"/>
                        <a:t> и «</a:t>
                      </a:r>
                      <a:r>
                        <a:rPr lang="ru-RU" sz="2000" baseline="0" dirty="0" err="1" smtClean="0"/>
                        <a:t>нестяжателей</a:t>
                      </a:r>
                      <a:r>
                        <a:rPr lang="ru-RU" sz="2000" baseline="0" dirty="0" smtClean="0"/>
                        <a:t>»: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1. Религиозная</a:t>
                      </a:r>
                      <a:r>
                        <a:rPr lang="ru-RU" sz="2000" baseline="0" dirty="0" smtClean="0"/>
                        <a:t> толерантность - веротерпимость</a:t>
                      </a:r>
                      <a:endParaRPr lang="ru-RU" sz="2000" dirty="0"/>
                    </a:p>
                  </a:txBody>
                  <a:tcPr/>
                </a:tc>
              </a:tr>
              <a:tr h="1043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</a:t>
                      </a:r>
                      <a:r>
                        <a:rPr lang="ru-RU" sz="2000" smtClean="0"/>
                        <a:t>. Развитие </a:t>
                      </a:r>
                      <a:r>
                        <a:rPr lang="ru-RU" sz="2000" dirty="0" err="1" smtClean="0"/>
                        <a:t>европ</a:t>
                      </a:r>
                      <a:r>
                        <a:rPr lang="ru-RU" sz="2000" smtClean="0"/>
                        <a:t>.</a:t>
                      </a:r>
                      <a:r>
                        <a:rPr lang="ru-RU" sz="2000" baseline="0" smtClean="0"/>
                        <a:t> книгопечатания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еретики из Московского </a:t>
                      </a:r>
                      <a:r>
                        <a:rPr lang="ru-RU" sz="2000" dirty="0" err="1" smtClean="0"/>
                        <a:t>гос-ва</a:t>
                      </a:r>
                      <a:r>
                        <a:rPr lang="ru-RU" sz="2000" dirty="0" smtClean="0"/>
                        <a:t>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2. </a:t>
                      </a:r>
                      <a:r>
                        <a:rPr lang="ru-RU" sz="2000" dirty="0" err="1" smtClean="0"/>
                        <a:t>Сложн</a:t>
                      </a:r>
                      <a:r>
                        <a:rPr lang="ru-RU" sz="2000" dirty="0" smtClean="0"/>
                        <a:t>. положение православной</a:t>
                      </a:r>
                      <a:r>
                        <a:rPr lang="ru-RU" sz="2000" baseline="0" dirty="0" smtClean="0"/>
                        <a:t> </a:t>
                      </a:r>
                      <a:r>
                        <a:rPr lang="ru-RU" sz="2000" dirty="0" smtClean="0"/>
                        <a:t>церкви</a:t>
                      </a:r>
                      <a:endParaRPr lang="ru-RU" sz="2000" dirty="0"/>
                    </a:p>
                  </a:txBody>
                  <a:tcPr/>
                </a:tc>
              </a:tr>
              <a:tr h="791231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3</a:t>
                      </a:r>
                      <a:r>
                        <a:rPr lang="ru-RU" sz="2000" smtClean="0"/>
                        <a:t>. Развитие </a:t>
                      </a:r>
                      <a:r>
                        <a:rPr lang="ru-RU" sz="2000" dirty="0" smtClean="0"/>
                        <a:t>внешней торговли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Феодосий Косой, </a:t>
                      </a:r>
                      <a:r>
                        <a:rPr lang="ru-RU" sz="2000" dirty="0" err="1" smtClean="0"/>
                        <a:t>Артемий</a:t>
                      </a:r>
                      <a:r>
                        <a:rPr lang="ru-RU" sz="2000" dirty="0" smtClean="0"/>
                        <a:t>, Фома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3. Рост городов, </a:t>
                      </a:r>
                      <a:r>
                        <a:rPr lang="ru-RU" sz="2000" dirty="0" err="1" smtClean="0"/>
                        <a:t>р-е</a:t>
                      </a:r>
                      <a:r>
                        <a:rPr lang="ru-RU" sz="2000" dirty="0" smtClean="0"/>
                        <a:t> ремесла и торговли</a:t>
                      </a:r>
                      <a:endParaRPr lang="ru-RU" sz="2000" dirty="0"/>
                    </a:p>
                  </a:txBody>
                  <a:tcPr/>
                </a:tc>
              </a:tr>
              <a:tr h="981823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4. Учеба выходцев</a:t>
                      </a:r>
                      <a:r>
                        <a:rPr lang="ru-RU" sz="2000" baseline="0" dirty="0" smtClean="0"/>
                        <a:t> из ВКЛ в </a:t>
                      </a:r>
                      <a:r>
                        <a:rPr lang="ru-RU" sz="2000" baseline="0" dirty="0" err="1" smtClean="0"/>
                        <a:t>европ</a:t>
                      </a:r>
                      <a:r>
                        <a:rPr lang="ru-RU" sz="2000" baseline="0" dirty="0" smtClean="0"/>
                        <a:t>. университетах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4. </a:t>
                      </a:r>
                      <a:r>
                        <a:rPr lang="ru-RU" sz="2000" dirty="0" err="1" smtClean="0"/>
                        <a:t>Обостр</a:t>
                      </a:r>
                      <a:r>
                        <a:rPr lang="ru-RU" sz="2000" dirty="0" smtClean="0"/>
                        <a:t>. классовых</a:t>
                      </a:r>
                      <a:r>
                        <a:rPr lang="ru-RU" sz="2000" baseline="0" dirty="0" smtClean="0"/>
                        <a:t> </a:t>
                      </a:r>
                      <a:r>
                        <a:rPr lang="ru-RU" sz="2000" dirty="0" smtClean="0"/>
                        <a:t>противоречий,</a:t>
                      </a:r>
                      <a:endParaRPr lang="ru-RU" sz="2000" dirty="0"/>
                    </a:p>
                  </a:txBody>
                  <a:tcPr/>
                </a:tc>
              </a:tr>
              <a:tr h="737848"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5. Культурный подъем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500042"/>
            <a:ext cx="9001156" cy="785818"/>
          </a:xfrm>
        </p:spPr>
        <p:txBody>
          <a:bodyPr>
            <a:normAutofit/>
          </a:bodyPr>
          <a:lstStyle/>
          <a:p>
            <a:r>
              <a:rPr lang="ru-RU" dirty="0" smtClean="0"/>
              <a:t>Кальвинизм – ведущее </a:t>
            </a:r>
            <a:r>
              <a:rPr lang="ru-RU" dirty="0" err="1" smtClean="0"/>
              <a:t>напр-е</a:t>
            </a:r>
            <a:r>
              <a:rPr lang="ru-RU" dirty="0" smtClean="0"/>
              <a:t> в ВКЛ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86116" y="1285860"/>
            <a:ext cx="5400684" cy="528867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течение протестантизма, основанное </a:t>
            </a:r>
          </a:p>
          <a:p>
            <a:pPr>
              <a:buNone/>
            </a:pPr>
            <a:r>
              <a:rPr lang="ru-RU" dirty="0" smtClean="0"/>
              <a:t>Ж. Кальвином (1509–1564) </a:t>
            </a:r>
          </a:p>
          <a:p>
            <a:pPr>
              <a:buNone/>
            </a:pPr>
            <a:r>
              <a:rPr lang="ru-RU" dirty="0" smtClean="0"/>
              <a:t>в Швейцарии:</a:t>
            </a:r>
          </a:p>
          <a:p>
            <a:pPr>
              <a:buNone/>
            </a:pPr>
            <a:endParaRPr lang="ru-RU" dirty="0" smtClean="0"/>
          </a:p>
          <a:p>
            <a:pPr marL="624078" indent="-514350">
              <a:buAutoNum type="arabicPeriod"/>
            </a:pPr>
            <a:r>
              <a:rPr lang="ru-RU" dirty="0" smtClean="0"/>
              <a:t>Библия – единственный источник веры</a:t>
            </a:r>
          </a:p>
          <a:p>
            <a:pPr marL="624078" indent="-514350">
              <a:buAutoNum type="arabicPeriod"/>
            </a:pPr>
            <a:r>
              <a:rPr lang="ru-RU" dirty="0" err="1" smtClean="0"/>
              <a:t>Предначертанность</a:t>
            </a:r>
            <a:r>
              <a:rPr lang="ru-RU" dirty="0" smtClean="0"/>
              <a:t> человеческой судьбы</a:t>
            </a:r>
          </a:p>
          <a:p>
            <a:pPr marL="624078" indent="-514350">
              <a:buAutoNum type="arabicPeriod"/>
            </a:pPr>
            <a:r>
              <a:rPr lang="ru-RU" dirty="0" smtClean="0"/>
              <a:t>Признание крещения и причастия</a:t>
            </a:r>
          </a:p>
          <a:p>
            <a:pPr marL="624078" indent="-514350">
              <a:buAutoNum type="arabicPeriod"/>
            </a:pPr>
            <a:r>
              <a:rPr lang="ru-RU" dirty="0" smtClean="0"/>
              <a:t>Трудолюбие</a:t>
            </a:r>
          </a:p>
          <a:p>
            <a:pPr marL="624078" indent="-514350">
              <a:buAutoNum type="arabicPeriod"/>
            </a:pPr>
            <a:r>
              <a:rPr lang="ru-RU" dirty="0" smtClean="0"/>
              <a:t>Недопущение </a:t>
            </a:r>
            <a:r>
              <a:rPr lang="ru-RU" dirty="0" err="1" smtClean="0"/>
              <a:t>гос</a:t>
            </a:r>
            <a:r>
              <a:rPr lang="ru-RU" dirty="0" smtClean="0"/>
              <a:t>. контроля над церковью</a:t>
            </a:r>
          </a:p>
          <a:p>
            <a:pPr marL="624078" indent="-514350">
              <a:buAutoNum type="arabicPeriod"/>
            </a:pPr>
            <a:endParaRPr lang="ru-RU" dirty="0"/>
          </a:p>
        </p:txBody>
      </p:sp>
      <p:pic>
        <p:nvPicPr>
          <p:cNvPr id="4" name="Рисунок 3" descr="640px-Jean_Calvi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428736"/>
            <a:ext cx="2571768" cy="30338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1538" y="6286520"/>
            <a:ext cx="4031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Составитель:  асс. </a:t>
            </a:r>
            <a:r>
              <a:rPr lang="ru-RU" b="1" dirty="0" err="1" smtClean="0"/>
              <a:t>Самонова</a:t>
            </a:r>
            <a:r>
              <a:rPr lang="ru-RU" b="1" dirty="0" smtClean="0"/>
              <a:t> М.Н.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Кальвинизм в ВКЛ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0430" y="928670"/>
            <a:ext cx="5429288" cy="564586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Сторонники – </a:t>
            </a:r>
            <a:r>
              <a:rPr lang="ru-RU" u="sng" dirty="0" smtClean="0"/>
              <a:t>магнаты, часть шляхты</a:t>
            </a:r>
            <a:r>
              <a:rPr lang="ru-RU" dirty="0" smtClean="0"/>
              <a:t> (выступали против </a:t>
            </a:r>
            <a:r>
              <a:rPr lang="ru-RU" dirty="0" err="1" smtClean="0"/>
              <a:t>Люлинской</a:t>
            </a:r>
            <a:r>
              <a:rPr lang="ru-RU" dirty="0" smtClean="0"/>
              <a:t> унии, т.е. </a:t>
            </a:r>
            <a:r>
              <a:rPr lang="ru-RU" dirty="0" err="1" smtClean="0"/>
              <a:t>влючения</a:t>
            </a:r>
            <a:r>
              <a:rPr lang="ru-RU" dirty="0" smtClean="0"/>
              <a:t> ВКЛ в состав Польши; обогащение за счет владений церкви).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Лидер – </a:t>
            </a:r>
            <a:r>
              <a:rPr lang="ru-RU" u="sng" dirty="0" smtClean="0"/>
              <a:t>Николай </a:t>
            </a:r>
            <a:r>
              <a:rPr lang="ru-RU" u="sng" dirty="0" err="1" smtClean="0"/>
              <a:t>Радзивилл</a:t>
            </a:r>
            <a:r>
              <a:rPr lang="ru-RU" u="sng" dirty="0" smtClean="0"/>
              <a:t> Черный</a:t>
            </a:r>
            <a:r>
              <a:rPr lang="ru-RU" dirty="0" smtClean="0"/>
              <a:t> (1515– 1565). </a:t>
            </a:r>
            <a:r>
              <a:rPr lang="ru-RU" dirty="0" err="1" smtClean="0"/>
              <a:t>Виленский</a:t>
            </a:r>
            <a:r>
              <a:rPr lang="ru-RU" dirty="0" smtClean="0"/>
              <a:t> воевода и канцлер ВКЛ. Отстаивал самостоятельность ВКЛ.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Центры – </a:t>
            </a:r>
            <a:r>
              <a:rPr lang="ru-RU" u="sng" dirty="0" smtClean="0"/>
              <a:t>Брест и Несвиж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Mikałaj_Radzivił_Čorny._Мікалай_Радзівіл_Чорны_(164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214554"/>
            <a:ext cx="3022359" cy="3929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714380"/>
          </a:xfrm>
        </p:spPr>
        <p:txBody>
          <a:bodyPr/>
          <a:lstStyle/>
          <a:p>
            <a:r>
              <a:rPr lang="ru-RU" dirty="0" smtClean="0"/>
              <a:t>Кальвинизм в ВКЛ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8992" y="1142984"/>
            <a:ext cx="5257808" cy="5431552"/>
          </a:xfrm>
        </p:spPr>
        <p:txBody>
          <a:bodyPr/>
          <a:lstStyle/>
          <a:p>
            <a:r>
              <a:rPr lang="ru-RU" dirty="0" smtClean="0"/>
              <a:t>1553 г. – первая кальвинистская община в Бресте</a:t>
            </a:r>
          </a:p>
          <a:p>
            <a:r>
              <a:rPr lang="ru-RU" dirty="0" smtClean="0"/>
              <a:t>1557 г. – основан </a:t>
            </a:r>
            <a:r>
              <a:rPr lang="ru-RU" dirty="0" err="1" smtClean="0"/>
              <a:t>Виленский</a:t>
            </a:r>
            <a:r>
              <a:rPr lang="ru-RU" dirty="0" smtClean="0"/>
              <a:t> сбор – центральная община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6 округов</a:t>
            </a:r>
          </a:p>
          <a:p>
            <a:r>
              <a:rPr lang="ru-RU" dirty="0" smtClean="0"/>
              <a:t>180-200 общин – «</a:t>
            </a:r>
            <a:r>
              <a:rPr lang="ru-RU" dirty="0" err="1" smtClean="0"/>
              <a:t>гельветские</a:t>
            </a:r>
            <a:r>
              <a:rPr lang="ru-RU" dirty="0" smtClean="0"/>
              <a:t> сборы».  При сборах действовали школы, типографии, госпитали (приюты)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11463_20090123_2332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000108"/>
            <a:ext cx="2786067" cy="37147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720" y="4857760"/>
            <a:ext cx="31295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Бывший кальвинистский </a:t>
            </a:r>
          </a:p>
          <a:p>
            <a:r>
              <a:rPr lang="ru-RU" sz="2400" dirty="0" smtClean="0"/>
              <a:t>сбор в Заславле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857256"/>
          </a:xfrm>
        </p:spPr>
        <p:txBody>
          <a:bodyPr>
            <a:normAutofit/>
          </a:bodyPr>
          <a:lstStyle/>
          <a:p>
            <a:r>
              <a:rPr lang="ru-RU" dirty="0" smtClean="0"/>
              <a:t>Арианство или </a:t>
            </a:r>
            <a:r>
              <a:rPr lang="ru-RU" dirty="0" err="1" smtClean="0"/>
              <a:t>антитринитаризм</a:t>
            </a:r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88676"/>
          </a:xfrm>
        </p:spPr>
        <p:txBody>
          <a:bodyPr/>
          <a:lstStyle/>
          <a:p>
            <a:r>
              <a:rPr lang="ru-RU" dirty="0" smtClean="0"/>
              <a:t>направление Реформации, кот. выделилось из кальвинизма в 1560-е гг.</a:t>
            </a:r>
          </a:p>
          <a:p>
            <a:r>
              <a:rPr lang="ru-RU" dirty="0" smtClean="0"/>
              <a:t>его последователей называли «литовскими братьями»</a:t>
            </a:r>
          </a:p>
          <a:p>
            <a:r>
              <a:rPr lang="ru-RU" dirty="0" smtClean="0"/>
              <a:t>20 общин (</a:t>
            </a:r>
            <a:r>
              <a:rPr lang="ru-RU" dirty="0" err="1" smtClean="0"/>
              <a:t>арианских</a:t>
            </a:r>
            <a:r>
              <a:rPr lang="ru-RU" dirty="0" smtClean="0"/>
              <a:t> сборов) в </a:t>
            </a:r>
            <a:r>
              <a:rPr lang="ru-RU" dirty="0" err="1" smtClean="0"/>
              <a:t>Новогрудском</a:t>
            </a:r>
            <a:r>
              <a:rPr lang="ru-RU" dirty="0" smtClean="0"/>
              <a:t> и Брестском воеводствах</a:t>
            </a:r>
          </a:p>
          <a:p>
            <a:endParaRPr lang="ru-RU" dirty="0" smtClean="0"/>
          </a:p>
          <a:p>
            <a:r>
              <a:rPr lang="ru-RU" dirty="0" smtClean="0"/>
              <a:t>Отрицали догмат о триединстве Бога, считали Иисуса Христа человеком, не признавали крещение младенцев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14380"/>
          </a:xfrm>
        </p:spPr>
        <p:txBody>
          <a:bodyPr/>
          <a:lstStyle/>
          <a:p>
            <a:pPr algn="ctr"/>
            <a:r>
              <a:rPr lang="ru-RU" dirty="0" smtClean="0"/>
              <a:t>2 течения в </a:t>
            </a:r>
            <a:r>
              <a:rPr lang="ru-RU" dirty="0" err="1" smtClean="0"/>
              <a:t>антитринитаризме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214438"/>
          <a:ext cx="82296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Шляхетское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Крестьянское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Широкая</a:t>
                      </a:r>
                      <a:r>
                        <a:rPr lang="ru-RU" sz="2400" baseline="0" dirty="0" smtClean="0"/>
                        <a:t> религиозно-просветительская деятельность.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Лидер - </a:t>
                      </a:r>
                      <a:r>
                        <a:rPr lang="ru-RU" sz="2400" u="sng" dirty="0" err="1" smtClean="0"/>
                        <a:t>Сымон</a:t>
                      </a:r>
                      <a:r>
                        <a:rPr lang="ru-RU" sz="2400" u="sng" dirty="0" smtClean="0"/>
                        <a:t> </a:t>
                      </a:r>
                      <a:r>
                        <a:rPr lang="ru-RU" sz="2400" u="sng" dirty="0" err="1" smtClean="0"/>
                        <a:t>Будный</a:t>
                      </a:r>
                      <a:r>
                        <a:rPr lang="ru-RU" sz="2400" u="sng" dirty="0" smtClean="0"/>
                        <a:t> </a:t>
                      </a:r>
                      <a:r>
                        <a:rPr lang="ru-RU" sz="2400" dirty="0" smtClean="0"/>
                        <a:t>(1530-1593). 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Идеологи – </a:t>
                      </a:r>
                      <a:r>
                        <a:rPr lang="ru-RU" sz="2400" u="sng" dirty="0" err="1" smtClean="0"/>
                        <a:t>Якуб</a:t>
                      </a:r>
                      <a:r>
                        <a:rPr lang="ru-RU" sz="2400" u="sng" dirty="0" smtClean="0"/>
                        <a:t> из Калиновки</a:t>
                      </a:r>
                      <a:r>
                        <a:rPr lang="ru-RU" sz="2400" dirty="0" smtClean="0"/>
                        <a:t>,</a:t>
                      </a:r>
                    </a:p>
                    <a:p>
                      <a:r>
                        <a:rPr lang="ru-RU" sz="2400" u="sng" dirty="0" smtClean="0"/>
                        <a:t>Павел из </a:t>
                      </a:r>
                      <a:r>
                        <a:rPr lang="ru-RU" sz="2400" u="sng" dirty="0" err="1" smtClean="0"/>
                        <a:t>Визны</a:t>
                      </a:r>
                      <a:r>
                        <a:rPr lang="ru-RU" sz="2400" dirty="0" smtClean="0"/>
                        <a:t>.</a:t>
                      </a:r>
                    </a:p>
                    <a:p>
                      <a:r>
                        <a:rPr lang="ru-RU" sz="2400" dirty="0" smtClean="0"/>
                        <a:t>Выступали против эксплуатации крестьянства, верховной власти и государственных учреждений.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 descr="Symon_Budn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3620295"/>
            <a:ext cx="2599913" cy="32377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Результаты и значение Реформации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8867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Стремление феодалов-протестантов («евангелики») сохранить независимость ВКЛ.</a:t>
            </a:r>
          </a:p>
          <a:p>
            <a:r>
              <a:rPr lang="ru-RU" sz="2400" dirty="0" smtClean="0"/>
              <a:t>Уравнение шляхты (католиков, православных, протестантов) в правах.</a:t>
            </a:r>
            <a:endParaRPr lang="en-US" sz="2400" dirty="0" smtClean="0"/>
          </a:p>
          <a:p>
            <a:r>
              <a:rPr lang="ru-RU" sz="2400" b="1" dirty="0" smtClean="0"/>
              <a:t>1563 г.</a:t>
            </a:r>
            <a:r>
              <a:rPr lang="ru-RU" sz="2400" dirty="0" smtClean="0"/>
              <a:t> – </a:t>
            </a:r>
            <a:r>
              <a:rPr lang="ru-RU" sz="2400" dirty="0" err="1" smtClean="0"/>
              <a:t>виленский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привилей</a:t>
            </a:r>
            <a:r>
              <a:rPr lang="ru-RU" sz="2400" dirty="0" smtClean="0"/>
              <a:t> Сигизмунда </a:t>
            </a:r>
            <a:r>
              <a:rPr lang="en-US" sz="2400" dirty="0" smtClean="0"/>
              <a:t>II </a:t>
            </a:r>
            <a:r>
              <a:rPr lang="ru-RU" sz="2400" dirty="0" smtClean="0"/>
              <a:t>Августа</a:t>
            </a:r>
            <a:endParaRPr lang="en-US" sz="2400" dirty="0" smtClean="0"/>
          </a:p>
          <a:p>
            <a:r>
              <a:rPr lang="ru-RU" sz="2400" b="1" dirty="0" smtClean="0"/>
              <a:t>1573 г.</a:t>
            </a:r>
            <a:r>
              <a:rPr lang="ru-RU" sz="2400" dirty="0" smtClean="0"/>
              <a:t> – акт о свободе вероисповедания Варшавской конфедерации (вошел в </a:t>
            </a:r>
            <a:r>
              <a:rPr lang="en-US" sz="2400" dirty="0" smtClean="0"/>
              <a:t>III </a:t>
            </a:r>
            <a:r>
              <a:rPr lang="ru-RU" sz="2400" dirty="0" smtClean="0"/>
              <a:t>Статут ВКЛ</a:t>
            </a:r>
            <a:r>
              <a:rPr lang="en-US" sz="2400" dirty="0" smtClean="0"/>
              <a:t>)</a:t>
            </a:r>
          </a:p>
          <a:p>
            <a:r>
              <a:rPr lang="ru-RU" sz="2400" dirty="0" smtClean="0"/>
              <a:t>Распространение в обществе просвещения, идей гуманизма, веротерпимости, миролюбия.</a:t>
            </a:r>
          </a:p>
          <a:p>
            <a:r>
              <a:rPr lang="ru-RU" sz="2400" dirty="0" smtClean="0"/>
              <a:t>Развитие публицистической литературы (</a:t>
            </a:r>
            <a:r>
              <a:rPr lang="ru-RU" sz="2400" dirty="0" err="1" smtClean="0"/>
              <a:t>Сымон</a:t>
            </a:r>
            <a:r>
              <a:rPr lang="ru-RU" sz="2400" dirty="0" smtClean="0"/>
              <a:t> </a:t>
            </a:r>
            <a:r>
              <a:rPr lang="ru-RU" sz="2400" dirty="0" err="1" smtClean="0"/>
              <a:t>Будный</a:t>
            </a:r>
            <a:r>
              <a:rPr lang="ru-RU" sz="2400" dirty="0" smtClean="0"/>
              <a:t>, Василий Тяпинский, Андрей Волан, Лаврентий </a:t>
            </a:r>
            <a:r>
              <a:rPr lang="ru-RU" sz="2400" dirty="0" err="1" smtClean="0"/>
              <a:t>Крышковский</a:t>
            </a:r>
            <a:r>
              <a:rPr lang="ru-RU" sz="2400" dirty="0" smtClean="0"/>
              <a:t>).</a:t>
            </a:r>
          </a:p>
          <a:p>
            <a:r>
              <a:rPr lang="ru-RU" sz="2400" dirty="0" smtClean="0"/>
              <a:t>Ознакомление с ценностями европейской культуры.</a:t>
            </a:r>
          </a:p>
          <a:p>
            <a:endParaRPr lang="ru-RU" sz="2400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78601C765F2DB4D832BA86FE76CDD2C" ma:contentTypeVersion="0" ma:contentTypeDescription="Создание документа." ma:contentTypeScope="" ma:versionID="fdbc2b929c05273eee0c3ce94c5d817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40607CFD-384E-4F10-9F77-9527FC763E25}"/>
</file>

<file path=customXml/itemProps2.xml><?xml version="1.0" encoding="utf-8"?>
<ds:datastoreItem xmlns:ds="http://schemas.openxmlformats.org/officeDocument/2006/customXml" ds:itemID="{C77310A7-5BCE-428E-8522-6A3807C8321C}"/>
</file>

<file path=customXml/itemProps3.xml><?xml version="1.0" encoding="utf-8"?>
<ds:datastoreItem xmlns:ds="http://schemas.openxmlformats.org/officeDocument/2006/customXml" ds:itemID="{0F825DAA-0827-499A-96CB-D9E62968E795}"/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468</TotalTime>
  <Words>1041</Words>
  <PresentationFormat>Экран (4:3)</PresentationFormat>
  <Paragraphs>146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Городская</vt:lpstr>
      <vt:lpstr>Церковь и религия в Беларуси в XVI – первой половине XVII вв.  Презентация по дисциплине «История Беларуси» для слушателей подготовительного отделения, подготовительных курсов и абитуриентов   Составитель:  Самонова Мария Николаевна, кандидат исторических наук, ассистент кафедры довузовской подготовки и профориентации ГГУ им. Ф. Скорины  </vt:lpstr>
      <vt:lpstr>1. Реформация в Беларуси</vt:lpstr>
      <vt:lpstr>Предпосылки Реформации в ВКЛ</vt:lpstr>
      <vt:lpstr>Кальвинизм – ведущее напр-е в ВКЛ</vt:lpstr>
      <vt:lpstr>Кальвинизм в ВКЛ</vt:lpstr>
      <vt:lpstr>Кальвинизм в ВКЛ</vt:lpstr>
      <vt:lpstr>Арианство или антитринитаризм   </vt:lpstr>
      <vt:lpstr>2 течения в антитринитаризме</vt:lpstr>
      <vt:lpstr>Результаты и значение Реформации</vt:lpstr>
      <vt:lpstr>2. Контрреформация в Беларуси</vt:lpstr>
      <vt:lpstr>Иезуиты – члены католического монашеского ордена Общества Иисуса</vt:lpstr>
      <vt:lpstr>Результаты Контрреформации</vt:lpstr>
      <vt:lpstr>3. Брестская церковная уния 1596 г.</vt:lpstr>
      <vt:lpstr>Подготовка и провозглашение церковной унии </vt:lpstr>
      <vt:lpstr>1596 г. – Брестский церковный собор</vt:lpstr>
      <vt:lpstr>4. Распространение униатства</vt:lpstr>
      <vt:lpstr>Быстрое распространение униатской церкви:   1. 1630-е гг. – реформирование униатской церкви: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Церковь и религия в ВКЛ</dc:title>
  <dc:creator>Mari</dc:creator>
  <cp:lastModifiedBy>Mary</cp:lastModifiedBy>
  <cp:revision>58</cp:revision>
  <dcterms:created xsi:type="dcterms:W3CDTF">2014-11-25T04:18:53Z</dcterms:created>
  <dcterms:modified xsi:type="dcterms:W3CDTF">2015-05-19T07:52:23Z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0x010100378601C765F2DB4D832BA86FE76CDD2C</vt:lpwstr>
  </property>
</Properties>
</file>