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629680" cy="33575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Культура Беларуси во второй половине </a:t>
            </a:r>
            <a:r>
              <a:rPr lang="en-US" sz="2400" dirty="0" smtClean="0"/>
              <a:t>XIX – </a:t>
            </a:r>
            <a:r>
              <a:rPr lang="ru-RU" sz="2400" dirty="0" smtClean="0"/>
              <a:t>начале ХХ в</a:t>
            </a:r>
            <a:r>
              <a:rPr lang="ru-RU" sz="24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000" dirty="0" smtClean="0"/>
              <a:t>Презентация </a:t>
            </a:r>
            <a:r>
              <a:rPr lang="ru-RU" sz="2000" dirty="0" smtClean="0"/>
              <a:t>по дисциплине «История Беларуси» для слушателей подготовительного отделения, подготовительных курсов и абитуриентов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Составитель:  </a:t>
            </a:r>
            <a:r>
              <a:rPr lang="ru-RU" sz="2000" b="1" dirty="0" err="1" smtClean="0"/>
              <a:t>Самонова</a:t>
            </a:r>
            <a:r>
              <a:rPr lang="ru-RU" sz="2000" b="1" dirty="0" smtClean="0"/>
              <a:t> Мария Николаевна</a:t>
            </a:r>
            <a:r>
              <a:rPr lang="ru-RU" sz="2000" dirty="0" smtClean="0"/>
              <a:t>, кандидат исторических наук, ассистент кафедры </a:t>
            </a:r>
            <a:r>
              <a:rPr lang="ru-RU" sz="2000" dirty="0" err="1" smtClean="0"/>
              <a:t>довузовской</a:t>
            </a:r>
            <a:r>
              <a:rPr lang="ru-RU" sz="2000" dirty="0" smtClean="0"/>
              <a:t> подготовки и профориентации ГГУ им. Ф. Скорины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401080" cy="250033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Цель: </a:t>
            </a:r>
            <a:r>
              <a:rPr lang="ru-RU" dirty="0" smtClean="0"/>
              <a:t>определить особенности развития культуры Беларуси во второй половине </a:t>
            </a:r>
            <a:r>
              <a:rPr lang="en-US" dirty="0" smtClean="0"/>
              <a:t>XIX – </a:t>
            </a:r>
            <a:r>
              <a:rPr lang="ru-RU" dirty="0" smtClean="0"/>
              <a:t>начале ХХ в.</a:t>
            </a:r>
          </a:p>
          <a:p>
            <a:r>
              <a:rPr lang="ru-RU" u="sng" dirty="0" smtClean="0"/>
              <a:t>План:</a:t>
            </a:r>
          </a:p>
          <a:p>
            <a:pPr marL="521208" indent="-457200">
              <a:buAutoNum type="arabicPeriod"/>
            </a:pPr>
            <a:r>
              <a:rPr lang="ru-RU" dirty="0" smtClean="0"/>
              <a:t>Изменения в системе образования.</a:t>
            </a:r>
          </a:p>
          <a:p>
            <a:pPr marL="521208" indent="-457200">
              <a:buAutoNum type="arabicPeriod"/>
            </a:pPr>
            <a:r>
              <a:rPr lang="ru-RU" dirty="0" smtClean="0"/>
              <a:t>Научные исследования о языке, этнографии белорусов, истории Беларуси.</a:t>
            </a:r>
          </a:p>
          <a:p>
            <a:pPr marL="521208" indent="-457200">
              <a:buAutoNum type="arabicPeriod"/>
            </a:pPr>
            <a:r>
              <a:rPr lang="ru-RU" dirty="0" smtClean="0"/>
              <a:t> Развитие белорусской литературы и становление белорусского театра.</a:t>
            </a:r>
          </a:p>
          <a:p>
            <a:pPr marL="521208" indent="-457200">
              <a:buAutoNum type="arabicPeriod"/>
            </a:pPr>
            <a:r>
              <a:rPr lang="ru-RU" dirty="0" smtClean="0"/>
              <a:t>Живопись и архитектура.</a:t>
            </a:r>
          </a:p>
          <a:p>
            <a:pPr marL="521208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785794"/>
            <a:ext cx="8786874" cy="164307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3.Развитие белорусской литературы и становление белорусского театра.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6143668" cy="478634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Вершина белорусской литературы второй половины </a:t>
            </a:r>
            <a:r>
              <a:rPr lang="en-US" i="1" dirty="0" smtClean="0"/>
              <a:t>XIX </a:t>
            </a:r>
            <a:r>
              <a:rPr lang="ru-RU" i="1" dirty="0" smtClean="0"/>
              <a:t>в.</a:t>
            </a:r>
            <a:r>
              <a:rPr lang="ru-RU" dirty="0" smtClean="0"/>
              <a:t> – творчество </a:t>
            </a:r>
            <a:r>
              <a:rPr lang="ru-RU" b="1" dirty="0" err="1" smtClean="0"/>
              <a:t>Франтишка</a:t>
            </a:r>
            <a:r>
              <a:rPr lang="ru-RU" b="1" dirty="0" smtClean="0"/>
              <a:t> Богушевича.</a:t>
            </a:r>
          </a:p>
          <a:p>
            <a:r>
              <a:rPr lang="ru-RU" dirty="0" smtClean="0"/>
              <a:t>Поэтические сборники </a:t>
            </a:r>
            <a:r>
              <a:rPr lang="ru-RU" b="1" dirty="0" smtClean="0"/>
              <a:t>«Дудка белорусская», «Смык белорусский» </a:t>
            </a:r>
            <a:r>
              <a:rPr lang="ru-RU" dirty="0" smtClean="0"/>
              <a:t>под псевдонимами Матей Бурачок и </a:t>
            </a:r>
            <a:r>
              <a:rPr lang="ru-RU" dirty="0" err="1" smtClean="0"/>
              <a:t>Сымон</a:t>
            </a:r>
            <a:r>
              <a:rPr lang="ru-RU" dirty="0" smtClean="0"/>
              <a:t> </a:t>
            </a:r>
            <a:r>
              <a:rPr lang="ru-RU" dirty="0" err="1" smtClean="0"/>
              <a:t>Ревка</a:t>
            </a:r>
            <a:r>
              <a:rPr lang="ru-RU" dirty="0" smtClean="0"/>
              <a:t> из-под Борисова. </a:t>
            </a:r>
            <a:endParaRPr lang="ru-RU" smtClean="0"/>
          </a:p>
          <a:p>
            <a:r>
              <a:rPr lang="ru-RU" i="1" smtClean="0"/>
              <a:t>Главный </a:t>
            </a:r>
            <a:r>
              <a:rPr lang="ru-RU" i="1" dirty="0" smtClean="0"/>
              <a:t>герой произведений поэта – белорусский крестьянин. </a:t>
            </a:r>
            <a:endParaRPr lang="en-US" i="1" dirty="0" smtClean="0"/>
          </a:p>
          <a:p>
            <a:r>
              <a:rPr lang="ru-RU" u="sng" dirty="0" smtClean="0"/>
              <a:t>Предисловие к «Дудке белорусской»</a:t>
            </a:r>
            <a:r>
              <a:rPr lang="ru-RU" dirty="0" smtClean="0"/>
              <a:t>: «Братцы </a:t>
            </a:r>
            <a:r>
              <a:rPr lang="ru-RU" dirty="0" err="1" smtClean="0"/>
              <a:t>мілыя</a:t>
            </a:r>
            <a:r>
              <a:rPr lang="ru-RU" dirty="0" smtClean="0"/>
              <a:t>, </a:t>
            </a:r>
            <a:r>
              <a:rPr lang="ru-RU" dirty="0" err="1" smtClean="0"/>
              <a:t>дзеці</a:t>
            </a:r>
            <a:r>
              <a:rPr lang="ru-RU" dirty="0" smtClean="0"/>
              <a:t> </a:t>
            </a:r>
            <a:r>
              <a:rPr lang="ru-RU" dirty="0" err="1" smtClean="0"/>
              <a:t>Зямлі-маткі</a:t>
            </a:r>
            <a:r>
              <a:rPr lang="ru-RU" dirty="0" smtClean="0"/>
              <a:t> </a:t>
            </a:r>
            <a:r>
              <a:rPr lang="ru-RU" dirty="0" err="1" smtClean="0"/>
              <a:t>маёй</a:t>
            </a:r>
            <a:r>
              <a:rPr lang="ru-RU" dirty="0" smtClean="0"/>
              <a:t>! Вам </a:t>
            </a:r>
            <a:r>
              <a:rPr lang="ru-RU" dirty="0" err="1" smtClean="0"/>
              <a:t>ахвяруючы</a:t>
            </a:r>
            <a:r>
              <a:rPr lang="ru-RU" dirty="0" smtClean="0"/>
              <a:t> </a:t>
            </a:r>
            <a:r>
              <a:rPr lang="ru-RU" dirty="0" err="1" smtClean="0"/>
              <a:t>працу</a:t>
            </a:r>
            <a:r>
              <a:rPr lang="ru-RU" dirty="0" smtClean="0"/>
              <a:t> сваю, </a:t>
            </a:r>
            <a:r>
              <a:rPr lang="ru-RU" dirty="0" err="1" smtClean="0"/>
              <a:t>мушу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вамі</a:t>
            </a:r>
            <a:r>
              <a:rPr lang="ru-RU" dirty="0" smtClean="0"/>
              <a:t> </a:t>
            </a:r>
            <a:r>
              <a:rPr lang="ru-RU" dirty="0" err="1" smtClean="0"/>
              <a:t>пагаварыць</a:t>
            </a:r>
            <a:r>
              <a:rPr lang="ru-RU" dirty="0" smtClean="0"/>
              <a:t> </a:t>
            </a:r>
            <a:r>
              <a:rPr lang="ru-RU" dirty="0" err="1" smtClean="0"/>
              <a:t>трохі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долі-нядолі</a:t>
            </a:r>
            <a:r>
              <a:rPr lang="ru-RU" dirty="0" smtClean="0"/>
              <a:t>,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бацькавай</a:t>
            </a:r>
            <a:r>
              <a:rPr lang="ru-RU" dirty="0" smtClean="0"/>
              <a:t> </a:t>
            </a:r>
            <a:r>
              <a:rPr lang="ru-RU" dirty="0" err="1" smtClean="0"/>
              <a:t>спрадвечнай</a:t>
            </a:r>
            <a:r>
              <a:rPr lang="ru-RU" dirty="0" smtClean="0"/>
              <a:t> </a:t>
            </a:r>
            <a:r>
              <a:rPr lang="ru-RU" dirty="0" err="1" smtClean="0"/>
              <a:t>мове</a:t>
            </a:r>
            <a:r>
              <a:rPr lang="ru-RU" dirty="0" smtClean="0"/>
              <a:t>, </a:t>
            </a:r>
            <a:r>
              <a:rPr lang="ru-RU" dirty="0" err="1" smtClean="0"/>
              <a:t>каторую</a:t>
            </a:r>
            <a:r>
              <a:rPr lang="ru-RU" dirty="0" smtClean="0"/>
              <a:t>. „</a:t>
            </a:r>
            <a:r>
              <a:rPr lang="ru-RU" dirty="0" err="1" smtClean="0"/>
              <a:t>мужыцкай</a:t>
            </a:r>
            <a:r>
              <a:rPr lang="ru-RU" dirty="0" smtClean="0"/>
              <a:t>“ </a:t>
            </a:r>
            <a:r>
              <a:rPr lang="ru-RU" dirty="0" err="1" smtClean="0"/>
              <a:t>завуць</a:t>
            </a:r>
            <a:r>
              <a:rPr lang="ru-RU" dirty="0" smtClean="0"/>
              <a:t>, а </a:t>
            </a:r>
            <a:r>
              <a:rPr lang="ru-RU" dirty="0" err="1" smtClean="0"/>
              <a:t>завецца</a:t>
            </a:r>
            <a:r>
              <a:rPr lang="ru-RU" dirty="0" smtClean="0"/>
              <a:t> </a:t>
            </a:r>
            <a:r>
              <a:rPr lang="ru-RU" dirty="0" err="1" smtClean="0"/>
              <a:t>яна</a:t>
            </a:r>
            <a:r>
              <a:rPr lang="ru-RU" dirty="0" smtClean="0"/>
              <a:t> „</a:t>
            </a:r>
            <a:r>
              <a:rPr lang="ru-RU" dirty="0" err="1" smtClean="0"/>
              <a:t>беларускай</a:t>
            </a:r>
            <a:r>
              <a:rPr lang="ru-RU" dirty="0" smtClean="0"/>
              <a:t>“. Шмат было </a:t>
            </a:r>
            <a:r>
              <a:rPr lang="ru-RU" dirty="0" err="1" smtClean="0"/>
              <a:t>такіх</a:t>
            </a:r>
            <a:r>
              <a:rPr lang="ru-RU" dirty="0" smtClean="0"/>
              <a:t> </a:t>
            </a:r>
            <a:r>
              <a:rPr lang="ru-RU" dirty="0" err="1" smtClean="0"/>
              <a:t>народаў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страцілі</a:t>
            </a:r>
            <a:r>
              <a:rPr lang="ru-RU" dirty="0" smtClean="0"/>
              <a:t> </a:t>
            </a:r>
            <a:r>
              <a:rPr lang="ru-RU" dirty="0" err="1" smtClean="0"/>
              <a:t>наперш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сваю, так, як той </a:t>
            </a:r>
            <a:r>
              <a:rPr lang="ru-RU" dirty="0" err="1" smtClean="0"/>
              <a:t>чалавек</a:t>
            </a:r>
            <a:r>
              <a:rPr lang="ru-RU" dirty="0" smtClean="0"/>
              <a:t> </a:t>
            </a:r>
            <a:r>
              <a:rPr lang="ru-RU" dirty="0" err="1" smtClean="0"/>
              <a:t>прад</a:t>
            </a:r>
            <a:r>
              <a:rPr lang="ru-RU" dirty="0" smtClean="0"/>
              <a:t> </a:t>
            </a:r>
            <a:r>
              <a:rPr lang="ru-RU" dirty="0" err="1" smtClean="0"/>
              <a:t>скананнем</a:t>
            </a:r>
            <a:r>
              <a:rPr lang="ru-RU" dirty="0" smtClean="0"/>
              <a:t>, </a:t>
            </a:r>
            <a:r>
              <a:rPr lang="ru-RU" dirty="0" err="1" smtClean="0"/>
              <a:t>катораму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зойме</a:t>
            </a:r>
            <a:r>
              <a:rPr lang="ru-RU" dirty="0" smtClean="0"/>
              <a:t>, а </a:t>
            </a:r>
            <a:r>
              <a:rPr lang="ru-RU" dirty="0" err="1" smtClean="0"/>
              <a:t>потым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зусім</a:t>
            </a:r>
            <a:r>
              <a:rPr lang="ru-RU" dirty="0" smtClean="0"/>
              <a:t> </a:t>
            </a:r>
            <a:r>
              <a:rPr lang="ru-RU" dirty="0" err="1" smtClean="0"/>
              <a:t>замёрлі</a:t>
            </a:r>
            <a:r>
              <a:rPr lang="ru-RU" dirty="0" smtClean="0"/>
              <a:t>. </a:t>
            </a:r>
            <a:r>
              <a:rPr lang="ru-RU" b="1" dirty="0" smtClean="0"/>
              <a:t>Не </a:t>
            </a:r>
            <a:r>
              <a:rPr lang="ru-RU" b="1" dirty="0" err="1" smtClean="0"/>
              <a:t>пакідайце</a:t>
            </a:r>
            <a:r>
              <a:rPr lang="ru-RU" b="1" dirty="0" smtClean="0"/>
              <a:t> ж </a:t>
            </a:r>
            <a:r>
              <a:rPr lang="ru-RU" b="1" dirty="0" err="1" smtClean="0"/>
              <a:t>мовы</a:t>
            </a:r>
            <a:r>
              <a:rPr lang="ru-RU" b="1" dirty="0" smtClean="0"/>
              <a:t> </a:t>
            </a:r>
            <a:r>
              <a:rPr lang="ru-RU" b="1" dirty="0" err="1" smtClean="0"/>
              <a:t>нашай</a:t>
            </a:r>
            <a:r>
              <a:rPr lang="ru-RU" b="1" dirty="0" smtClean="0"/>
              <a:t> </a:t>
            </a:r>
            <a:r>
              <a:rPr lang="ru-RU" b="1" dirty="0" err="1" smtClean="0"/>
              <a:t>беларускай</a:t>
            </a:r>
            <a:r>
              <a:rPr lang="ru-RU" b="1" dirty="0" smtClean="0"/>
              <a:t>, </a:t>
            </a:r>
            <a:r>
              <a:rPr lang="ru-RU" b="1" dirty="0" err="1" smtClean="0"/>
              <a:t>каб</a:t>
            </a:r>
            <a:r>
              <a:rPr lang="ru-RU" b="1" dirty="0" smtClean="0"/>
              <a:t> не </a:t>
            </a:r>
            <a:r>
              <a:rPr lang="ru-RU" b="1" dirty="0" err="1" smtClean="0"/>
              <a:t>ўмёрлі</a:t>
            </a:r>
            <a:r>
              <a:rPr lang="ru-RU" b="1" dirty="0" smtClean="0"/>
              <a:t>!»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 descr="4cf118f22cb4f447dafa56f5d7eb84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33" y="1357298"/>
            <a:ext cx="2747867" cy="374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Янка Лучина </a:t>
            </a:r>
            <a:r>
              <a:rPr lang="ru-RU" dirty="0" smtClean="0"/>
              <a:t>(Иван </a:t>
            </a:r>
            <a:r>
              <a:rPr lang="ru-RU" dirty="0" err="1" smtClean="0"/>
              <a:t>Неслуховский</a:t>
            </a:r>
            <a:r>
              <a:rPr lang="ru-RU" dirty="0" smtClean="0"/>
              <a:t>). Сборник стихов </a:t>
            </a:r>
            <a:r>
              <a:rPr lang="ru-RU" b="1" dirty="0" smtClean="0"/>
              <a:t>«Вязанка»</a:t>
            </a:r>
            <a:r>
              <a:rPr lang="ru-RU" dirty="0" smtClean="0"/>
              <a:t>.  Наиболее известное стихотворение </a:t>
            </a:r>
            <a:r>
              <a:rPr lang="ru-RU" b="1" dirty="0" smtClean="0"/>
              <a:t>«Родной сторонке».</a:t>
            </a:r>
          </a:p>
          <a:p>
            <a:endParaRPr lang="ru-RU" b="1" dirty="0" smtClean="0"/>
          </a:p>
          <a:p>
            <a:r>
              <a:rPr lang="ru-RU" u="sng" dirty="0" smtClean="0"/>
              <a:t>Начало ХХ в.:</a:t>
            </a:r>
          </a:p>
          <a:p>
            <a:endParaRPr lang="ru-RU" b="1" dirty="0" smtClean="0"/>
          </a:p>
          <a:p>
            <a:r>
              <a:rPr lang="ru-RU" b="1" dirty="0" smtClean="0"/>
              <a:t>Тётка </a:t>
            </a:r>
            <a:r>
              <a:rPr lang="ru-RU" dirty="0" smtClean="0"/>
              <a:t>(</a:t>
            </a:r>
            <a:r>
              <a:rPr lang="ru-RU" dirty="0" err="1" smtClean="0"/>
              <a:t>Алоиза</a:t>
            </a:r>
            <a:r>
              <a:rPr lang="ru-RU" dirty="0" smtClean="0"/>
              <a:t> Пашкевич). Сборники стихов </a:t>
            </a:r>
            <a:r>
              <a:rPr lang="ru-RU" b="1" dirty="0" smtClean="0"/>
              <a:t>«Крещение свободой», Скрипка белорусская», </a:t>
            </a:r>
            <a:r>
              <a:rPr lang="ru-RU" dirty="0" smtClean="0"/>
              <a:t>учебник </a:t>
            </a:r>
            <a:r>
              <a:rPr lang="ru-RU" b="1" dirty="0" smtClean="0"/>
              <a:t>«Первое чтение для деток белорусов»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22530" name="Picture 2" descr="D:\rabota\история беларуси\культура вп 19 н 20 в\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2571768" cy="338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Начало ХХ в.:</a:t>
            </a:r>
          </a:p>
          <a:p>
            <a:endParaRPr lang="ru-RU" u="sng" dirty="0" smtClean="0"/>
          </a:p>
          <a:p>
            <a:r>
              <a:rPr lang="ru-RU" b="1" dirty="0" smtClean="0"/>
              <a:t>Янка Купала </a:t>
            </a:r>
            <a:r>
              <a:rPr lang="ru-RU" dirty="0" smtClean="0"/>
              <a:t>и </a:t>
            </a:r>
            <a:r>
              <a:rPr lang="ru-RU" b="1" dirty="0" err="1" smtClean="0"/>
              <a:t>Якуб</a:t>
            </a:r>
            <a:r>
              <a:rPr lang="ru-RU" b="1" dirty="0" smtClean="0"/>
              <a:t> Колос </a:t>
            </a:r>
            <a:r>
              <a:rPr lang="ru-RU" dirty="0" smtClean="0"/>
              <a:t>– </a:t>
            </a:r>
            <a:r>
              <a:rPr lang="ru-RU" i="1" dirty="0" smtClean="0"/>
              <a:t>основатели современной белорусской литературы и литературного языка.</a:t>
            </a:r>
          </a:p>
          <a:p>
            <a:endParaRPr lang="ru-RU" i="1" dirty="0" smtClean="0"/>
          </a:p>
          <a:p>
            <a:r>
              <a:rPr lang="ru-RU" b="1" dirty="0" smtClean="0"/>
              <a:t>Янка Купала </a:t>
            </a:r>
            <a:r>
              <a:rPr lang="ru-RU" dirty="0" smtClean="0"/>
              <a:t>(Иван </a:t>
            </a:r>
            <a:r>
              <a:rPr lang="ru-RU" dirty="0" err="1" smtClean="0"/>
              <a:t>Доминикович</a:t>
            </a:r>
            <a:r>
              <a:rPr lang="ru-RU" dirty="0" smtClean="0"/>
              <a:t> Луцевич). </a:t>
            </a:r>
          </a:p>
          <a:p>
            <a:r>
              <a:rPr lang="ru-RU" dirty="0" smtClean="0"/>
              <a:t>1905 г. – первое стихотворение </a:t>
            </a:r>
            <a:r>
              <a:rPr lang="ru-RU" b="1" dirty="0" smtClean="0"/>
              <a:t>«Мужик»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Сборники стихов:</a:t>
            </a:r>
            <a:r>
              <a:rPr lang="ru-RU" b="1" dirty="0" smtClean="0"/>
              <a:t>«Жалейка», «Гусляр», </a:t>
            </a:r>
          </a:p>
          <a:p>
            <a:r>
              <a:rPr lang="ru-RU" b="1" dirty="0" smtClean="0"/>
              <a:t>«Дорогой жизни» – </a:t>
            </a:r>
            <a:r>
              <a:rPr lang="ru-RU" dirty="0" smtClean="0"/>
              <a:t>высшее достижение </a:t>
            </a:r>
          </a:p>
          <a:p>
            <a:r>
              <a:rPr lang="ru-RU" dirty="0" smtClean="0"/>
              <a:t>тогдашней белорусской литературы.</a:t>
            </a:r>
          </a:p>
          <a:p>
            <a:endParaRPr lang="ru-RU" u="sng" dirty="0" smtClean="0"/>
          </a:p>
          <a:p>
            <a:r>
              <a:rPr lang="ru-RU" u="sng" dirty="0" smtClean="0"/>
              <a:t>Поэмы:</a:t>
            </a:r>
            <a:r>
              <a:rPr lang="ru-RU" dirty="0" smtClean="0"/>
              <a:t> </a:t>
            </a:r>
            <a:r>
              <a:rPr lang="ru-RU" b="1" dirty="0" smtClean="0"/>
              <a:t>«Курган», «</a:t>
            </a:r>
            <a:r>
              <a:rPr lang="ru-RU" b="1" dirty="0" err="1" smtClean="0"/>
              <a:t>Бондаровна</a:t>
            </a:r>
            <a:r>
              <a:rPr lang="ru-RU" b="1" dirty="0" smtClean="0"/>
              <a:t>».</a:t>
            </a:r>
          </a:p>
          <a:p>
            <a:r>
              <a:rPr lang="ru-RU" u="sng" dirty="0" smtClean="0"/>
              <a:t>Пьесы: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Павлинка</a:t>
            </a:r>
            <a:r>
              <a:rPr lang="ru-RU" b="1" dirty="0" smtClean="0"/>
              <a:t>», «Разорённое гнездо»</a:t>
            </a:r>
            <a:r>
              <a:rPr lang="ru-RU" dirty="0" smtClean="0"/>
              <a:t>.</a:t>
            </a:r>
          </a:p>
          <a:p>
            <a:endParaRPr lang="ru-RU" u="sng" dirty="0" smtClean="0"/>
          </a:p>
          <a:p>
            <a:r>
              <a:rPr lang="ru-RU" dirty="0" smtClean="0"/>
              <a:t>Во время революции 1905—1907 гг. поэт поддержал </a:t>
            </a:r>
          </a:p>
          <a:p>
            <a:r>
              <a:rPr lang="ru-RU" dirty="0" smtClean="0"/>
              <a:t>народ в борьбе против самодержавия. В одном из своих </a:t>
            </a:r>
          </a:p>
          <a:p>
            <a:r>
              <a:rPr lang="ru-RU" dirty="0" smtClean="0"/>
              <a:t>стихотворений Я. Купала писал: </a:t>
            </a:r>
          </a:p>
          <a:p>
            <a:r>
              <a:rPr lang="ru-RU" i="1" dirty="0" smtClean="0"/>
              <a:t>«…К </a:t>
            </a:r>
            <a:r>
              <a:rPr lang="ru-RU" i="1" dirty="0" err="1" smtClean="0"/>
              <a:t>свабодзе</a:t>
            </a:r>
            <a:r>
              <a:rPr lang="ru-RU" i="1" dirty="0" smtClean="0"/>
              <a:t>, </a:t>
            </a:r>
            <a:r>
              <a:rPr lang="ru-RU" i="1" dirty="0" err="1" smtClean="0"/>
              <a:t>роўнасці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знанню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Мы </a:t>
            </a:r>
            <a:r>
              <a:rPr lang="ru-RU" i="1" dirty="0" err="1" smtClean="0"/>
              <a:t>працярэбім</a:t>
            </a:r>
            <a:r>
              <a:rPr lang="ru-RU" i="1" dirty="0" smtClean="0"/>
              <a:t> </a:t>
            </a:r>
            <a:r>
              <a:rPr lang="ru-RU" i="1" dirty="0" err="1" smtClean="0"/>
              <a:t>сабе</a:t>
            </a:r>
            <a:r>
              <a:rPr lang="ru-RU" i="1" dirty="0" smtClean="0"/>
              <a:t> след!</a:t>
            </a:r>
          </a:p>
          <a:p>
            <a:r>
              <a:rPr lang="ru-RU" i="1" dirty="0" smtClean="0"/>
              <a:t>І </a:t>
            </a:r>
            <a:r>
              <a:rPr lang="ru-RU" i="1" dirty="0" err="1" smtClean="0"/>
              <a:t>будзе</a:t>
            </a:r>
            <a:r>
              <a:rPr lang="ru-RU" i="1" dirty="0" smtClean="0"/>
              <a:t> </a:t>
            </a:r>
            <a:r>
              <a:rPr lang="ru-RU" i="1" dirty="0" err="1" smtClean="0"/>
              <a:t>ўнукаў</a:t>
            </a:r>
            <a:r>
              <a:rPr lang="ru-RU" i="1" dirty="0" smtClean="0"/>
              <a:t> </a:t>
            </a:r>
            <a:r>
              <a:rPr lang="ru-RU" i="1" dirty="0" err="1" smtClean="0"/>
              <a:t>панаванне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Там, </a:t>
            </a:r>
            <a:r>
              <a:rPr lang="ru-RU" i="1" dirty="0" err="1" smtClean="0"/>
              <a:t>дзе</a:t>
            </a:r>
            <a:r>
              <a:rPr lang="ru-RU" i="1" dirty="0" smtClean="0"/>
              <a:t> </a:t>
            </a:r>
            <a:r>
              <a:rPr lang="ru-RU" i="1" dirty="0" err="1" smtClean="0"/>
              <a:t>сягоння</a:t>
            </a:r>
            <a:r>
              <a:rPr lang="ru-RU" i="1" dirty="0" smtClean="0"/>
              <a:t> плача </a:t>
            </a:r>
            <a:r>
              <a:rPr lang="ru-RU" i="1" dirty="0" err="1" smtClean="0"/>
              <a:t>дзед</a:t>
            </a:r>
            <a:r>
              <a:rPr lang="ru-RU" i="1" dirty="0" smtClean="0"/>
              <a:t>! »</a:t>
            </a:r>
          </a:p>
          <a:p>
            <a:endParaRPr lang="ru-RU" i="1" dirty="0" smtClean="0"/>
          </a:p>
          <a:p>
            <a:endParaRPr lang="ru-RU" i="1" dirty="0" smtClean="0"/>
          </a:p>
        </p:txBody>
      </p:sp>
      <p:pic>
        <p:nvPicPr>
          <p:cNvPr id="3" name="Рисунок 2" descr="Kupala_Ja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714488"/>
            <a:ext cx="2286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Якуб</a:t>
            </a:r>
            <a:r>
              <a:rPr lang="ru-RU" b="1" dirty="0" smtClean="0"/>
              <a:t> Колас </a:t>
            </a:r>
            <a:r>
              <a:rPr lang="ru-RU" dirty="0" smtClean="0"/>
              <a:t>(Константин Михайлович Мицкевич)</a:t>
            </a:r>
          </a:p>
          <a:p>
            <a:endParaRPr lang="ru-RU" dirty="0" smtClean="0"/>
          </a:p>
          <a:p>
            <a:r>
              <a:rPr lang="ru-RU" u="sng" dirty="0" smtClean="0"/>
              <a:t>Первый сборник стихов </a:t>
            </a:r>
            <a:r>
              <a:rPr lang="ru-RU" b="1" dirty="0" smtClean="0"/>
              <a:t>«Песни печали» </a:t>
            </a:r>
            <a:r>
              <a:rPr lang="ru-RU" dirty="0" smtClean="0"/>
              <a:t>-  образ белоруса-мужика.</a:t>
            </a:r>
          </a:p>
          <a:p>
            <a:endParaRPr lang="ru-RU" u="sng" dirty="0" smtClean="0"/>
          </a:p>
          <a:p>
            <a:r>
              <a:rPr lang="ru-RU" u="sng" dirty="0" smtClean="0"/>
              <a:t>Поэмы</a:t>
            </a:r>
            <a:r>
              <a:rPr lang="ru-RU" dirty="0" smtClean="0"/>
              <a:t> </a:t>
            </a:r>
            <a:r>
              <a:rPr lang="ru-RU" b="1" dirty="0" smtClean="0"/>
              <a:t>«Новая земля», «</a:t>
            </a:r>
            <a:r>
              <a:rPr lang="ru-RU" b="1" dirty="0" err="1" smtClean="0"/>
              <a:t>Сымон-музыкант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D:\rabota\история беларуси\культура вп 19 н 20 в\1366117877_znamenityh-uznikov-volodarki-byl-klassik-belorusskoy-literatury-yakub-ko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86058"/>
            <a:ext cx="2857520" cy="310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57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Максим Богданович </a:t>
            </a:r>
          </a:p>
          <a:p>
            <a:endParaRPr lang="ru-RU" b="1" dirty="0" smtClean="0"/>
          </a:p>
          <a:p>
            <a:r>
              <a:rPr lang="ru-RU" i="1" dirty="0" smtClean="0"/>
              <a:t>Значительно обогатил белорусскую поэзию и вывел её на европейский уровень.</a:t>
            </a:r>
          </a:p>
          <a:p>
            <a:r>
              <a:rPr lang="ru-RU" dirty="0" smtClean="0"/>
              <a:t>Единственный прижизненный сборник поэта </a:t>
            </a:r>
            <a:r>
              <a:rPr lang="ru-RU" b="1" dirty="0" smtClean="0"/>
              <a:t>«Венок» </a:t>
            </a:r>
            <a:r>
              <a:rPr lang="ru-RU" dirty="0" smtClean="0"/>
              <a:t>был издан в </a:t>
            </a:r>
            <a:r>
              <a:rPr lang="ru-RU" dirty="0" err="1" smtClean="0"/>
              <a:t>Вильне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1913 г.</a:t>
            </a:r>
          </a:p>
          <a:p>
            <a:r>
              <a:rPr lang="ru-RU" dirty="0" smtClean="0"/>
              <a:t>Творчество проникнуто любовью к родной земле, её народу.</a:t>
            </a:r>
          </a:p>
          <a:p>
            <a:endParaRPr lang="ru-RU" dirty="0" smtClean="0"/>
          </a:p>
          <a:p>
            <a:r>
              <a:rPr lang="ru-RU" dirty="0" smtClean="0"/>
              <a:t>В стихотворении-гимне </a:t>
            </a:r>
            <a:r>
              <a:rPr lang="ru-RU" b="1" dirty="0" smtClean="0"/>
              <a:t>«Погоня»  </a:t>
            </a:r>
          </a:p>
          <a:p>
            <a:r>
              <a:rPr lang="ru-RU" dirty="0" smtClean="0"/>
              <a:t>чувствуется</a:t>
            </a:r>
            <a:r>
              <a:rPr lang="ru-RU" b="1" dirty="0" smtClean="0"/>
              <a:t> </a:t>
            </a:r>
            <a:r>
              <a:rPr lang="ru-RU" dirty="0" smtClean="0"/>
              <a:t>тревога за свою Родину:</a:t>
            </a:r>
          </a:p>
          <a:p>
            <a:endParaRPr lang="ru-RU" dirty="0" smtClean="0"/>
          </a:p>
          <a:p>
            <a:r>
              <a:rPr lang="ru-RU" i="1" dirty="0" smtClean="0"/>
              <a:t>«</a:t>
            </a:r>
            <a:r>
              <a:rPr lang="ru-RU" i="1" dirty="0" err="1" smtClean="0"/>
              <a:t>Толькі</a:t>
            </a:r>
            <a:r>
              <a:rPr lang="ru-RU" i="1" dirty="0" smtClean="0"/>
              <a:t> </a:t>
            </a:r>
            <a:r>
              <a:rPr lang="ru-RU" i="1" dirty="0" err="1" smtClean="0"/>
              <a:t>ў</a:t>
            </a:r>
            <a:r>
              <a:rPr lang="ru-RU" i="1" dirty="0" smtClean="0"/>
              <a:t> </a:t>
            </a:r>
            <a:r>
              <a:rPr lang="ru-RU" i="1" dirty="0" err="1" smtClean="0"/>
              <a:t>сэрцы</a:t>
            </a:r>
            <a:r>
              <a:rPr lang="ru-RU" i="1" dirty="0" smtClean="0"/>
              <a:t> </a:t>
            </a:r>
            <a:r>
              <a:rPr lang="ru-RU" i="1" dirty="0" err="1" smtClean="0"/>
              <a:t>трывожным</a:t>
            </a:r>
            <a:r>
              <a:rPr lang="ru-RU" i="1" dirty="0" smtClean="0"/>
              <a:t> </a:t>
            </a:r>
            <a:r>
              <a:rPr lang="ru-RU" i="1" dirty="0" err="1" smtClean="0"/>
              <a:t>пачую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За </a:t>
            </a:r>
            <a:r>
              <a:rPr lang="ru-RU" i="1" dirty="0" err="1" smtClean="0"/>
              <a:t>краіну</a:t>
            </a:r>
            <a:r>
              <a:rPr lang="ru-RU" i="1" dirty="0" smtClean="0"/>
              <a:t> </a:t>
            </a:r>
            <a:r>
              <a:rPr lang="ru-RU" i="1" dirty="0" err="1" smtClean="0"/>
              <a:t>радзімую</a:t>
            </a:r>
            <a:r>
              <a:rPr lang="ru-RU" i="1" dirty="0" smtClean="0"/>
              <a:t> </a:t>
            </a:r>
            <a:r>
              <a:rPr lang="ru-RU" i="1" dirty="0" err="1" smtClean="0"/>
              <a:t>жах</a:t>
            </a:r>
            <a:r>
              <a:rPr lang="ru-RU" i="1" dirty="0" smtClean="0"/>
              <a:t>, —</a:t>
            </a:r>
          </a:p>
          <a:p>
            <a:r>
              <a:rPr lang="ru-RU" i="1" dirty="0" err="1" smtClean="0"/>
              <a:t>Ўспомню</a:t>
            </a:r>
            <a:r>
              <a:rPr lang="ru-RU" i="1" dirty="0" smtClean="0"/>
              <a:t> Вострую Браму святую </a:t>
            </a:r>
          </a:p>
          <a:p>
            <a:r>
              <a:rPr lang="ru-RU" i="1" dirty="0" smtClean="0"/>
              <a:t>І </a:t>
            </a:r>
            <a:r>
              <a:rPr lang="ru-RU" i="1" dirty="0" err="1" smtClean="0"/>
              <a:t>ваякаў</a:t>
            </a:r>
            <a:r>
              <a:rPr lang="ru-RU" i="1" dirty="0" smtClean="0"/>
              <a:t> на грозных </a:t>
            </a:r>
            <a:r>
              <a:rPr lang="ru-RU" i="1" dirty="0" err="1" smtClean="0"/>
              <a:t>канях</a:t>
            </a:r>
            <a:r>
              <a:rPr lang="ru-RU" i="1" dirty="0" smtClean="0"/>
              <a:t>…</a:t>
            </a:r>
          </a:p>
          <a:p>
            <a:r>
              <a:rPr lang="ru-RU" i="1" dirty="0" smtClean="0"/>
              <a:t>У </a:t>
            </a:r>
            <a:r>
              <a:rPr lang="ru-RU" i="1" dirty="0" err="1" smtClean="0"/>
              <a:t>бязмерную</a:t>
            </a:r>
            <a:r>
              <a:rPr lang="ru-RU" i="1" dirty="0" smtClean="0"/>
              <a:t> даль вы </a:t>
            </a:r>
            <a:r>
              <a:rPr lang="ru-RU" i="1" dirty="0" err="1" smtClean="0"/>
              <a:t>ляціце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А за </a:t>
            </a:r>
            <a:r>
              <a:rPr lang="ru-RU" i="1" dirty="0" err="1" smtClean="0"/>
              <a:t>вамі</a:t>
            </a:r>
            <a:r>
              <a:rPr lang="ru-RU" i="1" dirty="0" smtClean="0"/>
              <a:t>, </a:t>
            </a:r>
            <a:r>
              <a:rPr lang="ru-RU" i="1" dirty="0" err="1" smtClean="0"/>
              <a:t>прад</a:t>
            </a:r>
            <a:r>
              <a:rPr lang="ru-RU" i="1" dirty="0" smtClean="0"/>
              <a:t> </a:t>
            </a:r>
            <a:r>
              <a:rPr lang="ru-RU" i="1" dirty="0" err="1" smtClean="0"/>
              <a:t>вамі</a:t>
            </a:r>
            <a:r>
              <a:rPr lang="ru-RU" i="1" dirty="0" smtClean="0"/>
              <a:t> — гады…</a:t>
            </a:r>
          </a:p>
          <a:p>
            <a:r>
              <a:rPr lang="ru-RU" i="1" dirty="0" smtClean="0"/>
              <a:t>Вы за </a:t>
            </a:r>
            <a:r>
              <a:rPr lang="ru-RU" i="1" dirty="0" err="1" smtClean="0"/>
              <a:t>кім</a:t>
            </a:r>
            <a:r>
              <a:rPr lang="ru-RU" i="1" dirty="0" smtClean="0"/>
              <a:t> у </a:t>
            </a:r>
            <a:r>
              <a:rPr lang="ru-RU" i="1" dirty="0" err="1" smtClean="0"/>
              <a:t>пагоню</a:t>
            </a:r>
            <a:r>
              <a:rPr lang="ru-RU" i="1" dirty="0" smtClean="0"/>
              <a:t> </a:t>
            </a:r>
            <a:r>
              <a:rPr lang="ru-RU" i="1" dirty="0" err="1" smtClean="0"/>
              <a:t>спяшыце</a:t>
            </a:r>
            <a:r>
              <a:rPr lang="ru-RU" i="1" dirty="0" smtClean="0"/>
              <a:t>?</a:t>
            </a:r>
          </a:p>
          <a:p>
            <a:r>
              <a:rPr lang="ru-RU" i="1" dirty="0" err="1" smtClean="0"/>
              <a:t>Дзе</a:t>
            </a:r>
            <a:r>
              <a:rPr lang="ru-RU" i="1" dirty="0" smtClean="0"/>
              <a:t> </a:t>
            </a:r>
            <a:r>
              <a:rPr lang="ru-RU" i="1" dirty="0" err="1" smtClean="0"/>
              <a:t>шляхі</a:t>
            </a:r>
            <a:r>
              <a:rPr lang="ru-RU" i="1" dirty="0" smtClean="0"/>
              <a:t> </a:t>
            </a:r>
            <a:r>
              <a:rPr lang="ru-RU" i="1" dirty="0" err="1" smtClean="0"/>
              <a:t>вашы</a:t>
            </a:r>
            <a:r>
              <a:rPr lang="ru-RU" i="1" dirty="0" smtClean="0"/>
              <a:t> </a:t>
            </a:r>
            <a:r>
              <a:rPr lang="ru-RU" i="1" dirty="0" err="1" smtClean="0"/>
              <a:t>йдуць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куды</a:t>
            </a:r>
            <a:r>
              <a:rPr lang="ru-RU" i="1" dirty="0" smtClean="0"/>
              <a:t>?..»</a:t>
            </a:r>
            <a:endParaRPr lang="ru-RU" i="1" dirty="0"/>
          </a:p>
        </p:txBody>
      </p:sp>
      <p:pic>
        <p:nvPicPr>
          <p:cNvPr id="24578" name="Picture 2" descr="D:\rabota\история беларуси\культура вп 19 н 20 в\ru_photo_maxim_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714620"/>
            <a:ext cx="2643206" cy="395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Становление белорусского театра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721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начале XX в. местные артисты проводили в городах и деревнях так называемые </a:t>
            </a:r>
            <a:r>
              <a:rPr lang="ru-RU" sz="2000" b="1" dirty="0" smtClean="0"/>
              <a:t>белорусские вечеринки -</a:t>
            </a:r>
            <a:r>
              <a:rPr lang="ru-RU" sz="2000" dirty="0" smtClean="0"/>
              <a:t> своеобразные театрально-концертные показы.</a:t>
            </a:r>
          </a:p>
          <a:p>
            <a:r>
              <a:rPr lang="ru-RU" sz="2000" dirty="0" smtClean="0"/>
              <a:t>На традициях белорусских вечеринок в </a:t>
            </a:r>
            <a:r>
              <a:rPr lang="ru-RU" sz="2000" b="1" dirty="0" smtClean="0"/>
              <a:t>1907</a:t>
            </a:r>
            <a:r>
              <a:rPr lang="ru-RU" sz="2000" dirty="0" smtClean="0"/>
              <a:t> г. создал самодеятельный художественный коллектив </a:t>
            </a:r>
            <a:r>
              <a:rPr lang="ru-RU" sz="2000" b="1" dirty="0" smtClean="0"/>
              <a:t>Игнат </a:t>
            </a:r>
            <a:r>
              <a:rPr lang="ru-RU" sz="2000" b="1" dirty="0" err="1" smtClean="0"/>
              <a:t>Буйницкий</a:t>
            </a:r>
            <a:r>
              <a:rPr lang="ru-RU" sz="2000" dirty="0" smtClean="0"/>
              <a:t>, которого называют </a:t>
            </a:r>
            <a:r>
              <a:rPr lang="ru-RU" sz="2000" i="1" dirty="0" smtClean="0"/>
              <a:t>«отцом белорусского театра»</a:t>
            </a:r>
            <a:r>
              <a:rPr lang="ru-RU" sz="2000" dirty="0" smtClean="0"/>
              <a:t>. Коллектив получил название </a:t>
            </a:r>
            <a:r>
              <a:rPr lang="ru-RU" sz="2000" b="1" i="1" dirty="0" smtClean="0"/>
              <a:t>«Первая белорусская труппа </a:t>
            </a:r>
          </a:p>
          <a:p>
            <a:pPr>
              <a:buNone/>
            </a:pPr>
            <a:r>
              <a:rPr lang="ru-RU" sz="2000" b="1" i="1" dirty="0" smtClean="0"/>
              <a:t>Игната </a:t>
            </a:r>
            <a:r>
              <a:rPr lang="ru-RU" sz="2000" b="1" i="1" dirty="0" err="1" smtClean="0"/>
              <a:t>Буйницкого</a:t>
            </a:r>
            <a:r>
              <a:rPr lang="ru-RU" sz="2000" b="1" i="1" dirty="0" smtClean="0"/>
              <a:t>».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Она была </a:t>
            </a:r>
          </a:p>
          <a:p>
            <a:pPr>
              <a:buNone/>
            </a:pPr>
            <a:r>
              <a:rPr lang="ru-RU" sz="2000" u="sng" dirty="0" smtClean="0"/>
              <a:t>профессиональным </a:t>
            </a:r>
          </a:p>
          <a:p>
            <a:pPr>
              <a:buNone/>
            </a:pPr>
            <a:r>
              <a:rPr lang="ru-RU" sz="2000" u="sng" dirty="0" smtClean="0"/>
              <a:t>национальным театром,</a:t>
            </a:r>
          </a:p>
          <a:p>
            <a:pPr>
              <a:buNone/>
            </a:pPr>
            <a:r>
              <a:rPr lang="ru-RU" sz="2000" u="sng" dirty="0" smtClean="0"/>
              <a:t>действовавшим</a:t>
            </a:r>
          </a:p>
          <a:p>
            <a:pPr>
              <a:buNone/>
            </a:pPr>
            <a:r>
              <a:rPr lang="ru-RU" sz="2000" u="sng" dirty="0" smtClean="0"/>
              <a:t> в 1910—1913 гг.</a:t>
            </a:r>
          </a:p>
          <a:p>
            <a:endParaRPr lang="ru-RU" sz="2000" u="sng" dirty="0" smtClean="0"/>
          </a:p>
          <a:p>
            <a:endParaRPr lang="ru-RU" sz="2000" u="sng" dirty="0"/>
          </a:p>
        </p:txBody>
      </p:sp>
      <p:pic>
        <p:nvPicPr>
          <p:cNvPr id="25607" name="Picture 7" descr="D:\rabota\история беларуси\культура вп 19 н 20 в\Trupa_Bujnicka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86499"/>
            <a:ext cx="5146356" cy="325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 влиянием труппы </a:t>
            </a:r>
            <a:r>
              <a:rPr lang="ru-RU" sz="2400" dirty="0" err="1" smtClean="0"/>
              <a:t>Буйницкого</a:t>
            </a:r>
            <a:r>
              <a:rPr lang="ru-RU" sz="2400" dirty="0" smtClean="0"/>
              <a:t> приобрело широкий размах </a:t>
            </a:r>
            <a:r>
              <a:rPr lang="ru-RU" sz="2400" b="1" u="sng" dirty="0" smtClean="0"/>
              <a:t>любительское театральное движение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b="1" dirty="0" smtClean="0"/>
              <a:t>1910 г.</a:t>
            </a:r>
            <a:r>
              <a:rPr lang="ru-RU" sz="2400" dirty="0" smtClean="0"/>
              <a:t> в </a:t>
            </a:r>
            <a:r>
              <a:rPr lang="ru-RU" sz="2400" dirty="0" err="1" smtClean="0"/>
              <a:t>Вильне</a:t>
            </a:r>
            <a:r>
              <a:rPr lang="ru-RU" sz="2400" dirty="0" smtClean="0"/>
              <a:t> действовал </a:t>
            </a:r>
          </a:p>
          <a:p>
            <a:r>
              <a:rPr lang="ru-RU" sz="2400" b="1" i="1" dirty="0" smtClean="0"/>
              <a:t>Белорусский музыкально-драматический кружок</a:t>
            </a:r>
            <a:r>
              <a:rPr lang="ru-RU" sz="2400" dirty="0" smtClean="0"/>
              <a:t>, которым руководил </a:t>
            </a:r>
            <a:r>
              <a:rPr lang="ru-RU" sz="2400" b="1" dirty="0" smtClean="0"/>
              <a:t>А. </a:t>
            </a:r>
            <a:r>
              <a:rPr lang="ru-RU" sz="2400" b="1" dirty="0" err="1" smtClean="0"/>
              <a:t>Бурбис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Он осуществил первую постановку комедии </a:t>
            </a:r>
            <a:r>
              <a:rPr lang="ru-RU" sz="2400" u="sng" dirty="0" smtClean="0"/>
              <a:t>Я. Купалы 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Павлинка</a:t>
            </a:r>
            <a:r>
              <a:rPr lang="ru-RU" sz="2400" i="1" dirty="0" smtClean="0"/>
              <a:t>»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Созданное в </a:t>
            </a:r>
            <a:r>
              <a:rPr lang="ru-RU" sz="2400" b="1" dirty="0" smtClean="0"/>
              <a:t>1917 г.</a:t>
            </a:r>
            <a:r>
              <a:rPr lang="ru-RU" sz="2400" dirty="0" smtClean="0"/>
              <a:t> в Минске </a:t>
            </a:r>
            <a:r>
              <a:rPr lang="ru-RU" sz="2400" b="1" dirty="0" err="1" smtClean="0"/>
              <a:t>Флорианом</a:t>
            </a:r>
            <a:r>
              <a:rPr lang="ru-RU" sz="2400" b="1" dirty="0" smtClean="0"/>
              <a:t> Ждановичем </a:t>
            </a:r>
            <a:r>
              <a:rPr lang="ru-RU" sz="2400" dirty="0" smtClean="0"/>
              <a:t>при участии И. </a:t>
            </a:r>
            <a:r>
              <a:rPr lang="ru-RU" sz="2400" dirty="0" err="1" smtClean="0"/>
              <a:t>Буйницкого</a:t>
            </a:r>
            <a:r>
              <a:rPr lang="ru-RU" sz="2400" dirty="0" smtClean="0"/>
              <a:t> </a:t>
            </a:r>
            <a:r>
              <a:rPr lang="ru-RU" sz="2400" b="1" i="1" dirty="0" smtClean="0"/>
              <a:t>Первое товарищество белорусской драмы и комедии</a:t>
            </a:r>
            <a:r>
              <a:rPr lang="ru-RU" sz="2400" dirty="0" smtClean="0"/>
              <a:t> впервые поставило на сцене драму </a:t>
            </a:r>
            <a:r>
              <a:rPr lang="ru-RU" sz="2400" u="sng" dirty="0" smtClean="0"/>
              <a:t>Я. Купалы </a:t>
            </a:r>
            <a:r>
              <a:rPr lang="ru-RU" sz="2400" i="1" smtClean="0"/>
              <a:t>«Разорённое </a:t>
            </a:r>
            <a:r>
              <a:rPr lang="ru-RU" sz="2400" i="1" dirty="0" smtClean="0"/>
              <a:t>гнездо».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285752"/>
          </a:xfrm>
        </p:spPr>
        <p:txBody>
          <a:bodyPr/>
          <a:lstStyle/>
          <a:p>
            <a:r>
              <a:rPr lang="ru-RU" dirty="0" smtClean="0"/>
              <a:t>4. Живопись и архитектура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8572560" cy="56435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Реализм</a:t>
            </a:r>
            <a:r>
              <a:rPr lang="ru-RU" dirty="0" smtClean="0"/>
              <a:t> - художественный стиль, представители которого стремились объективно отражать окружающую действительность.</a:t>
            </a:r>
          </a:p>
          <a:p>
            <a:r>
              <a:rPr lang="ru-RU" dirty="0" smtClean="0"/>
              <a:t>Одна из центральных тем белорусской живописи второй половины XIX — начала ХХ в. - </a:t>
            </a:r>
            <a:r>
              <a:rPr lang="ru-RU" i="1" dirty="0" smtClean="0"/>
              <a:t>народ, его тяжелая судьба и работа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Казимир </a:t>
            </a:r>
            <a:r>
              <a:rPr lang="ru-RU" b="1" dirty="0" err="1" smtClean="0"/>
              <a:t>Альхимович</a:t>
            </a:r>
            <a:r>
              <a:rPr lang="ru-RU" b="1" dirty="0" smtClean="0"/>
              <a:t> </a:t>
            </a:r>
            <a:r>
              <a:rPr lang="ru-RU" dirty="0" smtClean="0"/>
              <a:t>«Наём работников» </a:t>
            </a:r>
            <a:endParaRPr lang="ru-RU" dirty="0"/>
          </a:p>
        </p:txBody>
      </p:sp>
      <p:pic>
        <p:nvPicPr>
          <p:cNvPr id="1026" name="Picture 2" descr="D:\rabota\история беларуси\культура вп 19 н 20 в\naem-rabot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6286544" cy="407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1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Казимир </a:t>
            </a:r>
            <a:r>
              <a:rPr lang="ru-RU" b="1" dirty="0" err="1" smtClean="0"/>
              <a:t>Альхимович</a:t>
            </a:r>
            <a:r>
              <a:rPr lang="ru-RU" b="1" dirty="0" smtClean="0"/>
              <a:t>  </a:t>
            </a:r>
            <a:r>
              <a:rPr lang="ru-RU" dirty="0" smtClean="0"/>
              <a:t>симпатизировал простому народу.</a:t>
            </a:r>
          </a:p>
          <a:p>
            <a:endParaRPr lang="ru-RU" dirty="0" smtClean="0"/>
          </a:p>
          <a:p>
            <a:r>
              <a:rPr lang="ru-RU" dirty="0" smtClean="0"/>
              <a:t>Картины</a:t>
            </a:r>
            <a:r>
              <a:rPr lang="ru-RU" b="1" dirty="0" smtClean="0"/>
              <a:t> «Жатва», «Хата батрака», «Наём работников»</a:t>
            </a:r>
            <a:endParaRPr lang="ru-RU" b="1" dirty="0"/>
          </a:p>
        </p:txBody>
      </p:sp>
      <p:pic>
        <p:nvPicPr>
          <p:cNvPr id="2050" name="Picture 2" descr="D:\rabota\история беларуси\культура вп 19 н 20 в\sbor-urozh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3116"/>
            <a:ext cx="6223957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21508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«Жатва»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</a:t>
            </a:r>
            <a:r>
              <a:rPr lang="ru-RU" b="1" dirty="0" smtClean="0"/>
              <a:t>Казимира </a:t>
            </a:r>
            <a:r>
              <a:rPr lang="ru-RU" b="1" dirty="0" err="1" smtClean="0"/>
              <a:t>Альхимовича</a:t>
            </a:r>
            <a:r>
              <a:rPr lang="ru-RU" b="1" dirty="0" smtClean="0"/>
              <a:t> </a:t>
            </a:r>
            <a:r>
              <a:rPr lang="ru-RU" b="1" i="1" dirty="0" smtClean="0"/>
              <a:t>«Похороны </a:t>
            </a:r>
            <a:r>
              <a:rPr lang="ru-RU" b="1" i="1" dirty="0" err="1" smtClean="0"/>
              <a:t>Гедимина</a:t>
            </a:r>
            <a:r>
              <a:rPr lang="ru-RU" b="1" i="1" dirty="0" smtClean="0"/>
              <a:t>» </a:t>
            </a:r>
            <a:r>
              <a:rPr lang="ru-RU" dirty="0" smtClean="0"/>
              <a:t>получила мировую известность.</a:t>
            </a:r>
            <a:endParaRPr lang="ru-RU" dirty="0"/>
          </a:p>
        </p:txBody>
      </p:sp>
      <p:pic>
        <p:nvPicPr>
          <p:cNvPr id="3074" name="Picture 2" descr="D:\rabota\история беларуси\культура вп 19 н 20 в\file7ec3cc497b6c247edd80e7f1b634ee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56"/>
            <a:ext cx="7772400" cy="1214445"/>
          </a:xfrm>
        </p:spPr>
        <p:txBody>
          <a:bodyPr/>
          <a:lstStyle/>
          <a:p>
            <a:r>
              <a:rPr lang="ru-RU" dirty="0" smtClean="0"/>
              <a:t>1. Изменения в системе образования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4572032"/>
          </a:xfrm>
        </p:spPr>
        <p:txBody>
          <a:bodyPr/>
          <a:lstStyle/>
          <a:p>
            <a:r>
              <a:rPr lang="ru-RU" b="1" dirty="0" smtClean="0"/>
              <a:t>Школьная реформа 1864 г. </a:t>
            </a:r>
            <a:r>
              <a:rPr lang="ru-RU" dirty="0" smtClean="0"/>
              <a:t>– одна из буржуазных реформ:</a:t>
            </a:r>
          </a:p>
          <a:p>
            <a:pPr marL="502920" indent="-457200">
              <a:buAutoNum type="arabicPeriod"/>
            </a:pPr>
            <a:r>
              <a:rPr lang="ru-RU" dirty="0" err="1" smtClean="0"/>
              <a:t>Всесословность</a:t>
            </a:r>
            <a:r>
              <a:rPr lang="ru-RU" dirty="0" smtClean="0"/>
              <a:t> образования.</a:t>
            </a:r>
          </a:p>
          <a:p>
            <a:pPr marL="502920" indent="-457200">
              <a:buAutoNum type="arabicPeriod"/>
            </a:pPr>
            <a:r>
              <a:rPr lang="ru-RU" dirty="0" smtClean="0"/>
              <a:t> Преемственность между уровнями обучения.</a:t>
            </a:r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/>
            <a:r>
              <a:rPr lang="ru-RU" dirty="0" smtClean="0"/>
              <a:t>До к. </a:t>
            </a:r>
            <a:r>
              <a:rPr lang="en-US" dirty="0" smtClean="0"/>
              <a:t>XIX </a:t>
            </a:r>
            <a:r>
              <a:rPr lang="ru-RU" dirty="0" smtClean="0"/>
              <a:t>в. действовали </a:t>
            </a:r>
            <a:r>
              <a:rPr lang="ru-RU" b="1" dirty="0" smtClean="0"/>
              <a:t>«Временные правила для народных школ»</a:t>
            </a:r>
            <a:r>
              <a:rPr lang="ru-RU" dirty="0" smtClean="0"/>
              <a:t> 1863 г.  - в каждой губернии создавались </a:t>
            </a:r>
            <a:r>
              <a:rPr lang="ru-RU" u="sng" dirty="0" smtClean="0"/>
              <a:t>дирекции народных училищ </a:t>
            </a:r>
            <a:r>
              <a:rPr lang="ru-RU" dirty="0" smtClean="0"/>
              <a:t>для надзора за работой школ.</a:t>
            </a:r>
          </a:p>
          <a:p>
            <a:pPr marL="502920" indent="-457200"/>
            <a:endParaRPr lang="ru-RU" dirty="0" smtClean="0"/>
          </a:p>
          <a:p>
            <a:pPr marL="502920" indent="-457200"/>
            <a:r>
              <a:rPr lang="ru-RU" dirty="0" smtClean="0"/>
              <a:t>В отличие от центр. губерний России в Беларуси </a:t>
            </a:r>
            <a:r>
              <a:rPr lang="ru-RU" b="1" dirty="0" smtClean="0"/>
              <a:t>не было </a:t>
            </a:r>
            <a:r>
              <a:rPr lang="ru-RU" u="sng" dirty="0" smtClean="0"/>
              <a:t>земских школ</a:t>
            </a:r>
            <a:r>
              <a:rPr lang="ru-RU" dirty="0" smtClean="0"/>
              <a:t>, поскольку в Беларуси до </a:t>
            </a:r>
            <a:r>
              <a:rPr lang="ru-RU" b="1" dirty="0" smtClean="0"/>
              <a:t>1911 г.</a:t>
            </a:r>
            <a:r>
              <a:rPr lang="ru-RU" dirty="0" smtClean="0"/>
              <a:t> не было </a:t>
            </a:r>
            <a:r>
              <a:rPr lang="ru-RU" i="1" dirty="0" smtClean="0"/>
              <a:t>земств</a:t>
            </a:r>
            <a:r>
              <a:rPr lang="ru-RU" dirty="0" smtClean="0"/>
              <a:t> – выборных органов местного самоуправления.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Наполеон Орда – </a:t>
            </a:r>
            <a:r>
              <a:rPr lang="ru-RU" dirty="0" smtClean="0"/>
              <a:t>художник, пианист, композитор. </a:t>
            </a:r>
          </a:p>
          <a:p>
            <a:r>
              <a:rPr lang="ru-RU" dirty="0" smtClean="0"/>
              <a:t>Почти 25 лет Н. Орда путешествовал по Беларуси, Украине, Польше, Литве, сделал около </a:t>
            </a:r>
            <a:r>
              <a:rPr lang="ru-RU" b="1" dirty="0" smtClean="0"/>
              <a:t>1000 зарисовок</a:t>
            </a:r>
            <a:r>
              <a:rPr lang="ru-RU" dirty="0" smtClean="0"/>
              <a:t> мест, связанных с жизнью известных людей, и архитектурных памятников, в том числе </a:t>
            </a:r>
            <a:r>
              <a:rPr lang="ru-RU" i="1" dirty="0" err="1" smtClean="0"/>
              <a:t>Каменецкой</a:t>
            </a:r>
            <a:r>
              <a:rPr lang="ru-RU" i="1" dirty="0" smtClean="0"/>
              <a:t> башни, дворцов и замков в Мире, </a:t>
            </a:r>
            <a:r>
              <a:rPr lang="ru-RU" i="1" dirty="0" err="1" smtClean="0"/>
              <a:t>Новогрудке</a:t>
            </a:r>
            <a:r>
              <a:rPr lang="ru-RU" i="1" dirty="0" smtClean="0"/>
              <a:t>, Несвиже, Гродно, Лиде. </a:t>
            </a:r>
            <a:r>
              <a:rPr lang="ru-RU" dirty="0" smtClean="0"/>
              <a:t>Рисунки Н. Орды отличаются строгой документальностью и точностью.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rabota\история беларуси\культура вп 19 н 20 в\orda_nesvizh_farnyj_kostel_i_dvor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6643734" cy="36955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650083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Несвиж. Фарный костёл и дворец  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Жизнь белорусских крестьян отражена в творчестве </a:t>
            </a:r>
          </a:p>
          <a:p>
            <a:r>
              <a:rPr lang="ru-RU" b="1" dirty="0" err="1" smtClean="0"/>
              <a:t>Никодима</a:t>
            </a:r>
            <a:r>
              <a:rPr lang="ru-RU" b="1" dirty="0" smtClean="0"/>
              <a:t> </a:t>
            </a:r>
            <a:r>
              <a:rPr lang="ru-RU" b="1" dirty="0" err="1" smtClean="0"/>
              <a:t>Силивановича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Картины </a:t>
            </a:r>
            <a:r>
              <a:rPr lang="ru-RU" b="1" dirty="0" smtClean="0"/>
              <a:t>«Дети во дворе», «В школу», «Старый пастух».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5122" name="Picture 2" descr="D:\rabota\история беларуси\культура вп 19 н 20 в\61443579_SilvanaviciusN_Skerdzius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23564"/>
            <a:ext cx="3341694" cy="41507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42939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Н. </a:t>
            </a:r>
            <a:r>
              <a:rPr lang="ru-RU" i="1" dirty="0" err="1" smtClean="0"/>
              <a:t>Силиванович</a:t>
            </a:r>
            <a:r>
              <a:rPr lang="ru-RU" i="1" dirty="0" smtClean="0"/>
              <a:t>. Старый пастух</a:t>
            </a:r>
            <a:endParaRPr lang="ru-R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 </a:t>
            </a:r>
            <a:r>
              <a:rPr lang="ru-RU" b="1" dirty="0" err="1" smtClean="0"/>
              <a:t>Силиванович</a:t>
            </a:r>
            <a:r>
              <a:rPr lang="ru-RU" b="1" dirty="0" smtClean="0"/>
              <a:t> </a:t>
            </a:r>
            <a:r>
              <a:rPr lang="ru-RU" dirty="0" smtClean="0"/>
              <a:t>принимал участие в оформлении знаменитого </a:t>
            </a:r>
            <a:r>
              <a:rPr lang="ru-RU" i="1" dirty="0" smtClean="0"/>
              <a:t>Исаакиевского собора в Петербурге</a:t>
            </a:r>
            <a:r>
              <a:rPr lang="ru-RU" dirty="0" smtClean="0"/>
              <a:t>. Белорусский живописец участвовал в создании мозаичного панно </a:t>
            </a:r>
            <a:r>
              <a:rPr lang="ru-RU" b="1" i="1" dirty="0" smtClean="0"/>
              <a:t>«Тайная вечеря» </a:t>
            </a:r>
            <a:r>
              <a:rPr lang="ru-RU" dirty="0" smtClean="0"/>
              <a:t>для главного иконостаса собора. За эту работу ему было присвоено </a:t>
            </a:r>
            <a:r>
              <a:rPr lang="ru-RU" u="sng" dirty="0" smtClean="0"/>
              <a:t>звание академика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D:\rabota\история беларуси\культура вп 19 н 20 в\633b9b2a1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5429288" cy="2745669"/>
          </a:xfrm>
          <a:prstGeom prst="rect">
            <a:avLst/>
          </a:prstGeom>
          <a:noFill/>
        </p:spPr>
      </p:pic>
      <p:pic>
        <p:nvPicPr>
          <p:cNvPr id="6147" name="Picture 3" descr="D:\rabota\история беларуси\культура вп 19 н 20 в\9d86824c6efa83619a539860a56da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2787929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b="1" dirty="0" smtClean="0"/>
              <a:t>рубеже ХІХ—ХХ вв. </a:t>
            </a:r>
            <a:r>
              <a:rPr lang="ru-RU" dirty="0" smtClean="0"/>
              <a:t>наиболее популярным </a:t>
            </a:r>
            <a:r>
              <a:rPr lang="ru-RU" i="1" dirty="0" smtClean="0"/>
              <a:t>жанром искусства </a:t>
            </a:r>
            <a:r>
              <a:rPr lang="ru-RU" dirty="0" smtClean="0"/>
              <a:t>стал </a:t>
            </a:r>
            <a:r>
              <a:rPr lang="ru-RU" u="sng" dirty="0" smtClean="0"/>
              <a:t>пейзаж. </a:t>
            </a:r>
          </a:p>
          <a:p>
            <a:r>
              <a:rPr lang="ru-RU" dirty="0" smtClean="0"/>
              <a:t>Выдающимся пейзажистом был </a:t>
            </a:r>
            <a:r>
              <a:rPr lang="ru-RU" b="1" dirty="0" err="1" smtClean="0"/>
              <a:t>Аполлинарий</a:t>
            </a:r>
            <a:r>
              <a:rPr lang="ru-RU" b="1" dirty="0" smtClean="0"/>
              <a:t> </a:t>
            </a:r>
            <a:r>
              <a:rPr lang="ru-RU" b="1" dirty="0" err="1" smtClean="0"/>
              <a:t>Горавский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Художник воспевал красоту белорусской природы и народный быт. </a:t>
            </a:r>
            <a:r>
              <a:rPr lang="ru-RU" i="1" dirty="0" smtClean="0"/>
              <a:t>Картины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i="1" dirty="0" smtClean="0"/>
              <a:t>Вечер в Минской губернии», «На родине», «Река Березина». </a:t>
            </a:r>
            <a:r>
              <a:rPr lang="ru-RU" dirty="0" smtClean="0"/>
              <a:t>Некоторые из произведений художника приобрел для своей галереи </a:t>
            </a:r>
            <a:r>
              <a:rPr lang="ru-RU" i="1" dirty="0" smtClean="0"/>
              <a:t>П. М. Третьяков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170" name="Picture 2" descr="D:\rabota\история беларуси\культура вп 19 н 20 в\ГоравскийГоравский_Вечер_в_Минской_губернии_1870-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94" y="2857496"/>
            <a:ext cx="5379442" cy="35147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39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 </a:t>
            </a:r>
            <a:r>
              <a:rPr lang="ru-RU" i="1" dirty="0" err="1" smtClean="0"/>
              <a:t>Горавский</a:t>
            </a:r>
            <a:r>
              <a:rPr lang="ru-RU" i="1" dirty="0" smtClean="0"/>
              <a:t>. Вечер в Минской губернии.</a:t>
            </a:r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из лучших работ </a:t>
            </a:r>
            <a:r>
              <a:rPr lang="ru-RU" b="1" dirty="0" smtClean="0"/>
              <a:t>А. </a:t>
            </a:r>
            <a:r>
              <a:rPr lang="ru-RU" b="1" dirty="0" err="1" smtClean="0"/>
              <a:t>Горавского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стало полотно </a:t>
            </a:r>
            <a:r>
              <a:rPr lang="ru-RU" b="1" dirty="0" smtClean="0"/>
              <a:t>«Старуха молится».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194" name="Picture 2" descr="D:\rabota\история беларуси\культура вп 19 н 20 в\molyashhayasya-star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3333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Известный русский художник </a:t>
            </a:r>
            <a:r>
              <a:rPr lang="ru-RU" b="1" dirty="0" smtClean="0"/>
              <a:t>Илья Репин </a:t>
            </a:r>
            <a:r>
              <a:rPr lang="ru-RU" dirty="0" smtClean="0"/>
              <a:t>в течение ряда лет жил в своем имении </a:t>
            </a:r>
            <a:r>
              <a:rPr lang="ru-RU" b="1" dirty="0" err="1" smtClean="0"/>
              <a:t>Здравнёво</a:t>
            </a:r>
            <a:r>
              <a:rPr lang="ru-RU" dirty="0" smtClean="0"/>
              <a:t> </a:t>
            </a:r>
            <a:r>
              <a:rPr lang="ru-RU" i="1" dirty="0" smtClean="0"/>
              <a:t>под Витебском</a:t>
            </a:r>
            <a:r>
              <a:rPr lang="ru-RU" dirty="0" smtClean="0"/>
              <a:t>, где написал </a:t>
            </a:r>
          </a:p>
          <a:p>
            <a:r>
              <a:rPr lang="ru-RU" dirty="0" smtClean="0"/>
              <a:t>одну из известных картин — </a:t>
            </a:r>
            <a:r>
              <a:rPr lang="ru-RU" b="1" dirty="0" smtClean="0"/>
              <a:t>«Белорус».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D:\rabota\история беларуси\культура вп 19 н 20 в\belorus-repin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986800" cy="4405310"/>
          </a:xfrm>
          <a:prstGeom prst="rect">
            <a:avLst/>
          </a:prstGeom>
          <a:noFill/>
        </p:spPr>
      </p:pic>
      <p:pic>
        <p:nvPicPr>
          <p:cNvPr id="9219" name="Picture 3" descr="D:\rabota\история беларуси\культура вп 19 н 20 в\manor_house0968_d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81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92893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Музей-усадьба И. Репина в </a:t>
            </a:r>
            <a:r>
              <a:rPr lang="ru-RU" i="1" dirty="0" err="1" smtClean="0"/>
              <a:t>Здравнёво</a:t>
            </a:r>
            <a:endParaRPr lang="ru-RU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Яркой страницей в истории белорусской </a:t>
            </a:r>
            <a:r>
              <a:rPr lang="ru-RU" i="1" dirty="0" smtClean="0"/>
              <a:t>пейзажной живописи </a:t>
            </a:r>
            <a:r>
              <a:rPr lang="ru-RU" dirty="0" smtClean="0"/>
              <a:t>стало творчество </a:t>
            </a:r>
            <a:r>
              <a:rPr lang="ru-RU" b="1" dirty="0" smtClean="0"/>
              <a:t>Витольда </a:t>
            </a:r>
            <a:r>
              <a:rPr lang="ru-RU" b="1" dirty="0" err="1" smtClean="0"/>
              <a:t>Бялыницкого-Бирули</a:t>
            </a:r>
            <a:r>
              <a:rPr lang="ru-RU" b="1" dirty="0" smtClean="0"/>
              <a:t>. </a:t>
            </a:r>
            <a:r>
              <a:rPr lang="ru-RU" dirty="0" smtClean="0"/>
              <a:t>Художник с умилением воплощал </a:t>
            </a:r>
            <a:r>
              <a:rPr lang="ru-RU" i="1" dirty="0" smtClean="0"/>
              <a:t>образ весны</a:t>
            </a:r>
            <a:r>
              <a:rPr lang="ru-RU" dirty="0" smtClean="0"/>
              <a:t>, которой он посвятил около </a:t>
            </a:r>
            <a:r>
              <a:rPr lang="ru-RU" b="1" dirty="0" smtClean="0"/>
              <a:t>200</a:t>
            </a:r>
            <a:r>
              <a:rPr lang="ru-RU" dirty="0" smtClean="0"/>
              <a:t> своих полотен. Получил звание академика живописи.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D:\rabota\история беларуси\культура вп 19 н 20 в\izumrud-ves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4905396" cy="37771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2865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В. </a:t>
            </a:r>
            <a:r>
              <a:rPr lang="ru-RU" i="1" dirty="0" err="1" smtClean="0"/>
              <a:t>Бялыницкий-Бируля</a:t>
            </a:r>
            <a:r>
              <a:rPr lang="ru-RU" i="1" dirty="0" smtClean="0"/>
              <a:t>. Изумруд весны.</a:t>
            </a:r>
            <a:endParaRPr lang="ru-RU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Частную художественную школу в Витебске </a:t>
            </a:r>
            <a:r>
              <a:rPr lang="ru-RU" dirty="0" smtClean="0"/>
              <a:t>в конце XIX в. создал</a:t>
            </a:r>
            <a:r>
              <a:rPr lang="ru-RU" i="1" dirty="0" smtClean="0"/>
              <a:t> </a:t>
            </a:r>
            <a:r>
              <a:rPr lang="ru-RU" dirty="0" smtClean="0"/>
              <a:t> </a:t>
            </a:r>
          </a:p>
          <a:p>
            <a:r>
              <a:rPr lang="ru-RU" b="1" dirty="0" err="1" smtClean="0"/>
              <a:t>Юдель</a:t>
            </a:r>
            <a:r>
              <a:rPr lang="ru-RU" b="1" dirty="0" smtClean="0"/>
              <a:t> </a:t>
            </a:r>
            <a:r>
              <a:rPr lang="ru-RU" b="1" dirty="0" err="1" smtClean="0"/>
              <a:t>Пэн</a:t>
            </a:r>
            <a:r>
              <a:rPr lang="ru-RU" b="1" dirty="0" smtClean="0"/>
              <a:t>.</a:t>
            </a:r>
            <a:r>
              <a:rPr lang="ru-RU" dirty="0" smtClean="0"/>
              <a:t> Он отражал национальные </a:t>
            </a:r>
            <a:r>
              <a:rPr lang="ru-RU" i="1" dirty="0" smtClean="0"/>
              <a:t>черты еврейского быта</a:t>
            </a:r>
            <a:r>
              <a:rPr lang="ru-RU" dirty="0" smtClean="0"/>
              <a:t>, создал целую галерею образов людей из народа </a:t>
            </a:r>
            <a:r>
              <a:rPr lang="ru-RU" b="1" dirty="0" smtClean="0"/>
              <a:t>(«Часовщик», «Старый портной», «Нищий»</a:t>
            </a:r>
            <a:r>
              <a:rPr lang="ru-RU" dirty="0" smtClean="0"/>
              <a:t> и др.).</a:t>
            </a:r>
          </a:p>
          <a:p>
            <a:endParaRPr lang="ru-RU" dirty="0"/>
          </a:p>
        </p:txBody>
      </p:sp>
      <p:pic>
        <p:nvPicPr>
          <p:cNvPr id="11266" name="Picture 2" descr="D:\rabota\история беларуси\культура вп 19 н 20 в\Starii_portn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3059064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Ю. </a:t>
            </a:r>
            <a:r>
              <a:rPr lang="ru-RU" i="1" dirty="0" err="1" smtClean="0"/>
              <a:t>Пэн</a:t>
            </a:r>
            <a:r>
              <a:rPr lang="ru-RU" i="1" dirty="0" smtClean="0"/>
              <a:t>. Старый портной.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школе </a:t>
            </a:r>
            <a:r>
              <a:rPr lang="ru-RU" dirty="0" err="1" smtClean="0"/>
              <a:t>Пэна</a:t>
            </a:r>
            <a:r>
              <a:rPr lang="ru-RU" dirty="0" smtClean="0"/>
              <a:t> занимался </a:t>
            </a:r>
            <a:r>
              <a:rPr lang="ru-RU" i="1" dirty="0" smtClean="0"/>
              <a:t>уроженец Витебска</a:t>
            </a:r>
            <a:r>
              <a:rPr lang="ru-RU" dirty="0" smtClean="0"/>
              <a:t> </a:t>
            </a:r>
            <a:r>
              <a:rPr lang="ru-RU" b="1" dirty="0" smtClean="0"/>
              <a:t>Марк Шагал</a:t>
            </a:r>
            <a:r>
              <a:rPr lang="ru-RU" dirty="0" smtClean="0"/>
              <a:t>, который позже эмигрировал во Францию, где приобрел мировую известность и стал </a:t>
            </a:r>
            <a:r>
              <a:rPr lang="ru-RU" i="1" dirty="0" smtClean="0"/>
              <a:t>одним из крупнейших художников ХХ в.  </a:t>
            </a:r>
            <a:r>
              <a:rPr lang="ru-RU" dirty="0" smtClean="0"/>
              <a:t>М. Шагал посвятил своей родине немало картин — </a:t>
            </a:r>
            <a:r>
              <a:rPr lang="ru-RU" b="1" dirty="0" smtClean="0"/>
              <a:t>«Я и деревня», «Скрипач», «Над Витебском».</a:t>
            </a:r>
          </a:p>
          <a:p>
            <a:endParaRPr lang="ru-RU" b="1" i="1" dirty="0"/>
          </a:p>
        </p:txBody>
      </p:sp>
      <p:pic>
        <p:nvPicPr>
          <p:cNvPr id="12290" name="Picture 2" descr="D:\rabota\история беларуси\культура вп 19 н 20 в\over-vitebesk-1914.jpg!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978387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 Шагал. Над Витебском.</a:t>
            </a:r>
            <a:endParaRPr lang="ru-RU" i="1" dirty="0"/>
          </a:p>
        </p:txBody>
      </p:sp>
      <p:pic>
        <p:nvPicPr>
          <p:cNvPr id="12291" name="Picture 3" descr="D:\rabota\история беларуси\культура вп 19 н 20 в\ceefc3fe0739a32f82f19c6c0de12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714875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7860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 Шагал. Над городом.</a:t>
            </a:r>
            <a:endParaRPr lang="ru-RU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второй половине ХІХ в. в </a:t>
            </a:r>
            <a:r>
              <a:rPr lang="ru-RU" b="1" dirty="0" smtClean="0"/>
              <a:t>белорусской архитектуре </a:t>
            </a:r>
            <a:r>
              <a:rPr lang="ru-RU" dirty="0" smtClean="0"/>
              <a:t>сочетались </a:t>
            </a:r>
            <a:r>
              <a:rPr lang="ru-RU" i="1" dirty="0" smtClean="0"/>
              <a:t>элементы разных художественных стилей прошлого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Архитекторы увлекались </a:t>
            </a:r>
            <a:r>
              <a:rPr lang="ru-RU" b="1" i="1" dirty="0" smtClean="0"/>
              <a:t>псевдорусским стилем</a:t>
            </a:r>
            <a:r>
              <a:rPr lang="ru-RU" dirty="0" smtClean="0"/>
              <a:t>, ориентированным на </a:t>
            </a:r>
            <a:r>
              <a:rPr lang="ru-RU" i="1" dirty="0" smtClean="0"/>
              <a:t>византийские и древнерусские узоры</a:t>
            </a:r>
            <a:r>
              <a:rPr lang="ru-RU" dirty="0" smtClean="0"/>
              <a:t>. В этом стиле по всей Беларуси развернулось строительство так называемых </a:t>
            </a:r>
            <a:r>
              <a:rPr lang="ru-RU" b="1" dirty="0" smtClean="0"/>
              <a:t>церквей-«</a:t>
            </a:r>
            <a:r>
              <a:rPr lang="ru-RU" b="1" dirty="0" err="1" smtClean="0"/>
              <a:t>муравьевок</a:t>
            </a:r>
            <a:r>
              <a:rPr lang="ru-RU" b="1" dirty="0" smtClean="0"/>
              <a:t>».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Использовалось также </a:t>
            </a:r>
            <a:r>
              <a:rPr lang="ru-RU" i="1" dirty="0" smtClean="0"/>
              <a:t>архитектурное наследие Западной Европы</a:t>
            </a:r>
            <a:r>
              <a:rPr lang="ru-RU" dirty="0" smtClean="0"/>
              <a:t>: </a:t>
            </a:r>
            <a:r>
              <a:rPr lang="ru-RU" b="1" i="1" dirty="0" smtClean="0"/>
              <a:t>готика, ренессанс, барокко, классицизм.</a:t>
            </a:r>
          </a:p>
          <a:p>
            <a:endParaRPr lang="ru-RU" b="1" i="1" dirty="0" smtClean="0"/>
          </a:p>
          <a:p>
            <a:r>
              <a:rPr lang="ru-RU" i="1" dirty="0" smtClean="0"/>
              <a:t>Здания банков и учебных заведений </a:t>
            </a:r>
            <a:r>
              <a:rPr lang="ru-RU" dirty="0" smtClean="0"/>
              <a:t>обычно возводились в стиле </a:t>
            </a:r>
            <a:r>
              <a:rPr lang="ru-RU" u="sng" dirty="0" smtClean="0"/>
              <a:t>классицизма</a:t>
            </a:r>
            <a:r>
              <a:rPr lang="ru-RU" dirty="0" smtClean="0"/>
              <a:t>, </a:t>
            </a:r>
            <a:r>
              <a:rPr lang="ru-RU" i="1" dirty="0" smtClean="0"/>
              <a:t>театры</a:t>
            </a:r>
            <a:r>
              <a:rPr lang="ru-RU" dirty="0" smtClean="0"/>
              <a:t> — </a:t>
            </a:r>
            <a:r>
              <a:rPr lang="ru-RU" u="sng" dirty="0" smtClean="0"/>
              <a:t>барокко</a:t>
            </a:r>
            <a:r>
              <a:rPr lang="ru-RU" dirty="0" smtClean="0"/>
              <a:t>, </a:t>
            </a:r>
          </a:p>
          <a:p>
            <a:r>
              <a:rPr lang="ru-RU" i="1" dirty="0" smtClean="0"/>
              <a:t>костёлы</a:t>
            </a:r>
            <a:r>
              <a:rPr lang="ru-RU" dirty="0" smtClean="0"/>
              <a:t> — </a:t>
            </a:r>
            <a:r>
              <a:rPr lang="ru-RU" u="sng" dirty="0" smtClean="0"/>
              <a:t>неоготики</a:t>
            </a:r>
            <a:r>
              <a:rPr lang="ru-RU" dirty="0" smtClean="0"/>
              <a:t>, </a:t>
            </a:r>
          </a:p>
          <a:p>
            <a:r>
              <a:rPr lang="ru-RU" i="1" dirty="0" smtClean="0"/>
              <a:t>православные храмы </a:t>
            </a:r>
            <a:r>
              <a:rPr lang="ru-RU" dirty="0" smtClean="0"/>
              <a:t>— </a:t>
            </a:r>
            <a:r>
              <a:rPr lang="ru-RU" u="sng" dirty="0" smtClean="0"/>
              <a:t>в псевдорусском стиле. </a:t>
            </a:r>
          </a:p>
          <a:p>
            <a:endParaRPr lang="ru-RU" b="1" i="1" u="sng" dirty="0" smtClean="0"/>
          </a:p>
          <a:p>
            <a:r>
              <a:rPr lang="ru-RU" dirty="0" smtClean="0"/>
              <a:t>На </a:t>
            </a:r>
            <a:r>
              <a:rPr lang="ru-RU" b="1" dirty="0" smtClean="0"/>
              <a:t>рубеже ХІХ—ХХ вв. </a:t>
            </a:r>
            <a:r>
              <a:rPr lang="ru-RU" dirty="0" smtClean="0"/>
              <a:t>зародился </a:t>
            </a:r>
            <a:r>
              <a:rPr lang="ru-RU" i="1" dirty="0" smtClean="0"/>
              <a:t>архитектурный стиль </a:t>
            </a:r>
            <a:r>
              <a:rPr lang="ru-RU" b="1" dirty="0" smtClean="0"/>
              <a:t>модерн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него был характерен отказ от механического копирования исторических архитектурных форм. Распространились </a:t>
            </a:r>
            <a:r>
              <a:rPr lang="ru-RU" i="1" dirty="0" smtClean="0"/>
              <a:t>новые типы построек </a:t>
            </a:r>
            <a:r>
              <a:rPr lang="ru-RU" dirty="0" smtClean="0"/>
              <a:t>(железнодорожные вокзалы, мосты, промышленные сооружения), </a:t>
            </a:r>
            <a:r>
              <a:rPr lang="ru-RU" i="1" dirty="0" smtClean="0"/>
              <a:t>новые строительные материалы и конструкции</a:t>
            </a:r>
            <a:r>
              <a:rPr lang="ru-RU" dirty="0" smtClean="0"/>
              <a:t> (цемент, металлическая арматура). </a:t>
            </a:r>
            <a:endParaRPr lang="ru-RU" b="1" i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Начальное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Министерство народного просвещения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  </a:t>
            </a:r>
            <a:r>
              <a:rPr lang="ru-RU" b="1" dirty="0" smtClean="0"/>
              <a:t>Народные училища </a:t>
            </a:r>
            <a:r>
              <a:rPr lang="ru-RU" dirty="0" smtClean="0"/>
              <a:t>(Закон Божий, русский яз., основы арифметики, церк. песнопения, ремесла </a:t>
            </a:r>
            <a:r>
              <a:rPr lang="en-US" dirty="0" smtClean="0"/>
              <a:t>/</a:t>
            </a:r>
            <a:r>
              <a:rPr lang="ru-RU" dirty="0" smtClean="0"/>
              <a:t>рукоделие). Наиболее прогрессивный тип школ.</a:t>
            </a:r>
          </a:p>
          <a:p>
            <a:pPr>
              <a:buNone/>
            </a:pPr>
            <a:r>
              <a:rPr lang="ru-RU" dirty="0" smtClean="0"/>
              <a:t>2.  </a:t>
            </a:r>
            <a:r>
              <a:rPr lang="ru-RU" b="1" dirty="0" smtClean="0"/>
              <a:t>Городские училища. </a:t>
            </a:r>
            <a:r>
              <a:rPr lang="ru-RU" dirty="0" smtClean="0"/>
              <a:t>Не давали завершённого образования.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Русская православная церковь: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Церковноприходские школы </a:t>
            </a:r>
            <a:r>
              <a:rPr lang="ru-RU" dirty="0" smtClean="0"/>
              <a:t>(Закон Божий, молитвы, основы письма и счёта, краткая церк. и </a:t>
            </a:r>
            <a:r>
              <a:rPr lang="ru-RU" dirty="0" err="1" smtClean="0"/>
              <a:t>российск</a:t>
            </a:r>
            <a:r>
              <a:rPr lang="ru-RU" dirty="0" smtClean="0"/>
              <a:t>. история). Гл. задача – воспитание верности православию и царю.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b="1" dirty="0" smtClean="0"/>
              <a:t>псевдорусского стиля </a:t>
            </a:r>
            <a:r>
              <a:rPr lang="ru-RU" dirty="0" smtClean="0"/>
              <a:t>характерно </a:t>
            </a:r>
            <a:r>
              <a:rPr lang="ru-RU" i="1" dirty="0" err="1" smtClean="0"/>
              <a:t>пятикуполье</a:t>
            </a:r>
            <a:r>
              <a:rPr lang="ru-RU" i="1" dirty="0" smtClean="0"/>
              <a:t>, луковицеобразные купола, высокие шатровые колокольни, богатый декор в виде кокошников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- Часовня князей Паскевичей в Гомеле, </a:t>
            </a:r>
          </a:p>
          <a:p>
            <a:r>
              <a:rPr lang="ru-RU" dirty="0" smtClean="0"/>
              <a:t>- Покровский собор в Гродно, </a:t>
            </a:r>
          </a:p>
          <a:p>
            <a:r>
              <a:rPr lang="ru-RU" dirty="0" smtClean="0"/>
              <a:t>- Свято-Воскресенский собор в Борисове, </a:t>
            </a:r>
          </a:p>
          <a:p>
            <a:pPr>
              <a:buFontTx/>
              <a:buChar char="-"/>
            </a:pPr>
            <a:r>
              <a:rPr lang="ru-RU" dirty="0" smtClean="0"/>
              <a:t> светская архитектура Могилева (здания театра, городской управы, женской гимназии, реального училища).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6072206"/>
            <a:ext cx="345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Свято-Воскресенский собор</a:t>
            </a:r>
          </a:p>
          <a:p>
            <a:r>
              <a:rPr lang="ru-RU" i="1" dirty="0" smtClean="0"/>
              <a:t>в Борисове</a:t>
            </a:r>
            <a:endParaRPr lang="ru-RU" i="1" dirty="0"/>
          </a:p>
        </p:txBody>
      </p:sp>
      <p:pic>
        <p:nvPicPr>
          <p:cNvPr id="1026" name="Picture 2" descr="D:\rabota\история беларуси\культура вп 19 н 20 в\sobor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4953007" cy="3714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неоготическом стиле </a:t>
            </a:r>
            <a:r>
              <a:rPr lang="ru-RU" dirty="0" smtClean="0"/>
              <a:t>были возведены </a:t>
            </a:r>
            <a:r>
              <a:rPr lang="ru-RU" i="1" dirty="0" smtClean="0"/>
              <a:t>костёл Святого </a:t>
            </a:r>
            <a:r>
              <a:rPr lang="ru-RU" i="1" dirty="0" err="1" smtClean="0"/>
              <a:t>Роха</a:t>
            </a:r>
            <a:r>
              <a:rPr lang="ru-RU" i="1" dirty="0" smtClean="0"/>
              <a:t> в Минске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а также </a:t>
            </a:r>
            <a:r>
              <a:rPr lang="ru-RU" i="1" dirty="0" smtClean="0"/>
              <a:t>костёлы в Видзах, Вилейке, Поставах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Костёлы строились преимущественно из </a:t>
            </a:r>
            <a:r>
              <a:rPr lang="ru-RU" i="1" dirty="0" smtClean="0"/>
              <a:t>красного кирпича</a:t>
            </a:r>
            <a:r>
              <a:rPr lang="ru-RU" dirty="0" smtClean="0"/>
              <a:t>. Для внутреннего убранства характерны </a:t>
            </a:r>
            <a:r>
              <a:rPr lang="ru-RU" i="1" dirty="0" smtClean="0"/>
              <a:t>витражи, фрески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4338" name="Picture 2" descr="D:\rabota\история беларуси\культура вп 19 н 20 в\Kaścioł_-_Vidzy_-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29274"/>
            <a:ext cx="3164409" cy="50517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000768"/>
            <a:ext cx="419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Костёл Пресвятой Троицы в Видзах</a:t>
            </a:r>
            <a:endParaRPr lang="ru-RU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Элементы </a:t>
            </a:r>
            <a:r>
              <a:rPr lang="ru-RU" i="1" dirty="0" smtClean="0"/>
              <a:t>романской и готической архитектуры </a:t>
            </a:r>
            <a:r>
              <a:rPr lang="ru-RU" dirty="0" smtClean="0"/>
              <a:t>соединились </a:t>
            </a:r>
          </a:p>
          <a:p>
            <a:r>
              <a:rPr lang="ru-RU" dirty="0" smtClean="0"/>
              <a:t>в </a:t>
            </a:r>
            <a:r>
              <a:rPr lang="ru-RU" b="1" i="1" dirty="0" smtClean="0"/>
              <a:t>костёле Святых </a:t>
            </a:r>
            <a:r>
              <a:rPr lang="ru-RU" b="1" i="1" dirty="0" err="1" smtClean="0"/>
              <a:t>Симеона</a:t>
            </a:r>
            <a:r>
              <a:rPr lang="ru-RU" b="1" i="1" dirty="0" smtClean="0"/>
              <a:t> и Елены</a:t>
            </a:r>
            <a:r>
              <a:rPr lang="ru-RU" dirty="0" smtClean="0"/>
              <a:t>, построенном в начале ХХ в. в Минске.</a:t>
            </a:r>
          </a:p>
          <a:p>
            <a:endParaRPr lang="ru-RU" dirty="0"/>
          </a:p>
        </p:txBody>
      </p:sp>
      <p:pic>
        <p:nvPicPr>
          <p:cNvPr id="15362" name="Picture 2" descr="D:\rabota\история беларуси\культура вп 19 н 20 в\m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605" y="2214554"/>
            <a:ext cx="611333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стиле </a:t>
            </a:r>
            <a:r>
              <a:rPr lang="ru-RU" b="1" dirty="0" smtClean="0"/>
              <a:t>модерн</a:t>
            </a:r>
            <a:r>
              <a:rPr lang="ru-RU" dirty="0" smtClean="0"/>
              <a:t> в Беларуси были построены 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i="1" dirty="0" smtClean="0"/>
              <a:t> банк в Витебске, </a:t>
            </a:r>
          </a:p>
          <a:p>
            <a:pPr>
              <a:buFontTx/>
              <a:buChar char="-"/>
            </a:pPr>
            <a:r>
              <a:rPr lang="ru-RU" i="1" dirty="0" smtClean="0"/>
              <a:t> жилые дома в Минске, Гродно, Гомеле, Могилеве, </a:t>
            </a:r>
          </a:p>
          <a:p>
            <a:pPr>
              <a:buFontTx/>
              <a:buChar char="-"/>
            </a:pPr>
            <a:r>
              <a:rPr lang="ru-RU" i="1" dirty="0" smtClean="0"/>
              <a:t> гостиница «Европа» в Минске </a:t>
            </a:r>
            <a:r>
              <a:rPr lang="ru-RU" dirty="0" smtClean="0"/>
              <a:t>и др. 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6386" name="Picture 2" descr="D:\rabota\история беларуси\культура вп 19 н 20 в\Foto-67-Eur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634" y="2428868"/>
            <a:ext cx="6030168" cy="41005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643578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Гостиница «Европа» в Минске. Начало ХХ в.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14285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</a:t>
            </a:r>
            <a:endParaRPr lang="ru-RU" dirty="0" smtClean="0"/>
          </a:p>
          <a:p>
            <a:r>
              <a:rPr lang="ru-RU" dirty="0" smtClean="0"/>
              <a:t>к.и.н. </a:t>
            </a:r>
            <a:r>
              <a:rPr lang="ru-RU" b="1" dirty="0" err="1" smtClean="0"/>
              <a:t>Самонова</a:t>
            </a:r>
            <a:r>
              <a:rPr lang="ru-RU" b="1" dirty="0" smtClean="0"/>
              <a:t> </a:t>
            </a:r>
            <a:r>
              <a:rPr lang="ru-RU" b="1" dirty="0" smtClean="0"/>
              <a:t>М.Н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Среднее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Мужские и женские: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Классические гимназии. </a:t>
            </a:r>
            <a:r>
              <a:rPr lang="ru-RU" i="1" dirty="0" smtClean="0"/>
              <a:t>Изучались гуманитарные науки. </a:t>
            </a:r>
            <a:r>
              <a:rPr lang="ru-RU" dirty="0" smtClean="0"/>
              <a:t>Выпускники без экзаменов могли поступать в университеты.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Реальные гимназии (училища). </a:t>
            </a:r>
            <a:r>
              <a:rPr lang="ru-RU" i="1" dirty="0" smtClean="0"/>
              <a:t>Естественные и технические науки. </a:t>
            </a:r>
            <a:r>
              <a:rPr lang="ru-RU" dirty="0" smtClean="0"/>
              <a:t>Выпускники без экзаменов в технические институты.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Высокая плата за обучение </a:t>
            </a:r>
            <a:r>
              <a:rPr lang="ru-RU" dirty="0" smtClean="0"/>
              <a:t>(средняя школа для привилегированных сословий).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1887 г. </a:t>
            </a:r>
            <a:r>
              <a:rPr lang="ru-RU" u="sng" dirty="0" smtClean="0"/>
              <a:t>указ</a:t>
            </a:r>
            <a:r>
              <a:rPr lang="ru-RU" b="1" u="sng" dirty="0" smtClean="0"/>
              <a:t> </a:t>
            </a:r>
            <a:r>
              <a:rPr lang="ru-RU" u="sng" dirty="0" smtClean="0"/>
              <a:t>о «кухаркиных детях» </a:t>
            </a:r>
            <a:r>
              <a:rPr lang="ru-RU" dirty="0" smtClean="0"/>
              <a:t>– запрещалось принимать в гимназии детей низших сословий.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к. </a:t>
            </a:r>
            <a:r>
              <a:rPr lang="en-US" dirty="0" smtClean="0"/>
              <a:t>XIX </a:t>
            </a:r>
            <a:r>
              <a:rPr lang="ru-RU" dirty="0" smtClean="0"/>
              <a:t>в. в бел. губерниях </a:t>
            </a:r>
            <a:r>
              <a:rPr lang="ru-RU" b="1" dirty="0" smtClean="0"/>
              <a:t>грамотность</a:t>
            </a:r>
            <a:r>
              <a:rPr lang="ru-RU" dirty="0" smtClean="0"/>
              <a:t> – </a:t>
            </a:r>
            <a:r>
              <a:rPr lang="ru-RU" b="1" dirty="0" smtClean="0"/>
              <a:t>25,7</a:t>
            </a:r>
            <a:r>
              <a:rPr lang="ru-RU" dirty="0" smtClean="0"/>
              <a:t>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Учительские семинарии </a:t>
            </a:r>
            <a:r>
              <a:rPr lang="ru-RU" dirty="0" smtClean="0"/>
              <a:t>готовили учителей для начальных школ. </a:t>
            </a:r>
            <a:r>
              <a:rPr lang="ru-RU" b="1" dirty="0" smtClean="0"/>
              <a:t>1864 г.</a:t>
            </a:r>
            <a:r>
              <a:rPr lang="ru-RU" dirty="0" smtClean="0"/>
              <a:t> – открытие в </a:t>
            </a:r>
            <a:r>
              <a:rPr lang="ru-RU" u="sng" dirty="0" smtClean="0"/>
              <a:t>Молодечно</a:t>
            </a:r>
            <a:r>
              <a:rPr lang="ru-RU" dirty="0" smtClean="0"/>
              <a:t> первой учит. семинарии.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нач</a:t>
            </a:r>
            <a:r>
              <a:rPr lang="ru-RU" b="1" dirty="0" smtClean="0"/>
              <a:t>. ХХ в. </a:t>
            </a:r>
            <a:r>
              <a:rPr lang="ru-RU" dirty="0" smtClean="0"/>
              <a:t>открылись: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Учительские институты </a:t>
            </a:r>
            <a:r>
              <a:rPr lang="ru-RU" dirty="0" smtClean="0"/>
              <a:t>в Витебске, Могилёве, Минске.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ru-RU" b="1" dirty="0" smtClean="0"/>
              <a:t>  </a:t>
            </a:r>
            <a:r>
              <a:rPr lang="ru-RU" dirty="0" smtClean="0"/>
              <a:t>Железнодорожные, сельскохозяйственные, ремесленные школы и училища.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76" y="785794"/>
            <a:ext cx="868160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56"/>
            <a:ext cx="7772400" cy="1071570"/>
          </a:xfrm>
        </p:spPr>
        <p:txBody>
          <a:bodyPr/>
          <a:lstStyle/>
          <a:p>
            <a:r>
              <a:rPr lang="ru-RU" sz="2800" dirty="0" smtClean="0"/>
              <a:t>2. Научные исследования о языке, этнографии белорусов, истории Беларуси.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3305188"/>
          </a:xfrm>
        </p:spPr>
        <p:txBody>
          <a:bodyPr/>
          <a:lstStyle/>
          <a:p>
            <a:r>
              <a:rPr lang="ru-RU" dirty="0" smtClean="0"/>
              <a:t>Во </a:t>
            </a:r>
            <a:r>
              <a:rPr lang="ru-RU" b="1" dirty="0" smtClean="0"/>
              <a:t>вт. пол. </a:t>
            </a:r>
            <a:r>
              <a:rPr lang="en-US" b="1" dirty="0" smtClean="0"/>
              <a:t>XIX </a:t>
            </a:r>
            <a:r>
              <a:rPr lang="ru-RU" b="1" dirty="0" smtClean="0"/>
              <a:t>в. </a:t>
            </a:r>
            <a:r>
              <a:rPr lang="ru-RU" dirty="0" smtClean="0"/>
              <a:t>белорусы стали объектом повышенного интереса учёных.</a:t>
            </a:r>
          </a:p>
          <a:p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b="1" dirty="0" err="1" smtClean="0"/>
              <a:t>белорусоведения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Собранные уникальные материалы о языке и духовной культуре белорусов засвидетельствовали факт существования </a:t>
            </a:r>
            <a:r>
              <a:rPr lang="ru-RU" b="1" dirty="0" smtClean="0"/>
              <a:t>самостоятельного белорусского этноса</a:t>
            </a:r>
            <a:r>
              <a:rPr lang="ru-RU" dirty="0" smtClean="0"/>
              <a:t>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1415"/>
          <a:ext cx="8715437" cy="660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3786214"/>
                <a:gridCol w="3143273"/>
              </a:tblGrid>
              <a:tr h="452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Учёные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Труды и исследования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</a:t>
                      </a:r>
                      <a:endParaRPr lang="ru-RU" sz="1600" dirty="0"/>
                    </a:p>
                  </a:txBody>
                  <a:tcPr/>
                </a:tc>
              </a:tr>
              <a:tr h="789303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Павел</a:t>
                      </a:r>
                      <a:r>
                        <a:rPr lang="ru-RU" sz="1600" b="1" i="1" baseline="0" dirty="0" smtClean="0"/>
                        <a:t> Шейн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«Материалы для изучения быта и языка русского населения Северо-Западного</a:t>
                      </a:r>
                      <a:r>
                        <a:rPr lang="ru-RU" sz="1600" b="1" baseline="0" dirty="0" smtClean="0"/>
                        <a:t> края» </a:t>
                      </a:r>
                      <a:r>
                        <a:rPr lang="ru-RU" sz="1600" baseline="0" dirty="0" smtClean="0"/>
                        <a:t>(3 тома)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Большое количество фольклорно-этнографических материалов.</a:t>
                      </a:r>
                      <a:endParaRPr lang="ru-RU" sz="1600" dirty="0"/>
                    </a:p>
                  </a:txBody>
                  <a:tcPr/>
                </a:tc>
              </a:tr>
              <a:tr h="789303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Иван Носович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«Словарь белорусского наречия» </a:t>
                      </a:r>
                      <a:r>
                        <a:rPr lang="ru-RU" sz="1600" dirty="0" smtClean="0"/>
                        <a:t>(1870 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 тыс. слов, уникальная работа</a:t>
                      </a:r>
                      <a:r>
                        <a:rPr lang="ru-RU" sz="1600" baseline="0" dirty="0" smtClean="0"/>
                        <a:t> в славянском языкознании того времени.</a:t>
                      </a:r>
                      <a:endParaRPr lang="ru-RU" sz="1600" dirty="0"/>
                    </a:p>
                  </a:txBody>
                  <a:tcPr/>
                </a:tc>
              </a:tr>
              <a:tr h="1490906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Евдоким</a:t>
                      </a:r>
                      <a:r>
                        <a:rPr lang="ru-RU" sz="1600" b="1" i="1" dirty="0" smtClean="0"/>
                        <a:t> Романов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«Белорусский сборник» </a:t>
                      </a:r>
                      <a:r>
                        <a:rPr lang="ru-RU" sz="1600" dirty="0" smtClean="0"/>
                        <a:t>(многотомное издание);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собрал сведения</a:t>
                      </a:r>
                      <a:r>
                        <a:rPr lang="ru-RU" sz="1600" baseline="0" dirty="0" smtClean="0"/>
                        <a:t> о городищах и курганах;  открыл </a:t>
                      </a:r>
                      <a:r>
                        <a:rPr lang="ru-RU" sz="1600" baseline="0" dirty="0" err="1" smtClean="0"/>
                        <a:t>Бердыжскую</a:t>
                      </a:r>
                      <a:r>
                        <a:rPr lang="ru-RU" sz="1600" baseline="0" dirty="0" smtClean="0"/>
                        <a:t> стоянку, Борисов камень.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Своеобразная энциклопедия быта и культуры белорусов.</a:t>
                      </a:r>
                      <a:endParaRPr lang="ru-RU" sz="1600" dirty="0"/>
                    </a:p>
                  </a:txBody>
                  <a:tcPr/>
                </a:tc>
              </a:tr>
              <a:tr h="1257039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Евфимий</a:t>
                      </a:r>
                      <a:r>
                        <a:rPr lang="ru-RU" sz="1600" b="1" i="1" dirty="0" smtClean="0"/>
                        <a:t> Карский</a:t>
                      </a:r>
                      <a:r>
                        <a:rPr lang="ru-RU" sz="1600" b="0" i="0" dirty="0" smtClean="0"/>
                        <a:t>, первый белорус – академик РАН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«Белорусы»</a:t>
                      </a:r>
                      <a:r>
                        <a:rPr lang="ru-RU" sz="1600" dirty="0" smtClean="0"/>
                        <a:t> (3</a:t>
                      </a:r>
                      <a:r>
                        <a:rPr lang="ru-RU" sz="1600" baseline="0" dirty="0" smtClean="0"/>
                        <a:t> тома) - </a:t>
                      </a:r>
                      <a:r>
                        <a:rPr lang="ru-RU" sz="1600" dirty="0" smtClean="0"/>
                        <a:t>«энциклопедия </a:t>
                      </a:r>
                      <a:r>
                        <a:rPr lang="ru-RU" sz="1600" dirty="0" err="1" smtClean="0"/>
                        <a:t>белорусоведения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Показал самостоятельность бел. языка, составил карту его распространения, обосновал </a:t>
                      </a:r>
                      <a:r>
                        <a:rPr lang="ru-RU" sz="1600" dirty="0" err="1" smtClean="0"/>
                        <a:t>национ</a:t>
                      </a:r>
                      <a:r>
                        <a:rPr lang="ru-RU" sz="1600" dirty="0" smtClean="0"/>
                        <a:t>.</a:t>
                      </a:r>
                      <a:r>
                        <a:rPr lang="ru-RU" sz="1600" baseline="0" dirty="0" smtClean="0"/>
                        <a:t> самобытность белорусов.</a:t>
                      </a:r>
                      <a:endParaRPr lang="ru-RU" sz="1600" dirty="0"/>
                    </a:p>
                  </a:txBody>
                  <a:tcPr/>
                </a:tc>
              </a:tr>
              <a:tr h="1023170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Митрофан</a:t>
                      </a:r>
                      <a:r>
                        <a:rPr lang="ru-RU" sz="1600" b="1" i="1" dirty="0" smtClean="0"/>
                        <a:t> </a:t>
                      </a:r>
                      <a:r>
                        <a:rPr lang="ru-RU" sz="1600" b="1" i="1" dirty="0" err="1" smtClean="0"/>
                        <a:t>Довнар-Запольский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Исторические</a:t>
                      </a:r>
                      <a:r>
                        <a:rPr lang="ru-RU" sz="1600" baseline="0" dirty="0" smtClean="0"/>
                        <a:t> исследования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Идея о самобытности белорусского этноса и его праве на самостоятельное политическое будущее.</a:t>
                      </a:r>
                      <a:endParaRPr lang="ru-RU" sz="1600" dirty="0"/>
                    </a:p>
                  </a:txBody>
                  <a:tcPr/>
                </a:tc>
              </a:tr>
              <a:tr h="555436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Вацлав</a:t>
                      </a:r>
                      <a:r>
                        <a:rPr lang="ru-RU" sz="1600" b="1" i="1" dirty="0" smtClean="0"/>
                        <a:t> </a:t>
                      </a:r>
                      <a:r>
                        <a:rPr lang="ru-RU" sz="1600" b="1" i="1" dirty="0" err="1" smtClean="0"/>
                        <a:t>Ластовский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«Краткая история Беларуси» </a:t>
                      </a:r>
                      <a:r>
                        <a:rPr lang="ru-RU" sz="1600" dirty="0" smtClean="0"/>
                        <a:t>(1910</a:t>
                      </a:r>
                      <a:r>
                        <a:rPr lang="ru-RU" sz="1600" baseline="0" dirty="0" smtClean="0"/>
                        <a:t> г., </a:t>
                      </a:r>
                      <a:r>
                        <a:rPr lang="ru-RU" sz="1600" baseline="0" dirty="0" err="1" smtClean="0"/>
                        <a:t>Вильна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Первый белорусский историк, писавший на бел. языке.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tan.cc/uchebnik/istoriya/09/by001/img/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47" y="785794"/>
            <a:ext cx="888220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3A771-93AC-45B4-9982-7EEC2C2712F4}"/>
</file>

<file path=customXml/itemProps2.xml><?xml version="1.0" encoding="utf-8"?>
<ds:datastoreItem xmlns:ds="http://schemas.openxmlformats.org/officeDocument/2006/customXml" ds:itemID="{92C895E3-5BB3-48F9-A7FB-E6FE127AF12C}"/>
</file>

<file path=customXml/itemProps3.xml><?xml version="1.0" encoding="utf-8"?>
<ds:datastoreItem xmlns:ds="http://schemas.openxmlformats.org/officeDocument/2006/customXml" ds:itemID="{BD766582-3FC2-4284-A052-00D7A5A95BCF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467</TotalTime>
  <Words>1688</Words>
  <PresentationFormat>Экран (4:3)</PresentationFormat>
  <Paragraphs>232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Культура Беларуси во второй половине XIX – начале ХХ в.  Презентация по дисциплине «История Беларуси» для слушателей подготовительного отделения, подготовительных курсов и абитуриентов   Составитель:  Самонова Мария Николаевна, кандидат исторических наук, ассистент кафедры довузовской подготовки и профориентации ГГУ им. Ф. Скорины </vt:lpstr>
      <vt:lpstr>1. Изменения в системе образования</vt:lpstr>
      <vt:lpstr>Начальное образование</vt:lpstr>
      <vt:lpstr>Среднее образование</vt:lpstr>
      <vt:lpstr>Профессиональное образование</vt:lpstr>
      <vt:lpstr>Слайд 6</vt:lpstr>
      <vt:lpstr>2. Научные исследования о языке, этнографии белорусов, истории Беларуси. </vt:lpstr>
      <vt:lpstr>Слайд 8</vt:lpstr>
      <vt:lpstr>Слайд 9</vt:lpstr>
      <vt:lpstr> 3.Развитие белорусской литературы и становление белорусского театра. </vt:lpstr>
      <vt:lpstr>Слайд 11</vt:lpstr>
      <vt:lpstr>Слайд 12</vt:lpstr>
      <vt:lpstr>Слайд 13</vt:lpstr>
      <vt:lpstr>Слайд 14</vt:lpstr>
      <vt:lpstr>Становление белорусского театра</vt:lpstr>
      <vt:lpstr>Слайд 16</vt:lpstr>
      <vt:lpstr>4. Живопись и архитектура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Культура, образование, наука во второй половине XIX – начале ХХ в.</dc:title>
  <dc:creator>Marie</dc:creator>
  <cp:lastModifiedBy>Mary</cp:lastModifiedBy>
  <cp:revision>78</cp:revision>
  <dcterms:created xsi:type="dcterms:W3CDTF">2016-02-22T16:23:31Z</dcterms:created>
  <dcterms:modified xsi:type="dcterms:W3CDTF">2016-02-26T06:43:49Z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