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7" r:id="rId13"/>
    <p:sldId id="258" r:id="rId14"/>
    <p:sldId id="259" r:id="rId15"/>
    <p:sldId id="260" r:id="rId16"/>
    <p:sldId id="26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14327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Внешнеполитическая деятельность Республики Беларусь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Презентация по дисциплине «История Беларуси» </a:t>
            </a:r>
            <a:r>
              <a:rPr lang="ru-RU" sz="2000" dirty="0" smtClean="0"/>
              <a:t>для слушателей подготовительного отделения, подготовительных курсов и абитуриентов </a:t>
            </a:r>
            <a:br>
              <a:rPr lang="ru-RU" sz="2000" dirty="0" smtClean="0"/>
            </a:br>
            <a:r>
              <a:rPr lang="ru-RU" sz="2000" i="1" dirty="0" smtClean="0"/>
              <a:t>Составитель: 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Самонова</a:t>
            </a:r>
            <a:r>
              <a:rPr lang="ru-RU" sz="2000" b="1" dirty="0" smtClean="0"/>
              <a:t> Мария Николаевна</a:t>
            </a:r>
            <a:r>
              <a:rPr lang="ru-RU" sz="2000" dirty="0" smtClean="0"/>
              <a:t>, кандидат исторических наук, доцент кафедры </a:t>
            </a:r>
            <a:r>
              <a:rPr lang="ru-RU" sz="2000" dirty="0" err="1" smtClean="0"/>
              <a:t>довузовской</a:t>
            </a:r>
            <a:r>
              <a:rPr lang="ru-RU" sz="2000" dirty="0" smtClean="0"/>
              <a:t> подготовки и профориентации ГГУ им. Ф. Скорины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00438"/>
            <a:ext cx="8215370" cy="31432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b="1" u="sng" dirty="0" smtClean="0">
                <a:solidFill>
                  <a:schemeClr val="tx2"/>
                </a:solidFill>
              </a:rPr>
              <a:t>Цель:</a:t>
            </a:r>
            <a:r>
              <a:rPr lang="ru-RU" sz="2400" dirty="0" smtClean="0">
                <a:solidFill>
                  <a:schemeClr val="tx2"/>
                </a:solidFill>
              </a:rPr>
              <a:t> определить основные принципы и направления внешнеполитической деятельности Республики Беларусь</a:t>
            </a:r>
          </a:p>
          <a:p>
            <a:pPr algn="l"/>
            <a:r>
              <a:rPr lang="ru-RU" sz="2400" b="1" u="sng" dirty="0" smtClean="0">
                <a:solidFill>
                  <a:schemeClr val="tx2"/>
                </a:solidFill>
              </a:rPr>
              <a:t>План: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</a:rPr>
              <a:t>1. Приоритеты внешнеполитического курса Республики Беларусь.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</a:rPr>
              <a:t>2. Деятельность Беларуси в ООН. </a:t>
            </a:r>
            <a:r>
              <a:rPr lang="ru-RU" sz="2400" dirty="0" err="1" smtClean="0">
                <a:solidFill>
                  <a:schemeClr val="tx2"/>
                </a:solidFill>
              </a:rPr>
              <a:t>Многовекторность</a:t>
            </a:r>
            <a:r>
              <a:rPr lang="ru-RU" sz="2400" dirty="0" smtClean="0">
                <a:solidFill>
                  <a:schemeClr val="tx2"/>
                </a:solidFill>
              </a:rPr>
              <a:t> внешней политики Беларуси.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</a:rPr>
              <a:t>3. Укрепление связей Беларуси со странами СНГ. Интеграция Беларуси и России.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</a:rPr>
              <a:t>4. Международное экономическое сотрудничество Республики Беларусь.</a:t>
            </a:r>
          </a:p>
          <a:p>
            <a:pPr algn="l"/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3. Укрепление связей Беларуси со странами СНГ. Интеграция Беларуси и России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dirty="0" smtClean="0"/>
              <a:t>С середины 1990-х гг. приоритетным направлением и основой </a:t>
            </a:r>
            <a:r>
              <a:rPr lang="ru-RU" dirty="0" smtClean="0"/>
              <a:t>внешней </a:t>
            </a:r>
            <a:r>
              <a:rPr lang="ru-RU" dirty="0" smtClean="0"/>
              <a:t>политики </a:t>
            </a:r>
            <a:r>
              <a:rPr lang="ru-RU" dirty="0" smtClean="0"/>
              <a:t> Беларуси стало </a:t>
            </a:r>
            <a:r>
              <a:rPr lang="ru-RU" dirty="0" smtClean="0"/>
              <a:t>восстановление на равноправной и взаимовыгодной основе связей с государствами, ранее входившими в состав СССР, прежде всего с </a:t>
            </a:r>
            <a:r>
              <a:rPr lang="ru-RU" b="1" dirty="0" smtClean="0"/>
              <a:t>Россией</a:t>
            </a:r>
            <a:r>
              <a:rPr lang="ru-RU" dirty="0" smtClean="0"/>
              <a:t> и </a:t>
            </a:r>
            <a:r>
              <a:rPr lang="ru-RU" b="1" dirty="0" smtClean="0"/>
              <a:t>Украиной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b="1" dirty="0" smtClean="0"/>
              <a:t>1993 г.</a:t>
            </a:r>
            <a:r>
              <a:rPr lang="ru-RU" dirty="0" smtClean="0"/>
              <a:t> Беларусь присоединилась </a:t>
            </a:r>
            <a:r>
              <a:rPr lang="ru-RU" dirty="0" smtClean="0"/>
              <a:t>к </a:t>
            </a:r>
            <a:r>
              <a:rPr lang="ru-RU" i="1" dirty="0" smtClean="0"/>
              <a:t>Договору </a:t>
            </a:r>
            <a:endParaRPr lang="ru-RU" i="1" dirty="0" smtClean="0"/>
          </a:p>
          <a:p>
            <a:r>
              <a:rPr lang="ru-RU" i="1" dirty="0" smtClean="0"/>
              <a:t>о </a:t>
            </a:r>
            <a:r>
              <a:rPr lang="ru-RU" i="1" dirty="0" smtClean="0"/>
              <a:t>создании </a:t>
            </a:r>
            <a:r>
              <a:rPr lang="ru-RU" i="1" dirty="0" smtClean="0"/>
              <a:t>системы </a:t>
            </a:r>
            <a:r>
              <a:rPr lang="ru-RU" i="1" dirty="0" smtClean="0"/>
              <a:t>коллективной безопасности СНГ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smtClean="0"/>
              <a:t>оговоркой, </a:t>
            </a:r>
            <a:r>
              <a:rPr lang="ru-RU" dirty="0" smtClean="0"/>
              <a:t>что </a:t>
            </a:r>
            <a:r>
              <a:rPr lang="ru-RU" u="sng" dirty="0" smtClean="0"/>
              <a:t>белорусские военнослужащие </a:t>
            </a:r>
          </a:p>
          <a:p>
            <a:r>
              <a:rPr lang="ru-RU" u="sng" dirty="0" smtClean="0"/>
              <a:t>не будут участвовать в боевых действиях за пределами </a:t>
            </a:r>
          </a:p>
          <a:p>
            <a:r>
              <a:rPr lang="ru-RU" u="sng" dirty="0" smtClean="0"/>
              <a:t>Беларуси. </a:t>
            </a:r>
          </a:p>
          <a:p>
            <a:r>
              <a:rPr lang="ru-RU" dirty="0" smtClean="0"/>
              <a:t>В</a:t>
            </a:r>
            <a:r>
              <a:rPr lang="ru-RU" dirty="0" smtClean="0"/>
              <a:t> </a:t>
            </a:r>
            <a:r>
              <a:rPr lang="ru-RU" b="1" dirty="0" smtClean="0"/>
              <a:t>2002 г. </a:t>
            </a:r>
            <a:r>
              <a:rPr lang="ru-RU" dirty="0" smtClean="0"/>
              <a:t>руководители </a:t>
            </a:r>
            <a:r>
              <a:rPr lang="ru-RU" dirty="0" smtClean="0">
                <a:solidFill>
                  <a:srgbClr val="FF0000"/>
                </a:solidFill>
              </a:rPr>
              <a:t>Беларуси, России, Армении,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Казахстана</a:t>
            </a:r>
            <a:r>
              <a:rPr lang="ru-RU" dirty="0" smtClean="0">
                <a:solidFill>
                  <a:srgbClr val="FF0000"/>
                </a:solidFill>
              </a:rPr>
              <a:t>, Кыргызстана, Таджикистана </a:t>
            </a:r>
            <a:r>
              <a:rPr lang="ru-RU" dirty="0" smtClean="0"/>
              <a:t>подписали </a:t>
            </a:r>
            <a:r>
              <a:rPr lang="ru-RU" dirty="0" smtClean="0"/>
              <a:t>Устав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b="1" dirty="0" smtClean="0"/>
              <a:t>Организации </a:t>
            </a:r>
            <a:r>
              <a:rPr lang="ru-RU" b="1" dirty="0" smtClean="0"/>
              <a:t>Договора о коллективной безопасности</a:t>
            </a:r>
            <a:r>
              <a:rPr lang="ru-RU" dirty="0" smtClean="0"/>
              <a:t> </a:t>
            </a:r>
            <a:r>
              <a:rPr lang="ru-RU" b="1" dirty="0" smtClean="0"/>
              <a:t>(ОДКБ</a:t>
            </a:r>
            <a:r>
              <a:rPr lang="ru-RU" b="1" dirty="0" smtClean="0"/>
              <a:t>). 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                                                                                                                            </a:t>
            </a:r>
            <a:r>
              <a:rPr lang="ru-RU" i="1" dirty="0" smtClean="0">
                <a:solidFill>
                  <a:schemeClr val="accent1"/>
                </a:solidFill>
              </a:rPr>
              <a:t>Эмблема СНГ</a:t>
            </a:r>
            <a:r>
              <a:rPr lang="ru-RU" dirty="0" smtClean="0">
                <a:solidFill>
                  <a:schemeClr val="accent1"/>
                </a:solidFill>
              </a:rPr>
              <a:t> </a:t>
            </a:r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 smtClean="0"/>
              <a:t>В </a:t>
            </a:r>
            <a:r>
              <a:rPr lang="ru-RU" b="1" dirty="0" smtClean="0"/>
              <a:t>1995 </a:t>
            </a:r>
            <a:r>
              <a:rPr lang="ru-RU" dirty="0" smtClean="0"/>
              <a:t>г. Республика Беларусь стала членом </a:t>
            </a:r>
            <a:r>
              <a:rPr lang="ru-RU" b="1" dirty="0" smtClean="0"/>
              <a:t>Таможенного союза </a:t>
            </a:r>
            <a:r>
              <a:rPr lang="ru-RU" dirty="0" smtClean="0"/>
              <a:t>с Россией и Казахстаном. Таможенный союз в </a:t>
            </a:r>
            <a:r>
              <a:rPr lang="ru-RU" b="1" dirty="0" smtClean="0"/>
              <a:t>2000 </a:t>
            </a:r>
            <a:r>
              <a:rPr lang="ru-RU" dirty="0" smtClean="0"/>
              <a:t>г. был преобразован в новое интеграционное объединение — </a:t>
            </a:r>
            <a:r>
              <a:rPr lang="ru-RU" b="1" dirty="0" smtClean="0"/>
              <a:t>Евразийское экономическое сообщество</a:t>
            </a:r>
            <a:r>
              <a:rPr lang="ru-RU" dirty="0" smtClean="0"/>
              <a:t> </a:t>
            </a:r>
            <a:r>
              <a:rPr lang="ru-RU" b="1" dirty="0" smtClean="0"/>
              <a:t>(</a:t>
            </a:r>
            <a:r>
              <a:rPr lang="ru-RU" b="1" dirty="0" err="1" smtClean="0"/>
              <a:t>ЕврАзЭС</a:t>
            </a:r>
            <a:r>
              <a:rPr lang="ru-RU" dirty="0" smtClean="0"/>
              <a:t>) с участием Беларуси, Казахстана, Кыргызстана, России, Таджикистана, </a:t>
            </a:r>
            <a:r>
              <a:rPr lang="ru-RU" dirty="0" smtClean="0"/>
              <a:t>Узбекистана.</a:t>
            </a:r>
          </a:p>
          <a:p>
            <a:pPr algn="just"/>
            <a:r>
              <a:rPr lang="ru-RU" dirty="0" smtClean="0"/>
              <a:t>В </a:t>
            </a:r>
            <a:r>
              <a:rPr lang="ru-RU" b="1" dirty="0" smtClean="0"/>
              <a:t>2007 г. </a:t>
            </a:r>
            <a:r>
              <a:rPr lang="ru-RU" dirty="0" smtClean="0"/>
              <a:t>произошло подписание Договора о создании единой таможенной территории и формировании </a:t>
            </a:r>
            <a:r>
              <a:rPr lang="ru-RU" b="1" dirty="0" smtClean="0"/>
              <a:t>Таможенного союза</a:t>
            </a:r>
            <a:r>
              <a:rPr lang="ru-RU" dirty="0" smtClean="0"/>
              <a:t> Беларуси, России и Казахстана</a:t>
            </a:r>
            <a:r>
              <a:rPr lang="ru-RU" dirty="0" smtClean="0"/>
              <a:t>.</a:t>
            </a:r>
          </a:p>
          <a:p>
            <a:pPr algn="just"/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D:\rabota\история беларуси\ПРЕЗЕНТАЦИИ\gerb_s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71612"/>
            <a:ext cx="262534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 </a:t>
            </a:r>
            <a:r>
              <a:rPr lang="ru-RU" b="1" dirty="0" smtClean="0"/>
              <a:t>2011 г. </a:t>
            </a:r>
            <a:r>
              <a:rPr lang="ru-RU" dirty="0" smtClean="0"/>
              <a:t>Президенты Беларуси, России и Казахстана подписали Декларацию о </a:t>
            </a:r>
            <a:r>
              <a:rPr lang="ru-RU" i="1" dirty="0" smtClean="0"/>
              <a:t>евразийской экономической интеграции</a:t>
            </a:r>
            <a:r>
              <a:rPr lang="ru-RU" dirty="0" smtClean="0"/>
              <a:t>. 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процессе интеграции </a:t>
            </a:r>
            <a:r>
              <a:rPr lang="ru-RU" dirty="0" smtClean="0"/>
              <a:t>был обозначен переход </a:t>
            </a:r>
            <a:r>
              <a:rPr lang="ru-RU" dirty="0" smtClean="0"/>
              <a:t>от действующего Таможенного союза к формированию Единого экономического пространства и далее к созданию на его основе </a:t>
            </a:r>
            <a:r>
              <a:rPr lang="ru-RU" dirty="0" smtClean="0"/>
              <a:t>в </a:t>
            </a:r>
            <a:r>
              <a:rPr lang="ru-RU" b="1" dirty="0" smtClean="0"/>
              <a:t>2015 </a:t>
            </a:r>
            <a:r>
              <a:rPr lang="ru-RU" b="1" dirty="0" smtClean="0"/>
              <a:t>г.</a:t>
            </a:r>
            <a:r>
              <a:rPr lang="ru-RU" dirty="0" smtClean="0"/>
              <a:t> </a:t>
            </a:r>
            <a:r>
              <a:rPr lang="ru-RU" b="1" dirty="0" smtClean="0"/>
              <a:t>Евразийского экономического </a:t>
            </a:r>
            <a:r>
              <a:rPr lang="ru-RU" b="1" dirty="0" smtClean="0"/>
              <a:t>союза (ЕАЭС). </a:t>
            </a:r>
            <a:r>
              <a:rPr lang="ru-RU" dirty="0" smtClean="0"/>
              <a:t>Его членами являются </a:t>
            </a:r>
            <a:r>
              <a:rPr lang="ru-RU" b="1" dirty="0" smtClean="0">
                <a:solidFill>
                  <a:srgbClr val="FF0000"/>
                </a:solidFill>
              </a:rPr>
              <a:t>Беларусь, Россия, Казахстан, Армения, Кыргызстан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rabota\история беларуси\ПРЕЗЕНТАЦИИ\npb-logo-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00" y="2571744"/>
            <a:ext cx="8415397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 апреля – День единения народов Беларуси и России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13_7b1d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72" y="1600200"/>
            <a:ext cx="77532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1996–2016: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20-летний юбилей единения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lukashenko_putin_16102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408" y="1600200"/>
            <a:ext cx="668118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 апреля 1996 г.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Александр Лукашенко и Борис Ельцин в Москве подписали договор о создании Сообщества Беларуси и России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soyuznoe_gosudarstvo_19960402_tass_144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00240"/>
            <a:ext cx="7092366" cy="465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87154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 апреля 1997 г. был создан Союз Беларуси и России. </a:t>
            </a:r>
          </a:p>
          <a:p>
            <a:pPr algn="ctr"/>
            <a:endParaRPr lang="ru-RU" sz="2400" dirty="0" smtClean="0"/>
          </a:p>
          <a:p>
            <a:pPr algn="just"/>
            <a:r>
              <a:rPr lang="ru-RU" sz="2400" dirty="0" smtClean="0"/>
              <a:t>Это модель межгосударственного объединения с высокой степенью политической и экономической интеграции двух стран.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Процесс сближения Беларуси и России был продолжен в 1998 г., когда состоялось подписание </a:t>
            </a:r>
            <a:r>
              <a:rPr lang="ru-RU" sz="2400" b="1" dirty="0" smtClean="0">
                <a:solidFill>
                  <a:srgbClr val="0070C0"/>
                </a:solidFill>
              </a:rPr>
              <a:t>Договора о равных правах граждан </a:t>
            </a:r>
            <a:r>
              <a:rPr lang="ru-RU" sz="2400" dirty="0" smtClean="0"/>
              <a:t>и </a:t>
            </a:r>
            <a:r>
              <a:rPr lang="ru-RU" sz="2400" b="1" dirty="0" smtClean="0">
                <a:solidFill>
                  <a:srgbClr val="0070C0"/>
                </a:solidFill>
              </a:rPr>
              <a:t>Соглашения о создании равных условий субъектам хозяйствования  двух стран.</a:t>
            </a:r>
          </a:p>
          <a:p>
            <a:pPr algn="just"/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8 декабря 1999 г.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был подписан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Договор о создании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Союзного государства.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ee0fe5a10c41709c2d182a369b1ae89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360" y="3380422"/>
            <a:ext cx="4693896" cy="319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011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Союзное государство </a:t>
            </a:r>
            <a:r>
              <a:rPr lang="ru-RU" sz="2200" dirty="0" smtClean="0"/>
              <a:t>– это межгосударственное объединение для реализации взаимовыгодных задач при сохранении за Беларусью и Россией статуса субъектов международного права.</a:t>
            </a:r>
          </a:p>
          <a:p>
            <a:endParaRPr lang="ru-RU" sz="2200" dirty="0" smtClean="0"/>
          </a:p>
          <a:p>
            <a:r>
              <a:rPr lang="ru-RU" sz="2200" dirty="0" smtClean="0"/>
              <a:t>В Союзном государстве решаются вопросы по обеспечению </a:t>
            </a:r>
            <a:r>
              <a:rPr lang="ru-RU" sz="2200" b="1" dirty="0" smtClean="0">
                <a:solidFill>
                  <a:srgbClr val="FF0000"/>
                </a:solidFill>
              </a:rPr>
              <a:t>равных прав белорусов в России и россиян в Беларуси:</a:t>
            </a:r>
          </a:p>
          <a:p>
            <a:endParaRPr lang="ru-RU" sz="2200" dirty="0" smtClean="0"/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70C0"/>
                </a:solidFill>
              </a:rPr>
              <a:t> на участие в хозяйственной деятельности,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70C0"/>
                </a:solidFill>
              </a:rPr>
              <a:t> получение образования,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70C0"/>
                </a:solidFill>
              </a:rPr>
              <a:t> получение медицинской помощи,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70C0"/>
                </a:solidFill>
              </a:rPr>
              <a:t> приобретение недвижимости,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70C0"/>
                </a:solidFill>
              </a:rPr>
              <a:t> трудоустройство,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70C0"/>
                </a:solidFill>
              </a:rPr>
              <a:t> выбор места проживания.</a:t>
            </a:r>
          </a:p>
          <a:p>
            <a:pPr>
              <a:buFontTx/>
              <a:buChar char="-"/>
            </a:pPr>
            <a:endParaRPr lang="ru-RU" sz="2200" dirty="0" smtClean="0"/>
          </a:p>
          <a:p>
            <a:r>
              <a:rPr lang="ru-RU" sz="2200" b="1" dirty="0" smtClean="0">
                <a:solidFill>
                  <a:srgbClr val="FF0000"/>
                </a:solidFill>
              </a:rPr>
              <a:t>Белорусско-российское межгосударственное объединение </a:t>
            </a:r>
            <a:r>
              <a:rPr lang="ru-RU" sz="2200" dirty="0" smtClean="0"/>
              <a:t>базируется на принципах </a:t>
            </a:r>
            <a:r>
              <a:rPr lang="ru-RU" sz="2200" b="1" i="1" dirty="0" smtClean="0">
                <a:solidFill>
                  <a:srgbClr val="00B050"/>
                </a:solidFill>
              </a:rPr>
              <a:t>суверенного равенства государств-участников, добровольности, добросовестного выполнения взаимных обязательств. </a:t>
            </a:r>
            <a:endParaRPr lang="ru-RU" sz="22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4. Международное экономическое сотрудничество Республики Беларусь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 </a:t>
            </a:r>
            <a:r>
              <a:rPr lang="ru-RU" dirty="0" smtClean="0"/>
              <a:t>распадом СССР белорусские предприятия утратили источник необходимого для них сырья и рынки сбыта своей продукции. </a:t>
            </a:r>
            <a:r>
              <a:rPr lang="ru-RU" dirty="0" smtClean="0"/>
              <a:t>Поэтому </a:t>
            </a:r>
            <a:r>
              <a:rPr lang="ru-RU" dirty="0" smtClean="0"/>
              <a:t>Беларусь стала проводить </a:t>
            </a:r>
            <a:r>
              <a:rPr lang="ru-RU" b="1" i="1" dirty="0" smtClean="0"/>
              <a:t>курс на укрепление экономического взаимодействия стран СНГ</a:t>
            </a:r>
            <a:r>
              <a:rPr lang="ru-RU" dirty="0" smtClean="0"/>
              <a:t>. Д</a:t>
            </a:r>
            <a:r>
              <a:rPr lang="ru-RU" dirty="0" smtClean="0"/>
              <a:t>оля </a:t>
            </a:r>
            <a:r>
              <a:rPr lang="ru-RU" dirty="0" smtClean="0"/>
              <a:t>стран СНГ в общем объеме внешней торговли Беларуси составляла около </a:t>
            </a:r>
            <a:r>
              <a:rPr lang="ru-RU" b="1" dirty="0" smtClean="0"/>
              <a:t>70 </a:t>
            </a:r>
            <a:r>
              <a:rPr lang="ru-RU" b="1" dirty="0" smtClean="0"/>
              <a:t>%</a:t>
            </a:r>
            <a:r>
              <a:rPr lang="ru-RU" dirty="0" smtClean="0"/>
              <a:t>.</a:t>
            </a:r>
          </a:p>
          <a:p>
            <a:pPr algn="just"/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/>
              <a:t>В </a:t>
            </a:r>
            <a:r>
              <a:rPr lang="ru-RU" b="1" dirty="0" smtClean="0"/>
              <a:t>1993 г. </a:t>
            </a:r>
            <a:r>
              <a:rPr lang="ru-RU" dirty="0" smtClean="0"/>
              <a:t>Беларусь подала заявку на вступление во </a:t>
            </a:r>
            <a:r>
              <a:rPr lang="ru-RU" b="1" dirty="0" smtClean="0"/>
              <a:t>Всемирную торговую организацию</a:t>
            </a:r>
            <a:r>
              <a:rPr lang="ru-RU" dirty="0" smtClean="0"/>
              <a:t>. </a:t>
            </a:r>
            <a:r>
              <a:rPr lang="ru-RU" b="1" dirty="0" smtClean="0"/>
              <a:t>ВТО</a:t>
            </a:r>
            <a:r>
              <a:rPr lang="ru-RU" dirty="0" smtClean="0"/>
              <a:t> создана с целью либерализации международной торговли и регулирования торгово-политических отношений между ее </a:t>
            </a:r>
            <a:r>
              <a:rPr lang="ru-RU" dirty="0" smtClean="0"/>
              <a:t>государствами-участниками</a:t>
            </a:r>
            <a:r>
              <a:rPr lang="ru-RU" dirty="0" smtClean="0"/>
              <a:t>, на долю которых приходится </a:t>
            </a:r>
            <a:r>
              <a:rPr lang="ru-RU" dirty="0" smtClean="0"/>
              <a:t>около 97 </a:t>
            </a:r>
            <a:r>
              <a:rPr lang="ru-RU" dirty="0" smtClean="0"/>
              <a:t>% мирового торгового </a:t>
            </a:r>
            <a:r>
              <a:rPr lang="ru-RU" dirty="0" smtClean="0"/>
              <a:t>оборота. </a:t>
            </a:r>
          </a:p>
          <a:p>
            <a:pPr algn="just"/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/>
              <a:t>ФРГ</a:t>
            </a:r>
            <a:r>
              <a:rPr lang="ru-RU" dirty="0" smtClean="0"/>
              <a:t> является приоритетным партнером Беларуси в Европе. Ведущими торгово-экономическими партнерами Беларуси являются также </a:t>
            </a:r>
            <a:r>
              <a:rPr lang="ru-RU" b="1" dirty="0" smtClean="0"/>
              <a:t>Россия, Украина, Польша, Латвия, Литва, Италия, Китай, Индия, Венесуэла, Иран, Вьетнам, государства Персидского залива</a:t>
            </a:r>
            <a:r>
              <a:rPr lang="ru-RU" b="1" dirty="0" smtClean="0"/>
              <a:t>.</a:t>
            </a:r>
          </a:p>
          <a:p>
            <a:pPr algn="just"/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/>
              <a:t>Однако широкого и равноправного экономического сотрудничества Беларуси с западными странами не сложилось по причине </a:t>
            </a:r>
            <a:r>
              <a:rPr lang="ru-RU" i="1" dirty="0" smtClean="0"/>
              <a:t>низкой конкурентоспособности большинства белорусских товаров</a:t>
            </a:r>
            <a:r>
              <a:rPr lang="ru-RU" dirty="0" smtClean="0"/>
              <a:t>, а также из-за стремления иностранных предпринимателей </a:t>
            </a:r>
            <a:r>
              <a:rPr lang="ru-RU" i="1" dirty="0" smtClean="0"/>
              <a:t>вывозить из Беларуси преимущественно сырье и продукты питания</a:t>
            </a:r>
            <a:r>
              <a:rPr lang="ru-RU" dirty="0" smtClean="0"/>
              <a:t>, а не промышленные товары.</a:t>
            </a:r>
            <a:endParaRPr lang="ru-RU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</a:rPr>
              <a:t>1. Приоритеты внешнеполитического курса Республики Беларусь.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643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Основные </a:t>
            </a:r>
            <a:r>
              <a:rPr lang="ru-RU" sz="2000" i="1" dirty="0" smtClean="0"/>
              <a:t>принципы внешней политики </a:t>
            </a:r>
            <a:r>
              <a:rPr lang="ru-RU" sz="2000" dirty="0" smtClean="0"/>
              <a:t>были закреплены в </a:t>
            </a:r>
            <a:r>
              <a:rPr lang="ru-RU" sz="2000" b="1" dirty="0" smtClean="0"/>
              <a:t>Конституции Республики Беларусь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Статья 18-я Конституции Республики Беларусь: </a:t>
            </a:r>
            <a:r>
              <a:rPr lang="ru-RU" sz="2000" dirty="0" smtClean="0">
                <a:solidFill>
                  <a:srgbClr val="FF0000"/>
                </a:solidFill>
              </a:rPr>
              <a:t>«Республика Беларусь в своей внешней политике исходит из принципов равенства государств, неприменения силы или угрозы силой, нерушимости границ, мирного урегулирования споров, невмешательства во внутренние дела и других общепризнанных принципов и норм международного права».</a:t>
            </a:r>
          </a:p>
          <a:p>
            <a:pPr algn="just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Основными приоритетами внешней политики Республики Беларусь являются: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1. интеграция в мировое сообщество как равноправного, суверенного, независимого государства;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2. всевозможное содействие строительству новой мировой и европейской системы безопасности;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3. многостороннее международное сотрудничество;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4. активное участие в работе международных организаций.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b="1" dirty="0" smtClean="0"/>
              <a:t>1992 г. </a:t>
            </a:r>
            <a:r>
              <a:rPr lang="ru-RU" sz="2400" dirty="0" smtClean="0"/>
              <a:t>Республика Беларусь первой из стран СНГ подписала </a:t>
            </a:r>
            <a:r>
              <a:rPr lang="ru-RU" sz="2400" dirty="0" smtClean="0">
                <a:solidFill>
                  <a:srgbClr val="FF0000"/>
                </a:solidFill>
              </a:rPr>
              <a:t>Заключительный акт Совещания по безопасности и сотрудничеству в Европе</a:t>
            </a:r>
            <a:r>
              <a:rPr lang="ru-RU" sz="2400" dirty="0" smtClean="0"/>
              <a:t>, а также </a:t>
            </a:r>
            <a:r>
              <a:rPr lang="ru-RU" sz="2400" dirty="0" smtClean="0">
                <a:solidFill>
                  <a:srgbClr val="FF0000"/>
                </a:solidFill>
              </a:rPr>
              <a:t>Парижскую хартию </a:t>
            </a:r>
            <a:r>
              <a:rPr lang="ru-RU" sz="2400" dirty="0" smtClean="0"/>
              <a:t>для новой Европы. Таким образом, Беларусь стала членом </a:t>
            </a:r>
            <a:r>
              <a:rPr lang="ru-RU" sz="2400" dirty="0" smtClean="0">
                <a:solidFill>
                  <a:srgbClr val="FF0000"/>
                </a:solidFill>
              </a:rPr>
              <a:t>Организации по безопасности и сотрудничеству в Европе </a:t>
            </a:r>
            <a:r>
              <a:rPr lang="ru-RU" sz="2400" b="1" dirty="0" smtClean="0">
                <a:solidFill>
                  <a:srgbClr val="FF0000"/>
                </a:solidFill>
              </a:rPr>
              <a:t>(ОБСЕ)</a:t>
            </a:r>
            <a:r>
              <a:rPr lang="ru-RU" sz="2400" dirty="0" smtClean="0">
                <a:solidFill>
                  <a:srgbClr val="FF0000"/>
                </a:solidFill>
              </a:rPr>
              <a:t>. 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rabota\история беларуси\ПРЕЗЕНТАЦИИ\ai-161102-aux-head-20150723_OSCE_Minsk_AFP_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5715040" cy="365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85831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Беларусь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вместе с </a:t>
            </a:r>
            <a:r>
              <a:rPr lang="ru-RU" b="1" dirty="0" smtClean="0">
                <a:solidFill>
                  <a:srgbClr val="FF0000"/>
                </a:solidFill>
              </a:rPr>
              <a:t>Украиной</a:t>
            </a:r>
            <a:r>
              <a:rPr lang="ru-RU" dirty="0" smtClean="0"/>
              <a:t> стали </a:t>
            </a:r>
            <a:r>
              <a:rPr lang="ru-RU" b="1" i="1" dirty="0" smtClean="0"/>
              <a:t>первыми в мире государствами, которые добровольно отказались от обладания ядерным оружием</a:t>
            </a:r>
            <a:r>
              <a:rPr lang="ru-RU" dirty="0" smtClean="0"/>
              <a:t>, стали участниками Международного договора о нераспространении ядерного оружия.</a:t>
            </a:r>
          </a:p>
          <a:p>
            <a:endParaRPr lang="ru-RU" dirty="0" smtClean="0"/>
          </a:p>
          <a:p>
            <a:r>
              <a:rPr lang="ru-RU" dirty="0" smtClean="0"/>
              <a:t>Беларусь стремится приобрести статус </a:t>
            </a:r>
            <a:r>
              <a:rPr lang="ru-RU" b="1" dirty="0" smtClean="0"/>
              <a:t>нейтрального государства.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Внешнеполитический курс такой страны характеризуется </a:t>
            </a:r>
            <a:r>
              <a:rPr lang="ru-RU" i="1" dirty="0" smtClean="0"/>
              <a:t>неучастием в вооруженных конфликтах (войнах)</a:t>
            </a:r>
            <a:r>
              <a:rPr lang="ru-RU" dirty="0" smtClean="0"/>
              <a:t>. 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b="1" dirty="0" smtClean="0"/>
              <a:t>1998 г. </a:t>
            </a:r>
            <a:r>
              <a:rPr lang="ru-RU" dirty="0" smtClean="0"/>
              <a:t>Беларусь стала участницей </a:t>
            </a:r>
            <a:r>
              <a:rPr lang="ru-RU" b="1" dirty="0" smtClean="0"/>
              <a:t>Движения неприсоединения </a:t>
            </a:r>
            <a:r>
              <a:rPr lang="ru-RU" dirty="0" smtClean="0"/>
              <a:t>— внешнеполитического курса, направленного на неприсоединение к многосторонним военным союзам после Второй мировой войны. </a:t>
            </a:r>
            <a:r>
              <a:rPr lang="ru-RU" sz="1400" dirty="0" smtClean="0"/>
              <a:t>(Синим — члены , </a:t>
            </a:r>
            <a:r>
              <a:rPr lang="ru-RU" sz="1400" dirty="0" err="1" smtClean="0"/>
              <a:t>голубым</a:t>
            </a:r>
            <a:r>
              <a:rPr lang="ru-RU" sz="1400" dirty="0" smtClean="0"/>
              <a:t> — наблюдатели).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Автор карты: </a:t>
            </a:r>
            <a:r>
              <a:rPr lang="en-US" sz="1200" dirty="0" err="1" smtClean="0"/>
              <a:t>Ichwan</a:t>
            </a:r>
            <a:r>
              <a:rPr lang="en-US" sz="1200" dirty="0" smtClean="0"/>
              <a:t> </a:t>
            </a:r>
            <a:r>
              <a:rPr lang="en-US" sz="1200" dirty="0" err="1" smtClean="0"/>
              <a:t>Palongengi</a:t>
            </a:r>
            <a:r>
              <a:rPr lang="en-US" sz="1200" dirty="0" smtClean="0"/>
              <a:t> - Own work, CC BY-SA 3.0, https://commons.wikimedia.org/w/index.php?curid=6128121</a:t>
            </a:r>
            <a:endParaRPr lang="ru-RU" sz="1200" dirty="0"/>
          </a:p>
        </p:txBody>
      </p:sp>
      <p:pic>
        <p:nvPicPr>
          <p:cNvPr id="2050" name="Picture 2" descr="D:\rabota\история беларуси\ПРЕЗЕНТАЦИИ\NAM_Member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622" y="3071810"/>
            <a:ext cx="6271708" cy="3219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2. Деятельность Беларуси в ООН. </a:t>
            </a:r>
            <a:r>
              <a:rPr lang="ru-RU" b="1" dirty="0" err="1" smtClean="0">
                <a:solidFill>
                  <a:schemeClr val="tx2"/>
                </a:solidFill>
              </a:rPr>
              <a:t>Многовекторность</a:t>
            </a:r>
            <a:r>
              <a:rPr lang="ru-RU" b="1" dirty="0" smtClean="0">
                <a:solidFill>
                  <a:schemeClr val="tx2"/>
                </a:solidFill>
              </a:rPr>
              <a:t> внешней политики Беларуси.</a:t>
            </a:r>
          </a:p>
          <a:p>
            <a:endParaRPr lang="ru-RU" dirty="0" smtClean="0"/>
          </a:p>
          <a:p>
            <a:r>
              <a:rPr lang="ru-RU" dirty="0" smtClean="0"/>
              <a:t>Беларусь с самого начала своей внешнеполитической деятельности подтвердила приверженность </a:t>
            </a:r>
            <a:r>
              <a:rPr lang="ru-RU" b="1" dirty="0" smtClean="0"/>
              <a:t>принципам Устава ООН и Всеобщей декларации прав человека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 Республике Беларусь функционируют </a:t>
            </a:r>
            <a:r>
              <a:rPr lang="ru-RU" b="1" dirty="0" smtClean="0"/>
              <a:t>11 представительств </a:t>
            </a:r>
            <a:r>
              <a:rPr lang="ru-RU" dirty="0" smtClean="0"/>
              <a:t>программ, агентств и организаций системы </a:t>
            </a:r>
            <a:r>
              <a:rPr lang="ru-RU" b="1" dirty="0" smtClean="0"/>
              <a:t>ООН</a:t>
            </a:r>
            <a:r>
              <a:rPr lang="ru-RU" dirty="0" smtClean="0"/>
              <a:t>. 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dirty="0" smtClean="0"/>
              <a:t>Беларусь учитывает рекомендации </a:t>
            </a:r>
          </a:p>
          <a:p>
            <a:r>
              <a:rPr lang="ru-RU" b="1" dirty="0" smtClean="0"/>
              <a:t>«Повестки дня на XXI век» </a:t>
            </a:r>
            <a:r>
              <a:rPr lang="ru-RU" dirty="0" smtClean="0"/>
              <a:t>- </a:t>
            </a:r>
          </a:p>
          <a:p>
            <a:r>
              <a:rPr lang="ru-RU" dirty="0" smtClean="0"/>
              <a:t>документа, принятого на конференции ООН </a:t>
            </a:r>
          </a:p>
          <a:p>
            <a:r>
              <a:rPr lang="ru-RU" dirty="0" smtClean="0"/>
              <a:t>по окружающей среде и развитию </a:t>
            </a:r>
          </a:p>
          <a:p>
            <a:r>
              <a:rPr lang="ru-RU" b="1" dirty="0" smtClean="0"/>
              <a:t>в Рио-де-Жанейро в 1992 г. </a:t>
            </a:r>
          </a:p>
          <a:p>
            <a:r>
              <a:rPr lang="ru-RU" dirty="0" smtClean="0"/>
              <a:t>В нем предусматривается программа </a:t>
            </a:r>
          </a:p>
          <a:p>
            <a:r>
              <a:rPr lang="ru-RU" dirty="0" smtClean="0"/>
              <a:t>мирового сотрудничества с целью </a:t>
            </a:r>
          </a:p>
          <a:p>
            <a:r>
              <a:rPr lang="ru-RU" i="1" dirty="0" smtClean="0"/>
              <a:t>гармонизации взаимоотношений между </a:t>
            </a:r>
          </a:p>
          <a:p>
            <a:r>
              <a:rPr lang="ru-RU" i="1" dirty="0" smtClean="0"/>
              <a:t>человеком и природой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Закрепленная в этом документе </a:t>
            </a:r>
          </a:p>
          <a:p>
            <a:r>
              <a:rPr lang="ru-RU" b="1" i="1" dirty="0" smtClean="0"/>
              <a:t>концепция устойчивого развития </a:t>
            </a:r>
          </a:p>
          <a:p>
            <a:r>
              <a:rPr lang="ru-RU" dirty="0" smtClean="0"/>
              <a:t>приобрела статус важнейшего принципа </a:t>
            </a:r>
          </a:p>
          <a:p>
            <a:r>
              <a:rPr lang="ru-RU" dirty="0" smtClean="0"/>
              <a:t>существования человечества. </a:t>
            </a:r>
          </a:p>
          <a:p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D:\rabota\история беларуси\ПРЕЗЕНТАЦИИ\qzhqAyM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2886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Беларусь получила международную </a:t>
            </a:r>
            <a:r>
              <a:rPr lang="ru-RU" b="1" dirty="0" smtClean="0"/>
              <a:t>помощь ООН</a:t>
            </a:r>
            <a:r>
              <a:rPr lang="ru-RU" dirty="0" smtClean="0"/>
              <a:t>, которая приняла резолюцию </a:t>
            </a:r>
            <a:r>
              <a:rPr lang="ru-RU" i="1" dirty="0" smtClean="0">
                <a:solidFill>
                  <a:srgbClr val="00B050"/>
                </a:solidFill>
              </a:rPr>
              <a:t>«Международное сотрудничество в деле смягчения и преодоления последствий аварии на Чернобыльской атомной электростанции».</a:t>
            </a:r>
          </a:p>
          <a:p>
            <a:endParaRPr lang="ru-RU" i="1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Деятельность Беларуси в рамках ООН направлена на </a:t>
            </a:r>
            <a:r>
              <a:rPr lang="ru-RU" i="1" dirty="0" smtClean="0"/>
              <a:t>закрепление международных механизмов разоружения.</a:t>
            </a:r>
            <a:r>
              <a:rPr lang="ru-RU" dirty="0" smtClean="0"/>
              <a:t> Так, в </a:t>
            </a:r>
            <a:r>
              <a:rPr lang="ru-RU" b="1" dirty="0" smtClean="0"/>
              <a:t>1998 г. </a:t>
            </a:r>
            <a:r>
              <a:rPr lang="ru-RU" dirty="0" smtClean="0"/>
              <a:t>по предложению белорусской делегации была принята резолюция </a:t>
            </a:r>
            <a:r>
              <a:rPr lang="ru-RU" b="1" dirty="0" smtClean="0"/>
              <a:t>«Региональное разоружение»</a:t>
            </a:r>
            <a:r>
              <a:rPr lang="ru-RU" dirty="0" smtClean="0"/>
              <a:t>, которая предусматривает создание в Центральной и Восточной Европе пространства, свободного от ядерного оружия.</a:t>
            </a:r>
          </a:p>
          <a:p>
            <a:endParaRPr lang="ru-RU" i="1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Беларусь в </a:t>
            </a:r>
            <a:r>
              <a:rPr lang="ru-RU" b="1" dirty="0" smtClean="0"/>
              <a:t>2000 г. </a:t>
            </a:r>
            <a:r>
              <a:rPr lang="ru-RU" dirty="0" smtClean="0"/>
              <a:t>подписала на саммите в Нью-Йорке </a:t>
            </a:r>
            <a:r>
              <a:rPr lang="ru-RU" b="1" dirty="0" smtClean="0"/>
              <a:t>Декларацию тысячелетия</a:t>
            </a:r>
            <a:r>
              <a:rPr lang="ru-RU" dirty="0" smtClean="0"/>
              <a:t>. Это базовый документ, направленный на достижение к 2015 г. ряда целей, связанных с улучшением положения человека, преодолением бедности, нищеты и голода, укреплением здоровья, установлением мира и обеспечением безопасности, охраной окружающей среды, защитой прав и демократии.</a:t>
            </a:r>
          </a:p>
          <a:p>
            <a:endParaRPr lang="ru-RU" dirty="0" smtClean="0"/>
          </a:p>
          <a:p>
            <a:r>
              <a:rPr lang="ru-RU" dirty="0" smtClean="0"/>
              <a:t>С целью реализации Декларации тысячелетия </a:t>
            </a:r>
            <a:r>
              <a:rPr lang="ru-RU" b="1" dirty="0" smtClean="0"/>
              <a:t>ООН по инициативе Беларуси </a:t>
            </a:r>
            <a:r>
              <a:rPr lang="ru-RU" dirty="0" smtClean="0"/>
              <a:t>приняла в </a:t>
            </a:r>
            <a:r>
              <a:rPr lang="ru-RU" b="1" dirty="0" smtClean="0"/>
              <a:t>2010 г. </a:t>
            </a:r>
            <a:r>
              <a:rPr lang="ru-RU" dirty="0" smtClean="0"/>
              <a:t>глобальный </a:t>
            </a:r>
            <a:r>
              <a:rPr lang="ru-RU" b="1" dirty="0" smtClean="0"/>
              <a:t>план действий по борьбе с торговлей людьми. </a:t>
            </a:r>
            <a:endParaRPr lang="ru-RU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Беларусь выбрала стратегию </a:t>
            </a:r>
            <a:r>
              <a:rPr lang="ru-RU" b="1" dirty="0" smtClean="0"/>
              <a:t>«равной приближенности» к Востоку и Западу </a:t>
            </a:r>
            <a:r>
              <a:rPr lang="ru-RU" dirty="0" smtClean="0"/>
              <a:t>для сбалансированного взаимодействия со своими близкими соседями и странами дальнего зарубежья.</a:t>
            </a:r>
          </a:p>
          <a:p>
            <a:endParaRPr lang="ru-RU" dirty="0" smtClean="0"/>
          </a:p>
          <a:p>
            <a:r>
              <a:rPr lang="ru-RU" dirty="0" smtClean="0"/>
              <a:t>В числе главных задач внешней политики Республики Беларусь — </a:t>
            </a:r>
            <a:r>
              <a:rPr lang="ru-RU" i="1" dirty="0" smtClean="0"/>
              <a:t>формирование отношений с государствами Центральной и Восточной Европы.  </a:t>
            </a:r>
            <a:r>
              <a:rPr lang="ru-RU" dirty="0" smtClean="0"/>
              <a:t>В </a:t>
            </a:r>
            <a:r>
              <a:rPr lang="ru-RU" b="1" dirty="0" smtClean="0"/>
              <a:t>2009 г.</a:t>
            </a:r>
            <a:r>
              <a:rPr lang="ru-RU" dirty="0" smtClean="0"/>
              <a:t> Беларусь была принята в </a:t>
            </a:r>
            <a:r>
              <a:rPr lang="ru-RU" b="1" dirty="0" smtClean="0"/>
              <a:t>Совет государств Балтийского моря </a:t>
            </a:r>
            <a:r>
              <a:rPr lang="ru-RU" dirty="0" smtClean="0"/>
              <a:t>со статусом наблюдателя. </a:t>
            </a:r>
          </a:p>
          <a:p>
            <a:r>
              <a:rPr lang="ru-RU" dirty="0" smtClean="0"/>
              <a:t>В </a:t>
            </a:r>
            <a:r>
              <a:rPr lang="ru-RU" b="1" dirty="0" smtClean="0"/>
              <a:t>2010 г. </a:t>
            </a:r>
            <a:r>
              <a:rPr lang="ru-RU" dirty="0" smtClean="0"/>
              <a:t>достигнуты соглашения между Беларусью и членами Евросоюза — Латвией и Литвой — об упрощенном порядке взаимных поездок жителей приграничных территорий.</a:t>
            </a:r>
          </a:p>
          <a:p>
            <a:endParaRPr lang="ru-RU" dirty="0" smtClean="0"/>
          </a:p>
          <a:p>
            <a:r>
              <a:rPr lang="ru-RU" dirty="0" smtClean="0"/>
              <a:t>После проведения </a:t>
            </a:r>
            <a:r>
              <a:rPr lang="ru-RU" b="1" dirty="0" smtClean="0"/>
              <a:t>референдума 1996 г. </a:t>
            </a:r>
            <a:r>
              <a:rPr lang="ru-RU" dirty="0" smtClean="0"/>
              <a:t>уровень политических отношений Беларуси с Западом снизился. В </a:t>
            </a:r>
            <a:r>
              <a:rPr lang="ru-RU" b="1" dirty="0" smtClean="0"/>
              <a:t>1997 г. </a:t>
            </a:r>
            <a:r>
              <a:rPr lang="ru-RU" dirty="0" smtClean="0"/>
              <a:t>министры иностранных дел стран Европейского Союза приняли решение о </a:t>
            </a:r>
            <a:r>
              <a:rPr lang="ru-RU" i="1" dirty="0" smtClean="0"/>
              <a:t>«замораживании» контактов с Беларусью на политическом уровне.  </a:t>
            </a:r>
            <a:r>
              <a:rPr lang="ru-RU" dirty="0" smtClean="0"/>
              <a:t>Потепление отношений началось в </a:t>
            </a:r>
            <a:r>
              <a:rPr lang="ru-RU" b="1" dirty="0" smtClean="0"/>
              <a:t>2014 г.</a:t>
            </a:r>
            <a:r>
              <a:rPr lang="ru-RU" dirty="0" smtClean="0"/>
              <a:t>, когда Беларусь выступила в качестве посредника для урегулирования военного конфликта в Украине, и продолжилось после выборов Президента Республики Беларусь </a:t>
            </a:r>
            <a:r>
              <a:rPr lang="ru-RU" b="1" dirty="0" smtClean="0"/>
              <a:t>2015 г.</a:t>
            </a:r>
            <a:r>
              <a:rPr lang="ru-RU" dirty="0" smtClean="0"/>
              <a:t>, признанных западными странами.</a:t>
            </a:r>
          </a:p>
          <a:p>
            <a:endParaRPr lang="ru-RU" dirty="0" smtClean="0"/>
          </a:p>
          <a:p>
            <a:r>
              <a:rPr lang="ru-RU" dirty="0" smtClean="0"/>
              <a:t>Беларусь в </a:t>
            </a:r>
            <a:r>
              <a:rPr lang="ru-RU" b="1" dirty="0" smtClean="0"/>
              <a:t>2009 </a:t>
            </a:r>
            <a:r>
              <a:rPr lang="ru-RU" dirty="0" smtClean="0"/>
              <a:t>г. вошла вместе с Украиной, Грузией, Арменией, Азербайджаном в созданное в этом году под эгидой Евросоюза </a:t>
            </a:r>
            <a:r>
              <a:rPr lang="ru-RU" b="1" dirty="0" smtClean="0"/>
              <a:t>Восточное партнерство.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  </a:t>
            </a:r>
            <a:endParaRPr lang="ru-RU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Беларусь в </a:t>
            </a:r>
            <a:r>
              <a:rPr lang="ru-RU" b="1" dirty="0" smtClean="0"/>
              <a:t>1995 г. </a:t>
            </a:r>
            <a:r>
              <a:rPr lang="ru-RU" dirty="0" smtClean="0"/>
              <a:t>в качестве страны-партнера присоединилась к </a:t>
            </a:r>
            <a:r>
              <a:rPr lang="ru-RU" b="1" i="1" dirty="0" smtClean="0"/>
              <a:t>программе НАТО </a:t>
            </a:r>
            <a:r>
              <a:rPr lang="ru-RU" b="1" dirty="0" smtClean="0"/>
              <a:t>«Партнерство ради мира», </a:t>
            </a:r>
            <a:r>
              <a:rPr lang="ru-RU" dirty="0" smtClean="0"/>
              <a:t>направленной на создание партнерства как постоянного элемента структуры европейской безопасности. 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b="1" dirty="0" smtClean="0"/>
              <a:t>1998 г.</a:t>
            </a:r>
            <a:r>
              <a:rPr lang="ru-RU" dirty="0" smtClean="0"/>
              <a:t> начала работу миссия Республики Беларусь при НАТО. 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b="1" dirty="0" smtClean="0"/>
              <a:t>2002 г.</a:t>
            </a:r>
            <a:r>
              <a:rPr lang="ru-RU" dirty="0" smtClean="0"/>
              <a:t> Совет НАТО утвердил индивидуальную программу </a:t>
            </a:r>
            <a:r>
              <a:rPr lang="ru-RU" b="1" i="1" dirty="0" smtClean="0"/>
              <a:t>партнерства Республики Беларусь и НАТО</a:t>
            </a:r>
            <a:r>
              <a:rPr lang="ru-RU" dirty="0" smtClean="0"/>
              <a:t>. Ее приоритетными направлениями определены взаимодействие при ликвидации последствий чрезвычайных положений, управление кризисными ситуациями, контроль над вооруженными силами и оборонительными структурами. </a:t>
            </a:r>
          </a:p>
          <a:p>
            <a:endParaRPr lang="ru-RU" dirty="0" smtClean="0"/>
          </a:p>
        </p:txBody>
      </p:sp>
      <p:pic>
        <p:nvPicPr>
          <p:cNvPr id="2050" name="Picture 2" descr="D:\rabota\история беларуси\ПРЕЗЕНТАЦИИ\NATO_PfP_Members_crop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3357562"/>
            <a:ext cx="5389284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215206" y="4786322"/>
            <a:ext cx="1714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Автор карты: </a:t>
            </a:r>
            <a:r>
              <a:rPr lang="en-US" sz="1200" dirty="0" smtClean="0"/>
              <a:t>NATO_PfP_Members.svg: </a:t>
            </a:r>
            <a:r>
              <a:rPr lang="en-US" sz="1200" dirty="0" err="1" smtClean="0"/>
              <a:t>SkyBonderivative</a:t>
            </a:r>
            <a:r>
              <a:rPr lang="en-US" sz="1200" dirty="0" smtClean="0"/>
              <a:t> work: Patrick «» - NATO_PfP_Members.svg, </a:t>
            </a:r>
            <a:r>
              <a:rPr lang="ru-RU" sz="1200" dirty="0" smtClean="0"/>
              <a:t>Общественное достояние, </a:t>
            </a:r>
            <a:r>
              <a:rPr lang="en-US" sz="1200" dirty="0" smtClean="0"/>
              <a:t>https://commons.wikimedia.org/w/index.php?curid=6336803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72074"/>
            <a:ext cx="1500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Карта стран-членов ПРМ.  </a:t>
            </a:r>
          </a:p>
          <a:p>
            <a:r>
              <a:rPr lang="ru-RU" sz="1200" b="1" dirty="0" smtClean="0"/>
              <a:t>Синий</a:t>
            </a:r>
            <a:r>
              <a:rPr lang="ru-RU" sz="1200" dirty="0" smtClean="0"/>
              <a:t> - нынешние участники программы. </a:t>
            </a:r>
          </a:p>
          <a:p>
            <a:r>
              <a:rPr lang="ru-RU" sz="1200" b="1" dirty="0" smtClean="0"/>
              <a:t>Зеленый</a:t>
            </a:r>
            <a:r>
              <a:rPr lang="ru-RU" sz="1200" dirty="0" smtClean="0"/>
              <a:t> - бывшие участники программы, ныне члены НАТО.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4296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Беларусь сотрудничает </a:t>
            </a:r>
            <a:r>
              <a:rPr lang="ru-RU" dirty="0" smtClean="0"/>
              <a:t>со странами </a:t>
            </a:r>
            <a:r>
              <a:rPr lang="ru-RU" i="1" dirty="0" smtClean="0">
                <a:solidFill>
                  <a:srgbClr val="FF0000"/>
                </a:solidFill>
              </a:rPr>
              <a:t>Азиатско-Тихоокеанского региона, Африки и Латинской Америки, арабскими государствами.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Беларусь </a:t>
            </a:r>
            <a:r>
              <a:rPr lang="ru-RU" dirty="0" smtClean="0"/>
              <a:t>с середины 1990-х гг. установила стратегические партнерские отношения с </a:t>
            </a:r>
            <a:r>
              <a:rPr lang="ru-RU" b="1" dirty="0" smtClean="0">
                <a:solidFill>
                  <a:srgbClr val="FF0000"/>
                </a:solidFill>
              </a:rPr>
              <a:t>Китаем.</a:t>
            </a:r>
          </a:p>
          <a:p>
            <a:r>
              <a:rPr lang="ru-RU" b="1" i="1" dirty="0" smtClean="0"/>
              <a:t>Беларусь стала первой страной </a:t>
            </a:r>
            <a:r>
              <a:rPr lang="ru-RU" dirty="0" smtClean="0"/>
              <a:t>в Европе, </a:t>
            </a:r>
            <a:r>
              <a:rPr lang="ru-RU" b="1" i="1" dirty="0" smtClean="0"/>
              <a:t>торговля </a:t>
            </a:r>
            <a:r>
              <a:rPr lang="ru-RU" dirty="0" smtClean="0"/>
              <a:t>которой</a:t>
            </a:r>
            <a:r>
              <a:rPr lang="ru-RU" b="1" i="1" dirty="0" smtClean="0"/>
              <a:t> с Китаем </a:t>
            </a:r>
            <a:r>
              <a:rPr lang="ru-RU" dirty="0" smtClean="0"/>
              <a:t>переведена на </a:t>
            </a:r>
            <a:r>
              <a:rPr lang="ru-RU" b="1" i="1" dirty="0" smtClean="0"/>
              <a:t>национальные валюты</a:t>
            </a:r>
            <a:r>
              <a:rPr lang="ru-RU" dirty="0" smtClean="0"/>
              <a:t>, а сама торговля постепенно заменяется производственной кооперацией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Латинской Америке главные партнеры Беларуси — </a:t>
            </a:r>
            <a:r>
              <a:rPr lang="ru-RU" b="1" dirty="0" smtClean="0">
                <a:solidFill>
                  <a:srgbClr val="FF0000"/>
                </a:solidFill>
              </a:rPr>
              <a:t>Бразилия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Куба</a:t>
            </a:r>
            <a:r>
              <a:rPr lang="ru-RU" dirty="0" smtClean="0"/>
              <a:t>. Начиная с </a:t>
            </a:r>
            <a:r>
              <a:rPr lang="ru-RU" b="1" dirty="0" smtClean="0"/>
              <a:t>2005 г. </a:t>
            </a:r>
            <a:r>
              <a:rPr lang="ru-RU" dirty="0" smtClean="0"/>
              <a:t>по возрастающей развиваются взаимоотношения между Беларусью и </a:t>
            </a:r>
            <a:r>
              <a:rPr lang="ru-RU" b="1" dirty="0" smtClean="0">
                <a:solidFill>
                  <a:srgbClr val="FF0000"/>
                </a:solidFill>
              </a:rPr>
              <a:t>Венесуэлой</a:t>
            </a:r>
            <a:r>
              <a:rPr lang="ru-RU" dirty="0" smtClean="0"/>
              <a:t>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По состоянию на </a:t>
            </a:r>
            <a:r>
              <a:rPr lang="ru-RU" b="1" dirty="0" smtClean="0"/>
              <a:t>2008 г.</a:t>
            </a:r>
            <a:r>
              <a:rPr lang="ru-RU" dirty="0" smtClean="0"/>
              <a:t> </a:t>
            </a:r>
            <a:r>
              <a:rPr lang="ru-RU" dirty="0" smtClean="0"/>
              <a:t>Беларусь </a:t>
            </a:r>
            <a:r>
              <a:rPr lang="ru-RU" dirty="0" smtClean="0"/>
              <a:t>являлась членом </a:t>
            </a:r>
            <a:r>
              <a:rPr lang="ru-RU" b="1" dirty="0" smtClean="0"/>
              <a:t>69 </a:t>
            </a:r>
            <a:r>
              <a:rPr lang="ru-RU" i="1" dirty="0" smtClean="0"/>
              <a:t>международных межправительственных организаций.  </a:t>
            </a:r>
            <a:r>
              <a:rPr lang="ru-RU" dirty="0" smtClean="0"/>
              <a:t>Участие </a:t>
            </a:r>
            <a:r>
              <a:rPr lang="ru-RU" dirty="0" smtClean="0"/>
              <a:t>Беларуси в работе международных организаций способствует включению нашей страны в процесс </a:t>
            </a:r>
            <a:r>
              <a:rPr lang="ru-RU" b="1" dirty="0" smtClean="0"/>
              <a:t>глобализации.</a:t>
            </a:r>
            <a:endParaRPr lang="ru-RU" b="1" dirty="0" smtClean="0"/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Беларусь</a:t>
            </a:r>
            <a:r>
              <a:rPr lang="ru-RU" dirty="0" smtClean="0"/>
              <a:t> стала широко известна в мире как </a:t>
            </a:r>
            <a:r>
              <a:rPr lang="ru-RU" b="1" dirty="0" smtClean="0"/>
              <a:t>миролюбивое государство </a:t>
            </a:r>
            <a:r>
              <a:rPr lang="ru-RU" dirty="0" smtClean="0"/>
              <a:t>— сторонница международного права и равноправного сотрудничества со всеми странами мира.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6A8467-507F-4A1C-8453-7DF70E48BEB2}"/>
</file>

<file path=customXml/itemProps2.xml><?xml version="1.0" encoding="utf-8"?>
<ds:datastoreItem xmlns:ds="http://schemas.openxmlformats.org/officeDocument/2006/customXml" ds:itemID="{5E803503-0588-4724-AEF9-613238D8221F}"/>
</file>

<file path=customXml/itemProps3.xml><?xml version="1.0" encoding="utf-8"?>
<ds:datastoreItem xmlns:ds="http://schemas.openxmlformats.org/officeDocument/2006/customXml" ds:itemID="{21AC2545-E6A9-4674-A50D-A77CD8833F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1149</Words>
  <PresentationFormat>Экран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Внешнеполитическая деятельность Республики Беларусь  Презентация по дисциплине «История Беларуси» для слушателей подготовительного отделения, подготовительных курсов и абитуриентов  Составитель:  Самонова Мария Николаевна, кандидат исторических наук, доцент кафедры довузовской подготовки и профориентации ГГУ им. Ф. Скорины</vt:lpstr>
      <vt:lpstr>1. Приоритеты внешнеполитического курса Республики Беларусь.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2 апреля – День единения народов Беларуси и России</vt:lpstr>
      <vt:lpstr>1996–2016:  20-летний юбилей единения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апреля – День единения народов Беларуси и России</dc:title>
  <cp:lastModifiedBy>Mary</cp:lastModifiedBy>
  <cp:revision>51</cp:revision>
  <dcterms:modified xsi:type="dcterms:W3CDTF">2016-05-24T05:06:23Z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