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media/image5.jpg" ContentType="image/jpeg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0" r:id="rId11"/>
    <p:sldId id="266" r:id="rId12"/>
    <p:sldId id="267" r:id="rId13"/>
    <p:sldId id="26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48845-FBD2-42A3-911A-010A77272CA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999E89-20C0-4F02-80E8-85C65584FFD9}">
      <dgm:prSet phldrT="[Текст]"/>
      <dgm:spPr/>
      <dgm:t>
        <a:bodyPr/>
        <a:lstStyle/>
        <a:p>
          <a:r>
            <a:rPr lang="ru-RU" dirty="0"/>
            <a:t>Поддержка царского правительства</a:t>
          </a:r>
        </a:p>
      </dgm:t>
    </dgm:pt>
    <dgm:pt modelId="{2FFF330E-7E18-4995-AF2B-2D6B4457D24E}" type="parTrans" cxnId="{567B2926-ADAB-40A3-ABBA-6A32AD78F02E}">
      <dgm:prSet/>
      <dgm:spPr/>
      <dgm:t>
        <a:bodyPr/>
        <a:lstStyle/>
        <a:p>
          <a:endParaRPr lang="ru-RU"/>
        </a:p>
      </dgm:t>
    </dgm:pt>
    <dgm:pt modelId="{4E224B83-42F2-4407-BE33-72A9E397C8AA}" type="sibTrans" cxnId="{567B2926-ADAB-40A3-ABBA-6A32AD78F02E}">
      <dgm:prSet/>
      <dgm:spPr/>
      <dgm:t>
        <a:bodyPr/>
        <a:lstStyle/>
        <a:p>
          <a:endParaRPr lang="ru-RU"/>
        </a:p>
      </dgm:t>
    </dgm:pt>
    <dgm:pt modelId="{D9A18095-EE13-4FD0-91E2-E91039E8C6D5}">
      <dgm:prSet phldrT="[Текст]"/>
      <dgm:spPr/>
      <dgm:t>
        <a:bodyPr/>
        <a:lstStyle/>
        <a:p>
          <a:r>
            <a:rPr lang="ru-RU" b="1" dirty="0"/>
            <a:t>монархические и либеральные партии</a:t>
          </a:r>
        </a:p>
      </dgm:t>
    </dgm:pt>
    <dgm:pt modelId="{CFFA3439-CFA8-4790-86C8-57889DF03609}" type="parTrans" cxnId="{85D65476-8174-4F83-AC99-96901BB720E2}">
      <dgm:prSet/>
      <dgm:spPr/>
      <dgm:t>
        <a:bodyPr/>
        <a:lstStyle/>
        <a:p>
          <a:endParaRPr lang="ru-RU"/>
        </a:p>
      </dgm:t>
    </dgm:pt>
    <dgm:pt modelId="{FBE517FF-BEFE-42C0-B762-C3050594CCC6}" type="sibTrans" cxnId="{85D65476-8174-4F83-AC99-96901BB720E2}">
      <dgm:prSet/>
      <dgm:spPr/>
      <dgm:t>
        <a:bodyPr/>
        <a:lstStyle/>
        <a:p>
          <a:endParaRPr lang="ru-RU"/>
        </a:p>
      </dgm:t>
    </dgm:pt>
    <dgm:pt modelId="{1FC044D6-3E71-42B8-97AA-99F768DB289C}">
      <dgm:prSet phldrT="[Текст]"/>
      <dgm:spPr/>
      <dgm:t>
        <a:bodyPr/>
        <a:lstStyle/>
        <a:p>
          <a:r>
            <a:rPr lang="ru-RU" b="1" dirty="0"/>
            <a:t>эсеры, меньшевики, бундовцы</a:t>
          </a:r>
        </a:p>
      </dgm:t>
    </dgm:pt>
    <dgm:pt modelId="{E1A12854-4CA0-44C2-9A99-74F666AEF99C}" type="parTrans" cxnId="{17C33C70-4019-4DF8-9EE6-7DC8E92BDC9E}">
      <dgm:prSet/>
      <dgm:spPr/>
      <dgm:t>
        <a:bodyPr/>
        <a:lstStyle/>
        <a:p>
          <a:endParaRPr lang="ru-RU"/>
        </a:p>
      </dgm:t>
    </dgm:pt>
    <dgm:pt modelId="{2AD5D73F-BE57-4EC2-A5DC-265978D81C52}" type="sibTrans" cxnId="{17C33C70-4019-4DF8-9EE6-7DC8E92BDC9E}">
      <dgm:prSet/>
      <dgm:spPr/>
      <dgm:t>
        <a:bodyPr/>
        <a:lstStyle/>
        <a:p>
          <a:endParaRPr lang="ru-RU"/>
        </a:p>
      </dgm:t>
    </dgm:pt>
    <dgm:pt modelId="{032F5BAE-6F0E-44EF-8206-530B3D4B09F8}">
      <dgm:prSet phldrT="[Текст]"/>
      <dgm:spPr/>
      <dgm:t>
        <a:bodyPr/>
        <a:lstStyle/>
        <a:p>
          <a:r>
            <a:rPr lang="ru-RU" dirty="0"/>
            <a:t>Против войны</a:t>
          </a:r>
        </a:p>
      </dgm:t>
    </dgm:pt>
    <dgm:pt modelId="{C9112BE7-B4CB-4F5E-B356-C0692387CE88}" type="parTrans" cxnId="{F0BEC38E-24A9-4D80-B5D1-1337067490B7}">
      <dgm:prSet/>
      <dgm:spPr/>
      <dgm:t>
        <a:bodyPr/>
        <a:lstStyle/>
        <a:p>
          <a:endParaRPr lang="ru-RU"/>
        </a:p>
      </dgm:t>
    </dgm:pt>
    <dgm:pt modelId="{7FF9922B-FA04-4948-897E-6ECA1D43D5CC}" type="sibTrans" cxnId="{F0BEC38E-24A9-4D80-B5D1-1337067490B7}">
      <dgm:prSet/>
      <dgm:spPr/>
      <dgm:t>
        <a:bodyPr/>
        <a:lstStyle/>
        <a:p>
          <a:endParaRPr lang="ru-RU"/>
        </a:p>
      </dgm:t>
    </dgm:pt>
    <dgm:pt modelId="{8769DBF2-DD2D-4138-B955-4B1834CACDA4}">
      <dgm:prSet phldrT="[Текст]"/>
      <dgm:spPr/>
      <dgm:t>
        <a:bodyPr/>
        <a:lstStyle/>
        <a:p>
          <a:r>
            <a:rPr lang="ru-RU" b="1" dirty="0"/>
            <a:t>Большевики. </a:t>
          </a:r>
        </a:p>
        <a:p>
          <a:r>
            <a:rPr lang="ru-RU" b="1" dirty="0"/>
            <a:t>Их цель – свержение самодержавия.</a:t>
          </a:r>
        </a:p>
      </dgm:t>
    </dgm:pt>
    <dgm:pt modelId="{48EC0C42-9031-4327-A91F-36CD4A042B91}" type="parTrans" cxnId="{DE0A487C-B0A3-4F83-A096-817CB2CC18A8}">
      <dgm:prSet/>
      <dgm:spPr/>
      <dgm:t>
        <a:bodyPr/>
        <a:lstStyle/>
        <a:p>
          <a:endParaRPr lang="ru-RU"/>
        </a:p>
      </dgm:t>
    </dgm:pt>
    <dgm:pt modelId="{EFBF0334-C3F4-4095-94F5-C6AF9F2D87D0}" type="sibTrans" cxnId="{DE0A487C-B0A3-4F83-A096-817CB2CC18A8}">
      <dgm:prSet/>
      <dgm:spPr/>
      <dgm:t>
        <a:bodyPr/>
        <a:lstStyle/>
        <a:p>
          <a:endParaRPr lang="ru-RU"/>
        </a:p>
      </dgm:t>
    </dgm:pt>
    <dgm:pt modelId="{F4D94646-C203-4BB6-AF30-32A2D7A75AE8}">
      <dgm:prSet phldrT="[Текст]"/>
      <dgm:spPr/>
      <dgm:t>
        <a:bodyPr/>
        <a:lstStyle/>
        <a:p>
          <a:r>
            <a:rPr lang="ru-RU" b="1" dirty="0"/>
            <a:t>«Наша </a:t>
          </a:r>
          <a:r>
            <a:rPr lang="ru-RU" b="1" dirty="0" err="1"/>
            <a:t>Ніва</a:t>
          </a:r>
          <a:r>
            <a:rPr lang="ru-RU" b="1" dirty="0"/>
            <a:t>»</a:t>
          </a:r>
        </a:p>
        <a:p>
          <a:r>
            <a:rPr lang="ru-RU" b="1" dirty="0"/>
            <a:t>осуждала войну.</a:t>
          </a:r>
        </a:p>
      </dgm:t>
    </dgm:pt>
    <dgm:pt modelId="{28210E1F-9C8C-4FF8-8A08-5ED6ADE175DB}" type="parTrans" cxnId="{61E03FF6-44B8-4CE5-8D8B-9410213C3116}">
      <dgm:prSet/>
      <dgm:spPr/>
      <dgm:t>
        <a:bodyPr/>
        <a:lstStyle/>
        <a:p>
          <a:endParaRPr lang="ru-RU"/>
        </a:p>
      </dgm:t>
    </dgm:pt>
    <dgm:pt modelId="{81F8CC2F-2B39-42BC-91D7-A5D185A302A7}" type="sibTrans" cxnId="{61E03FF6-44B8-4CE5-8D8B-9410213C3116}">
      <dgm:prSet/>
      <dgm:spPr/>
      <dgm:t>
        <a:bodyPr/>
        <a:lstStyle/>
        <a:p>
          <a:endParaRPr lang="ru-RU"/>
        </a:p>
      </dgm:t>
    </dgm:pt>
    <dgm:pt modelId="{EF338233-734E-45BB-BDE9-26960959BF1E}" type="pres">
      <dgm:prSet presAssocID="{AD848845-FBD2-42A3-911A-010A77272C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835FCFA-CA55-457C-AE03-D359EA7341C9}" type="pres">
      <dgm:prSet presAssocID="{88999E89-20C0-4F02-80E8-85C65584FFD9}" presName="root" presStyleCnt="0"/>
      <dgm:spPr/>
    </dgm:pt>
    <dgm:pt modelId="{54AB8A3A-8333-4AB9-886E-36895C943B98}" type="pres">
      <dgm:prSet presAssocID="{88999E89-20C0-4F02-80E8-85C65584FFD9}" presName="rootComposite" presStyleCnt="0"/>
      <dgm:spPr/>
    </dgm:pt>
    <dgm:pt modelId="{34133078-55F5-418A-BF51-A4F24268F853}" type="pres">
      <dgm:prSet presAssocID="{88999E89-20C0-4F02-80E8-85C65584FFD9}" presName="rootText" presStyleLbl="node1" presStyleIdx="0" presStyleCnt="2"/>
      <dgm:spPr/>
    </dgm:pt>
    <dgm:pt modelId="{F236C549-1787-462B-9D96-DB4AAD23F567}" type="pres">
      <dgm:prSet presAssocID="{88999E89-20C0-4F02-80E8-85C65584FFD9}" presName="rootConnector" presStyleLbl="node1" presStyleIdx="0" presStyleCnt="2"/>
      <dgm:spPr/>
    </dgm:pt>
    <dgm:pt modelId="{6B5BAA1F-79ED-4FD5-AA42-AA5F45105036}" type="pres">
      <dgm:prSet presAssocID="{88999E89-20C0-4F02-80E8-85C65584FFD9}" presName="childShape" presStyleCnt="0"/>
      <dgm:spPr/>
    </dgm:pt>
    <dgm:pt modelId="{C82A3979-DD55-4820-ACAD-D1C0C8260BE4}" type="pres">
      <dgm:prSet presAssocID="{CFFA3439-CFA8-4790-86C8-57889DF03609}" presName="Name13" presStyleLbl="parChTrans1D2" presStyleIdx="0" presStyleCnt="4"/>
      <dgm:spPr/>
    </dgm:pt>
    <dgm:pt modelId="{50E16173-A3E5-4F5B-B3B0-50DB59EEDB7F}" type="pres">
      <dgm:prSet presAssocID="{D9A18095-EE13-4FD0-91E2-E91039E8C6D5}" presName="childText" presStyleLbl="bgAcc1" presStyleIdx="0" presStyleCnt="4">
        <dgm:presLayoutVars>
          <dgm:bulletEnabled val="1"/>
        </dgm:presLayoutVars>
      </dgm:prSet>
      <dgm:spPr/>
    </dgm:pt>
    <dgm:pt modelId="{7677CEE4-CF90-4365-9FC6-0774A7AFDF73}" type="pres">
      <dgm:prSet presAssocID="{E1A12854-4CA0-44C2-9A99-74F666AEF99C}" presName="Name13" presStyleLbl="parChTrans1D2" presStyleIdx="1" presStyleCnt="4"/>
      <dgm:spPr/>
    </dgm:pt>
    <dgm:pt modelId="{D4617D98-C9DB-42BA-92CA-23EC898195E2}" type="pres">
      <dgm:prSet presAssocID="{1FC044D6-3E71-42B8-97AA-99F768DB289C}" presName="childText" presStyleLbl="bgAcc1" presStyleIdx="1" presStyleCnt="4">
        <dgm:presLayoutVars>
          <dgm:bulletEnabled val="1"/>
        </dgm:presLayoutVars>
      </dgm:prSet>
      <dgm:spPr/>
    </dgm:pt>
    <dgm:pt modelId="{D71186E2-E1C1-4986-8BCA-72272137154E}" type="pres">
      <dgm:prSet presAssocID="{032F5BAE-6F0E-44EF-8206-530B3D4B09F8}" presName="root" presStyleCnt="0"/>
      <dgm:spPr/>
    </dgm:pt>
    <dgm:pt modelId="{CEB7D0A9-093B-42D0-8E66-2DE05563AEC6}" type="pres">
      <dgm:prSet presAssocID="{032F5BAE-6F0E-44EF-8206-530B3D4B09F8}" presName="rootComposite" presStyleCnt="0"/>
      <dgm:spPr/>
    </dgm:pt>
    <dgm:pt modelId="{9A958CE8-1D5F-4096-8005-E71E0340C648}" type="pres">
      <dgm:prSet presAssocID="{032F5BAE-6F0E-44EF-8206-530B3D4B09F8}" presName="rootText" presStyleLbl="node1" presStyleIdx="1" presStyleCnt="2"/>
      <dgm:spPr/>
    </dgm:pt>
    <dgm:pt modelId="{47DEB9B7-05FB-4CB7-862F-A04BE2F23288}" type="pres">
      <dgm:prSet presAssocID="{032F5BAE-6F0E-44EF-8206-530B3D4B09F8}" presName="rootConnector" presStyleLbl="node1" presStyleIdx="1" presStyleCnt="2"/>
      <dgm:spPr/>
    </dgm:pt>
    <dgm:pt modelId="{410E8B84-4FC5-45AF-BC12-AEBA4E01B799}" type="pres">
      <dgm:prSet presAssocID="{032F5BAE-6F0E-44EF-8206-530B3D4B09F8}" presName="childShape" presStyleCnt="0"/>
      <dgm:spPr/>
    </dgm:pt>
    <dgm:pt modelId="{16152E04-8271-4C64-B086-1C7FB0D61B5C}" type="pres">
      <dgm:prSet presAssocID="{48EC0C42-9031-4327-A91F-36CD4A042B91}" presName="Name13" presStyleLbl="parChTrans1D2" presStyleIdx="2" presStyleCnt="4"/>
      <dgm:spPr/>
    </dgm:pt>
    <dgm:pt modelId="{36601BD0-5F88-4440-80C3-FEC2A9BF1629}" type="pres">
      <dgm:prSet presAssocID="{8769DBF2-DD2D-4138-B955-4B1834CACDA4}" presName="childText" presStyleLbl="bgAcc1" presStyleIdx="2" presStyleCnt="4">
        <dgm:presLayoutVars>
          <dgm:bulletEnabled val="1"/>
        </dgm:presLayoutVars>
      </dgm:prSet>
      <dgm:spPr/>
    </dgm:pt>
    <dgm:pt modelId="{D3BB3DC2-FFF2-4B52-B58E-ED112EC1FB85}" type="pres">
      <dgm:prSet presAssocID="{28210E1F-9C8C-4FF8-8A08-5ED6ADE175DB}" presName="Name13" presStyleLbl="parChTrans1D2" presStyleIdx="3" presStyleCnt="4"/>
      <dgm:spPr/>
    </dgm:pt>
    <dgm:pt modelId="{FBB3FD08-ECE2-4916-8D60-8FC5151D81F6}" type="pres">
      <dgm:prSet presAssocID="{F4D94646-C203-4BB6-AF30-32A2D7A75AE8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255F9B08-5E0C-4029-8969-C7D87CAB1710}" type="presOf" srcId="{F4D94646-C203-4BB6-AF30-32A2D7A75AE8}" destId="{FBB3FD08-ECE2-4916-8D60-8FC5151D81F6}" srcOrd="0" destOrd="0" presId="urn:microsoft.com/office/officeart/2005/8/layout/hierarchy3"/>
    <dgm:cxn modelId="{35E7DD1B-4E4F-42E2-821A-20127DDD1746}" type="presOf" srcId="{032F5BAE-6F0E-44EF-8206-530B3D4B09F8}" destId="{47DEB9B7-05FB-4CB7-862F-A04BE2F23288}" srcOrd="1" destOrd="0" presId="urn:microsoft.com/office/officeart/2005/8/layout/hierarchy3"/>
    <dgm:cxn modelId="{567B2926-ADAB-40A3-ABBA-6A32AD78F02E}" srcId="{AD848845-FBD2-42A3-911A-010A77272CA0}" destId="{88999E89-20C0-4F02-80E8-85C65584FFD9}" srcOrd="0" destOrd="0" parTransId="{2FFF330E-7E18-4995-AF2B-2D6B4457D24E}" sibTransId="{4E224B83-42F2-4407-BE33-72A9E397C8AA}"/>
    <dgm:cxn modelId="{D44EE826-FB5E-426C-8FC8-4135FD75B2EA}" type="presOf" srcId="{88999E89-20C0-4F02-80E8-85C65584FFD9}" destId="{F236C549-1787-462B-9D96-DB4AAD23F567}" srcOrd="1" destOrd="0" presId="urn:microsoft.com/office/officeart/2005/8/layout/hierarchy3"/>
    <dgm:cxn modelId="{2845C834-B3B0-45D5-A5B5-2A8839187565}" type="presOf" srcId="{E1A12854-4CA0-44C2-9A99-74F666AEF99C}" destId="{7677CEE4-CF90-4365-9FC6-0774A7AFDF73}" srcOrd="0" destOrd="0" presId="urn:microsoft.com/office/officeart/2005/8/layout/hierarchy3"/>
    <dgm:cxn modelId="{DF1BB45B-B3D0-4BC9-A595-4D6A31657881}" type="presOf" srcId="{48EC0C42-9031-4327-A91F-36CD4A042B91}" destId="{16152E04-8271-4C64-B086-1C7FB0D61B5C}" srcOrd="0" destOrd="0" presId="urn:microsoft.com/office/officeart/2005/8/layout/hierarchy3"/>
    <dgm:cxn modelId="{3FDFE15F-5C6E-4864-9ACE-A8B7622D8D99}" type="presOf" srcId="{1FC044D6-3E71-42B8-97AA-99F768DB289C}" destId="{D4617D98-C9DB-42BA-92CA-23EC898195E2}" srcOrd="0" destOrd="0" presId="urn:microsoft.com/office/officeart/2005/8/layout/hierarchy3"/>
    <dgm:cxn modelId="{2AA14F6A-5FD7-4A42-925E-6B11CB469C9C}" type="presOf" srcId="{CFFA3439-CFA8-4790-86C8-57889DF03609}" destId="{C82A3979-DD55-4820-ACAD-D1C0C8260BE4}" srcOrd="0" destOrd="0" presId="urn:microsoft.com/office/officeart/2005/8/layout/hierarchy3"/>
    <dgm:cxn modelId="{17C33C70-4019-4DF8-9EE6-7DC8E92BDC9E}" srcId="{88999E89-20C0-4F02-80E8-85C65584FFD9}" destId="{1FC044D6-3E71-42B8-97AA-99F768DB289C}" srcOrd="1" destOrd="0" parTransId="{E1A12854-4CA0-44C2-9A99-74F666AEF99C}" sibTransId="{2AD5D73F-BE57-4EC2-A5DC-265978D81C52}"/>
    <dgm:cxn modelId="{85D65476-8174-4F83-AC99-96901BB720E2}" srcId="{88999E89-20C0-4F02-80E8-85C65584FFD9}" destId="{D9A18095-EE13-4FD0-91E2-E91039E8C6D5}" srcOrd="0" destOrd="0" parTransId="{CFFA3439-CFA8-4790-86C8-57889DF03609}" sibTransId="{FBE517FF-BEFE-42C0-B762-C3050594CCC6}"/>
    <dgm:cxn modelId="{2B6D5879-45D9-4EF4-9CED-FE65577DA303}" type="presOf" srcId="{8769DBF2-DD2D-4138-B955-4B1834CACDA4}" destId="{36601BD0-5F88-4440-80C3-FEC2A9BF1629}" srcOrd="0" destOrd="0" presId="urn:microsoft.com/office/officeart/2005/8/layout/hierarchy3"/>
    <dgm:cxn modelId="{DE0A487C-B0A3-4F83-A096-817CB2CC18A8}" srcId="{032F5BAE-6F0E-44EF-8206-530B3D4B09F8}" destId="{8769DBF2-DD2D-4138-B955-4B1834CACDA4}" srcOrd="0" destOrd="0" parTransId="{48EC0C42-9031-4327-A91F-36CD4A042B91}" sibTransId="{EFBF0334-C3F4-4095-94F5-C6AF9F2D87D0}"/>
    <dgm:cxn modelId="{DD93AA7F-5843-41C8-A5D1-95926EE3BE59}" type="presOf" srcId="{28210E1F-9C8C-4FF8-8A08-5ED6ADE175DB}" destId="{D3BB3DC2-FFF2-4B52-B58E-ED112EC1FB85}" srcOrd="0" destOrd="0" presId="urn:microsoft.com/office/officeart/2005/8/layout/hierarchy3"/>
    <dgm:cxn modelId="{F0BEC38E-24A9-4D80-B5D1-1337067490B7}" srcId="{AD848845-FBD2-42A3-911A-010A77272CA0}" destId="{032F5BAE-6F0E-44EF-8206-530B3D4B09F8}" srcOrd="1" destOrd="0" parTransId="{C9112BE7-B4CB-4F5E-B356-C0692387CE88}" sibTransId="{7FF9922B-FA04-4948-897E-6ECA1D43D5CC}"/>
    <dgm:cxn modelId="{3F0D4E90-42C9-4B90-809A-195AFE900C1A}" type="presOf" srcId="{88999E89-20C0-4F02-80E8-85C65584FFD9}" destId="{34133078-55F5-418A-BF51-A4F24268F853}" srcOrd="0" destOrd="0" presId="urn:microsoft.com/office/officeart/2005/8/layout/hierarchy3"/>
    <dgm:cxn modelId="{94FF4891-9067-46C2-9265-66547DF5A265}" type="presOf" srcId="{AD848845-FBD2-42A3-911A-010A77272CA0}" destId="{EF338233-734E-45BB-BDE9-26960959BF1E}" srcOrd="0" destOrd="0" presId="urn:microsoft.com/office/officeart/2005/8/layout/hierarchy3"/>
    <dgm:cxn modelId="{5A4751AF-2BF6-4314-ADD5-74A3C34EA5F8}" type="presOf" srcId="{D9A18095-EE13-4FD0-91E2-E91039E8C6D5}" destId="{50E16173-A3E5-4F5B-B3B0-50DB59EEDB7F}" srcOrd="0" destOrd="0" presId="urn:microsoft.com/office/officeart/2005/8/layout/hierarchy3"/>
    <dgm:cxn modelId="{F03102CE-1EF4-4B63-B8FE-9E368DB48215}" type="presOf" srcId="{032F5BAE-6F0E-44EF-8206-530B3D4B09F8}" destId="{9A958CE8-1D5F-4096-8005-E71E0340C648}" srcOrd="0" destOrd="0" presId="urn:microsoft.com/office/officeart/2005/8/layout/hierarchy3"/>
    <dgm:cxn modelId="{61E03FF6-44B8-4CE5-8D8B-9410213C3116}" srcId="{032F5BAE-6F0E-44EF-8206-530B3D4B09F8}" destId="{F4D94646-C203-4BB6-AF30-32A2D7A75AE8}" srcOrd="1" destOrd="0" parTransId="{28210E1F-9C8C-4FF8-8A08-5ED6ADE175DB}" sibTransId="{81F8CC2F-2B39-42BC-91D7-A5D185A302A7}"/>
    <dgm:cxn modelId="{FDD7D383-E012-4905-9453-AE31FDFA743D}" type="presParOf" srcId="{EF338233-734E-45BB-BDE9-26960959BF1E}" destId="{E835FCFA-CA55-457C-AE03-D359EA7341C9}" srcOrd="0" destOrd="0" presId="urn:microsoft.com/office/officeart/2005/8/layout/hierarchy3"/>
    <dgm:cxn modelId="{8670AA31-3C51-4C9D-9711-6177A7557CB5}" type="presParOf" srcId="{E835FCFA-CA55-457C-AE03-D359EA7341C9}" destId="{54AB8A3A-8333-4AB9-886E-36895C943B98}" srcOrd="0" destOrd="0" presId="urn:microsoft.com/office/officeart/2005/8/layout/hierarchy3"/>
    <dgm:cxn modelId="{F0239DE2-DF3E-45B0-9CD9-5C45D09C6E5C}" type="presParOf" srcId="{54AB8A3A-8333-4AB9-886E-36895C943B98}" destId="{34133078-55F5-418A-BF51-A4F24268F853}" srcOrd="0" destOrd="0" presId="urn:microsoft.com/office/officeart/2005/8/layout/hierarchy3"/>
    <dgm:cxn modelId="{6EF27A35-79B3-4099-8744-3E5F33CD33A6}" type="presParOf" srcId="{54AB8A3A-8333-4AB9-886E-36895C943B98}" destId="{F236C549-1787-462B-9D96-DB4AAD23F567}" srcOrd="1" destOrd="0" presId="urn:microsoft.com/office/officeart/2005/8/layout/hierarchy3"/>
    <dgm:cxn modelId="{590EA143-348D-46A3-88F3-445C5C4ABD49}" type="presParOf" srcId="{E835FCFA-CA55-457C-AE03-D359EA7341C9}" destId="{6B5BAA1F-79ED-4FD5-AA42-AA5F45105036}" srcOrd="1" destOrd="0" presId="urn:microsoft.com/office/officeart/2005/8/layout/hierarchy3"/>
    <dgm:cxn modelId="{59D29FEC-6D07-4D78-9017-86BC0D0A84B6}" type="presParOf" srcId="{6B5BAA1F-79ED-4FD5-AA42-AA5F45105036}" destId="{C82A3979-DD55-4820-ACAD-D1C0C8260BE4}" srcOrd="0" destOrd="0" presId="urn:microsoft.com/office/officeart/2005/8/layout/hierarchy3"/>
    <dgm:cxn modelId="{5F672FE9-2A1B-44DB-83E6-D34CADEFB6F2}" type="presParOf" srcId="{6B5BAA1F-79ED-4FD5-AA42-AA5F45105036}" destId="{50E16173-A3E5-4F5B-B3B0-50DB59EEDB7F}" srcOrd="1" destOrd="0" presId="urn:microsoft.com/office/officeart/2005/8/layout/hierarchy3"/>
    <dgm:cxn modelId="{623BBD41-9B73-4022-855D-EB1FC13C6863}" type="presParOf" srcId="{6B5BAA1F-79ED-4FD5-AA42-AA5F45105036}" destId="{7677CEE4-CF90-4365-9FC6-0774A7AFDF73}" srcOrd="2" destOrd="0" presId="urn:microsoft.com/office/officeart/2005/8/layout/hierarchy3"/>
    <dgm:cxn modelId="{18320A8E-96D4-4276-8BC7-375CB60956D2}" type="presParOf" srcId="{6B5BAA1F-79ED-4FD5-AA42-AA5F45105036}" destId="{D4617D98-C9DB-42BA-92CA-23EC898195E2}" srcOrd="3" destOrd="0" presId="urn:microsoft.com/office/officeart/2005/8/layout/hierarchy3"/>
    <dgm:cxn modelId="{AA3F720D-FDF6-491E-AAE4-720661FBBD9B}" type="presParOf" srcId="{EF338233-734E-45BB-BDE9-26960959BF1E}" destId="{D71186E2-E1C1-4986-8BCA-72272137154E}" srcOrd="1" destOrd="0" presId="urn:microsoft.com/office/officeart/2005/8/layout/hierarchy3"/>
    <dgm:cxn modelId="{754A2CA4-2C00-481E-88BF-ED5ED2EC9C35}" type="presParOf" srcId="{D71186E2-E1C1-4986-8BCA-72272137154E}" destId="{CEB7D0A9-093B-42D0-8E66-2DE05563AEC6}" srcOrd="0" destOrd="0" presId="urn:microsoft.com/office/officeart/2005/8/layout/hierarchy3"/>
    <dgm:cxn modelId="{7012EE58-68A4-4A86-9A67-AE1545B686CA}" type="presParOf" srcId="{CEB7D0A9-093B-42D0-8E66-2DE05563AEC6}" destId="{9A958CE8-1D5F-4096-8005-E71E0340C648}" srcOrd="0" destOrd="0" presId="urn:microsoft.com/office/officeart/2005/8/layout/hierarchy3"/>
    <dgm:cxn modelId="{21D8D22E-F855-47B5-9380-530DD83CBAE7}" type="presParOf" srcId="{CEB7D0A9-093B-42D0-8E66-2DE05563AEC6}" destId="{47DEB9B7-05FB-4CB7-862F-A04BE2F23288}" srcOrd="1" destOrd="0" presId="urn:microsoft.com/office/officeart/2005/8/layout/hierarchy3"/>
    <dgm:cxn modelId="{E658158B-6104-4E52-93DC-1A64AA18B0C3}" type="presParOf" srcId="{D71186E2-E1C1-4986-8BCA-72272137154E}" destId="{410E8B84-4FC5-45AF-BC12-AEBA4E01B799}" srcOrd="1" destOrd="0" presId="urn:microsoft.com/office/officeart/2005/8/layout/hierarchy3"/>
    <dgm:cxn modelId="{B0F1DBC5-1792-4B71-ADCD-55746F3AC7CA}" type="presParOf" srcId="{410E8B84-4FC5-45AF-BC12-AEBA4E01B799}" destId="{16152E04-8271-4C64-B086-1C7FB0D61B5C}" srcOrd="0" destOrd="0" presId="urn:microsoft.com/office/officeart/2005/8/layout/hierarchy3"/>
    <dgm:cxn modelId="{EE35423C-D087-4E1A-99B9-E54E36B27509}" type="presParOf" srcId="{410E8B84-4FC5-45AF-BC12-AEBA4E01B799}" destId="{36601BD0-5F88-4440-80C3-FEC2A9BF1629}" srcOrd="1" destOrd="0" presId="urn:microsoft.com/office/officeart/2005/8/layout/hierarchy3"/>
    <dgm:cxn modelId="{DC0BDEC2-6D7B-49CF-8161-82383731E3B4}" type="presParOf" srcId="{410E8B84-4FC5-45AF-BC12-AEBA4E01B799}" destId="{D3BB3DC2-FFF2-4B52-B58E-ED112EC1FB85}" srcOrd="2" destOrd="0" presId="urn:microsoft.com/office/officeart/2005/8/layout/hierarchy3"/>
    <dgm:cxn modelId="{7634B3CA-E6E3-414A-BA75-3396E3F8CB8F}" type="presParOf" srcId="{410E8B84-4FC5-45AF-BC12-AEBA4E01B799}" destId="{FBB3FD08-ECE2-4916-8D60-8FC5151D81F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33078-55F5-418A-BF51-A4F24268F853}">
      <dsp:nvSpPr>
        <dsp:cNvPr id="0" name=""/>
        <dsp:cNvSpPr/>
      </dsp:nvSpPr>
      <dsp:spPr>
        <a:xfrm>
          <a:off x="514449" y="2432"/>
          <a:ext cx="3155156" cy="1577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Поддержка царского правительства</a:t>
          </a:r>
        </a:p>
      </dsp:txBody>
      <dsp:txXfrm>
        <a:off x="560655" y="48638"/>
        <a:ext cx="3062744" cy="1485166"/>
      </dsp:txXfrm>
    </dsp:sp>
    <dsp:sp modelId="{C82A3979-DD55-4820-ACAD-D1C0C8260BE4}">
      <dsp:nvSpPr>
        <dsp:cNvPr id="0" name=""/>
        <dsp:cNvSpPr/>
      </dsp:nvSpPr>
      <dsp:spPr>
        <a:xfrm>
          <a:off x="829964" y="1580010"/>
          <a:ext cx="315515" cy="118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3183"/>
              </a:lnTo>
              <a:lnTo>
                <a:pt x="315515" y="11831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16173-A3E5-4F5B-B3B0-50DB59EEDB7F}">
      <dsp:nvSpPr>
        <dsp:cNvPr id="0" name=""/>
        <dsp:cNvSpPr/>
      </dsp:nvSpPr>
      <dsp:spPr>
        <a:xfrm>
          <a:off x="1145480" y="1974405"/>
          <a:ext cx="2524124" cy="1577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монархические и либеральные партии</a:t>
          </a:r>
        </a:p>
      </dsp:txBody>
      <dsp:txXfrm>
        <a:off x="1191686" y="2020611"/>
        <a:ext cx="2431712" cy="1485166"/>
      </dsp:txXfrm>
    </dsp:sp>
    <dsp:sp modelId="{7677CEE4-CF90-4365-9FC6-0774A7AFDF73}">
      <dsp:nvSpPr>
        <dsp:cNvPr id="0" name=""/>
        <dsp:cNvSpPr/>
      </dsp:nvSpPr>
      <dsp:spPr>
        <a:xfrm>
          <a:off x="829964" y="1580010"/>
          <a:ext cx="315515" cy="3155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5156"/>
              </a:lnTo>
              <a:lnTo>
                <a:pt x="315515" y="31551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17D98-C9DB-42BA-92CA-23EC898195E2}">
      <dsp:nvSpPr>
        <dsp:cNvPr id="0" name=""/>
        <dsp:cNvSpPr/>
      </dsp:nvSpPr>
      <dsp:spPr>
        <a:xfrm>
          <a:off x="1145480" y="3946378"/>
          <a:ext cx="2524124" cy="1577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эсеры, меньшевики, бундовцы</a:t>
          </a:r>
        </a:p>
      </dsp:txBody>
      <dsp:txXfrm>
        <a:off x="1191686" y="3992584"/>
        <a:ext cx="2431712" cy="1485166"/>
      </dsp:txXfrm>
    </dsp:sp>
    <dsp:sp modelId="{9A958CE8-1D5F-4096-8005-E71E0340C648}">
      <dsp:nvSpPr>
        <dsp:cNvPr id="0" name=""/>
        <dsp:cNvSpPr/>
      </dsp:nvSpPr>
      <dsp:spPr>
        <a:xfrm>
          <a:off x="4458394" y="2432"/>
          <a:ext cx="3155156" cy="1577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Против войны</a:t>
          </a:r>
        </a:p>
      </dsp:txBody>
      <dsp:txXfrm>
        <a:off x="4504600" y="48638"/>
        <a:ext cx="3062744" cy="1485166"/>
      </dsp:txXfrm>
    </dsp:sp>
    <dsp:sp modelId="{16152E04-8271-4C64-B086-1C7FB0D61B5C}">
      <dsp:nvSpPr>
        <dsp:cNvPr id="0" name=""/>
        <dsp:cNvSpPr/>
      </dsp:nvSpPr>
      <dsp:spPr>
        <a:xfrm>
          <a:off x="4773910" y="1580010"/>
          <a:ext cx="315515" cy="1183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3183"/>
              </a:lnTo>
              <a:lnTo>
                <a:pt x="315515" y="11831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01BD0-5F88-4440-80C3-FEC2A9BF1629}">
      <dsp:nvSpPr>
        <dsp:cNvPr id="0" name=""/>
        <dsp:cNvSpPr/>
      </dsp:nvSpPr>
      <dsp:spPr>
        <a:xfrm>
          <a:off x="5089425" y="1974405"/>
          <a:ext cx="2524124" cy="1577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Большевики.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Их цель – свержение самодержавия.</a:t>
          </a:r>
        </a:p>
      </dsp:txBody>
      <dsp:txXfrm>
        <a:off x="5135631" y="2020611"/>
        <a:ext cx="2431712" cy="1485166"/>
      </dsp:txXfrm>
    </dsp:sp>
    <dsp:sp modelId="{D3BB3DC2-FFF2-4B52-B58E-ED112EC1FB85}">
      <dsp:nvSpPr>
        <dsp:cNvPr id="0" name=""/>
        <dsp:cNvSpPr/>
      </dsp:nvSpPr>
      <dsp:spPr>
        <a:xfrm>
          <a:off x="4773910" y="1580010"/>
          <a:ext cx="315515" cy="3155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5156"/>
              </a:lnTo>
              <a:lnTo>
                <a:pt x="315515" y="31551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3FD08-ECE2-4916-8D60-8FC5151D81F6}">
      <dsp:nvSpPr>
        <dsp:cNvPr id="0" name=""/>
        <dsp:cNvSpPr/>
      </dsp:nvSpPr>
      <dsp:spPr>
        <a:xfrm>
          <a:off x="5089425" y="3946378"/>
          <a:ext cx="2524124" cy="1577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«Наша </a:t>
          </a:r>
          <a:r>
            <a:rPr lang="ru-RU" sz="2200" b="1" kern="1200" dirty="0" err="1"/>
            <a:t>Ніва</a:t>
          </a:r>
          <a:r>
            <a:rPr lang="ru-RU" sz="2200" b="1" kern="1200" dirty="0"/>
            <a:t>»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осуждала войну.</a:t>
          </a:r>
        </a:p>
      </dsp:txBody>
      <dsp:txXfrm>
        <a:off x="5135631" y="3992584"/>
        <a:ext cx="2431712" cy="1485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3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9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21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36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135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601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7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44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12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14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8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0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34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78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56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4EAC-44B3-42FA-8264-0560DF84498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97BFA97-DF92-4A85-8493-973C38BD18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69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8B54A-3C8A-4A27-B17B-C924D4A5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6935" y="379828"/>
            <a:ext cx="9647677" cy="43975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Положение Беларуси в годы Первой мировой войны и в период Февральской революции 1917 г. 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B5FE1E-3EC5-4849-BE21-656264A97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4561" y="4172505"/>
            <a:ext cx="9310052" cy="1731157"/>
          </a:xfrm>
        </p:spPr>
        <p:txBody>
          <a:bodyPr>
            <a:noAutofit/>
          </a:bodyPr>
          <a:lstStyle/>
          <a:p>
            <a:r>
              <a:rPr lang="ru-RU" sz="2400" dirty="0"/>
              <a:t>Презентация по дисциплине «История Беларуси» для слушателей подготовительного отделения, подготовительных курсов и абитуриентов </a:t>
            </a: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Составитель:  </a:t>
            </a:r>
            <a:r>
              <a:rPr lang="ru-RU" sz="2400" b="1" dirty="0" err="1"/>
              <a:t>Самонова</a:t>
            </a:r>
            <a:r>
              <a:rPr lang="ru-RU" sz="2400" b="1" dirty="0"/>
              <a:t> Мария Николаевна</a:t>
            </a:r>
            <a:r>
              <a:rPr lang="ru-RU" sz="2400" dirty="0"/>
              <a:t>, кандидат исторических наук, доцент кафедры довузовской подготовки и профориентации ГГУ им. Ф. Скорины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6353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otana.biz/uchebnik/istoriya/09/by001/img/95.jpg">
            <a:extLst>
              <a:ext uri="{FF2B5EF4-FFF2-40B4-BE49-F238E27FC236}">
                <a16:creationId xmlns:a16="http://schemas.microsoft.com/office/drawing/2014/main" id="{7F2B0054-2E7B-4438-AEBF-7A8290369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77" y="129549"/>
            <a:ext cx="7043006" cy="652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719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1E368-1F4A-449D-8388-78854A4B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37625"/>
            <a:ext cx="8911687" cy="1223889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политического положения в Беларуси в условиях двоевластия: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A987B-9245-40D1-B46C-25025E9B9BDC}"/>
              </a:ext>
            </a:extLst>
          </p:cNvPr>
          <p:cNvSpPr txBox="1"/>
          <p:nvPr/>
        </p:nvSpPr>
        <p:spPr>
          <a:xfrm>
            <a:off x="1631852" y="1448972"/>
            <a:ext cx="1015687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/>
              <a:t>Советы</a:t>
            </a:r>
            <a:r>
              <a:rPr lang="ru-RU" sz="2400" dirty="0"/>
              <a:t> в Беларуси поддерживали </a:t>
            </a:r>
            <a:r>
              <a:rPr lang="ru-RU" sz="2400" b="1" dirty="0"/>
              <a:t>Временное правительство</a:t>
            </a:r>
            <a:r>
              <a:rPr lang="ru-RU" sz="2400" dirty="0"/>
              <a:t>.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/>
              <a:t>Значительное влияние на политическую жизнь Беларуси оказывала </a:t>
            </a:r>
            <a:r>
              <a:rPr lang="ru-RU" sz="2400" b="1" dirty="0"/>
              <a:t>армия</a:t>
            </a:r>
            <a:r>
              <a:rPr lang="ru-RU" sz="2400" dirty="0"/>
              <a:t>.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/>
              <a:t>Наибольшим влиянием среди населения Беларуси пользовалась </a:t>
            </a:r>
            <a:r>
              <a:rPr lang="ru-RU" sz="2400" b="1" dirty="0"/>
              <a:t>партия эсеров</a:t>
            </a:r>
            <a:r>
              <a:rPr lang="ru-RU" sz="2400" dirty="0"/>
              <a:t>.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/>
              <a:t>В Беларуси в условиях двоевластия появилась </a:t>
            </a:r>
            <a:r>
              <a:rPr lang="ru-RU" sz="2400" b="1" dirty="0"/>
              <a:t>третья сила </a:t>
            </a:r>
            <a:r>
              <a:rPr lang="ru-RU" sz="2400" dirty="0"/>
              <a:t>– </a:t>
            </a:r>
            <a:r>
              <a:rPr lang="ru-RU" sz="2400" b="1" dirty="0"/>
              <a:t>белорусское национальное движение</a:t>
            </a:r>
            <a:r>
              <a:rPr lang="ru-RU" sz="2400" dirty="0"/>
              <a:t>. Самой влиятельной белорусской партией была </a:t>
            </a:r>
            <a:r>
              <a:rPr lang="ru-RU" sz="2400" b="1" dirty="0"/>
              <a:t>Белорусская социалистическая громада</a:t>
            </a:r>
            <a:r>
              <a:rPr lang="ru-RU" sz="2400" dirty="0"/>
              <a:t>, возрожденная в марте 1917 г.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731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7FC37D-DB84-49ED-AC29-01A81034B473}"/>
              </a:ext>
            </a:extLst>
          </p:cNvPr>
          <p:cNvSpPr txBox="1"/>
          <p:nvPr/>
        </p:nvSpPr>
        <p:spPr>
          <a:xfrm>
            <a:off x="1786596" y="365760"/>
            <a:ext cx="991772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Временное правительство </a:t>
            </a:r>
            <a:r>
              <a:rPr lang="ru-RU" sz="2800" dirty="0"/>
              <a:t>не смогло решить существующие </a:t>
            </a:r>
            <a:r>
              <a:rPr lang="ru-RU" sz="2800" b="1" dirty="0"/>
              <a:t>проблемы</a:t>
            </a:r>
            <a:r>
              <a:rPr lang="ru-RU" sz="2800" dirty="0"/>
              <a:t>: </a:t>
            </a:r>
          </a:p>
          <a:p>
            <a:endParaRPr lang="ru-RU" sz="2800" dirty="0"/>
          </a:p>
          <a:p>
            <a:r>
              <a:rPr lang="ru-RU" sz="2800" dirty="0"/>
              <a:t>- продолжалась война (вопрос о мире), </a:t>
            </a:r>
          </a:p>
          <a:p>
            <a:r>
              <a:rPr lang="ru-RU" sz="2800" dirty="0"/>
              <a:t>- сохранялось помещичье землевладение </a:t>
            </a:r>
          </a:p>
          <a:p>
            <a:r>
              <a:rPr lang="ru-RU" sz="2800" dirty="0"/>
              <a:t>(вопрос о земле), </a:t>
            </a:r>
          </a:p>
          <a:p>
            <a:r>
              <a:rPr lang="ru-RU" sz="2800" dirty="0"/>
              <a:t>- не проводилось коренных преобразований в общественно-политической жизни (созыв Учредительного собрания)</a:t>
            </a:r>
            <a:r>
              <a:rPr lang="sv-SE" sz="2800" dirty="0"/>
              <a:t>,</a:t>
            </a:r>
            <a:endParaRPr lang="ru-RU" sz="2800" dirty="0"/>
          </a:p>
          <a:p>
            <a:r>
              <a:rPr lang="ru-RU" sz="2800" dirty="0"/>
              <a:t>- ухудшилось положение в экономике.</a:t>
            </a:r>
          </a:p>
          <a:p>
            <a:pPr marL="457200" indent="-457200">
              <a:buFontTx/>
              <a:buChar char="-"/>
            </a:pPr>
            <a:endParaRPr lang="ru-RU" sz="2800" dirty="0"/>
          </a:p>
          <a:p>
            <a:pPr marL="457200" indent="-457200">
              <a:buFontTx/>
              <a:buChar char="-"/>
            </a:pPr>
            <a:endParaRPr lang="sv-SE" sz="2800" dirty="0"/>
          </a:p>
          <a:p>
            <a:pPr algn="ctr"/>
            <a:r>
              <a:rPr lang="ru-RU" sz="2800" b="1" dirty="0"/>
              <a:t>Лето – осень 1917 г. </a:t>
            </a:r>
            <a:r>
              <a:rPr lang="ru-RU" sz="2800" dirty="0"/>
              <a:t>–</a:t>
            </a:r>
          </a:p>
          <a:p>
            <a:pPr algn="ctr"/>
            <a:r>
              <a:rPr lang="ru-RU" sz="2800" dirty="0"/>
              <a:t>политический и экономический кризис. 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5CCAE714-7D63-478C-9723-165B3D92A8D4}"/>
              </a:ext>
            </a:extLst>
          </p:cNvPr>
          <p:cNvSpPr/>
          <p:nvPr/>
        </p:nvSpPr>
        <p:spPr>
          <a:xfrm>
            <a:off x="6471138" y="4881489"/>
            <a:ext cx="484632" cy="647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9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3C296-D8B1-4517-9F6C-1FBCA4753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852" y="196948"/>
            <a:ext cx="9872759" cy="85812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4.</a:t>
            </a:r>
            <a:r>
              <a:rPr lang="ru-RU" dirty="0"/>
              <a:t> Белорусское национальное движение.</a:t>
            </a:r>
            <a:br>
              <a:rPr lang="ru-RU" dirty="0"/>
            </a:br>
            <a:r>
              <a:rPr lang="ru-RU" sz="3100" dirty="0"/>
              <a:t>1. На оккупированной территории.</a:t>
            </a:r>
            <a:br>
              <a:rPr lang="ru-RU" dirty="0"/>
            </a:br>
            <a:r>
              <a:rPr lang="ru-RU" sz="2200" b="1" dirty="0"/>
              <a:t>1915 г. </a:t>
            </a:r>
            <a:r>
              <a:rPr lang="ru-RU" sz="2200" dirty="0"/>
              <a:t>– в </a:t>
            </a:r>
            <a:r>
              <a:rPr lang="ru-RU" sz="2200" dirty="0" err="1"/>
              <a:t>Вильне</a:t>
            </a:r>
            <a:r>
              <a:rPr lang="ru-RU" sz="2200" dirty="0"/>
              <a:t> создано благотворительное </a:t>
            </a:r>
            <a:r>
              <a:rPr lang="ru-RU" sz="2200" b="1" dirty="0"/>
              <a:t>Белорусское общество помощи потерпевшим от войны</a:t>
            </a:r>
            <a:r>
              <a:rPr lang="ru-RU" sz="2200" dirty="0"/>
              <a:t> во главе с братьями Антоном и Иваном </a:t>
            </a:r>
            <a:r>
              <a:rPr lang="ru-RU" sz="2200" dirty="0" err="1"/>
              <a:t>Луцкевичами</a:t>
            </a:r>
            <a:r>
              <a:rPr lang="ru-RU" sz="2200" dirty="0"/>
              <a:t> и Вацлавом </a:t>
            </a:r>
            <a:r>
              <a:rPr lang="ru-RU" sz="2200" dirty="0" err="1"/>
              <a:t>Ластовским</a:t>
            </a:r>
            <a:r>
              <a:rPr lang="ru-RU" sz="2200" dirty="0"/>
              <a:t>.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26C3664-BAF6-4ACA-9346-4F325EF31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04382"/>
              </p:ext>
            </p:extLst>
          </p:nvPr>
        </p:nvGraphicFramePr>
        <p:xfrm>
          <a:off x="703385" y="2307102"/>
          <a:ext cx="842654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049">
                  <a:extLst>
                    <a:ext uri="{9D8B030D-6E8A-4147-A177-3AD203B41FA5}">
                      <a16:colId xmlns:a16="http://schemas.microsoft.com/office/drawing/2014/main" val="3648941676"/>
                    </a:ext>
                  </a:extLst>
                </a:gridCol>
                <a:gridCol w="3113649">
                  <a:extLst>
                    <a:ext uri="{9D8B030D-6E8A-4147-A177-3AD203B41FA5}">
                      <a16:colId xmlns:a16="http://schemas.microsoft.com/office/drawing/2014/main" val="1579043213"/>
                    </a:ext>
                  </a:extLst>
                </a:gridCol>
                <a:gridCol w="2808849">
                  <a:extLst>
                    <a:ext uri="{9D8B030D-6E8A-4147-A177-3AD203B41FA5}">
                      <a16:colId xmlns:a16="http://schemas.microsoft.com/office/drawing/2014/main" val="3528500248"/>
                    </a:ext>
                  </a:extLst>
                </a:gridCol>
              </a:tblGrid>
              <a:tr h="194912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</a:t>
                      </a:r>
                    </a:p>
                    <a:p>
                      <a:pPr algn="ctr"/>
                      <a:r>
                        <a:rPr lang="ru-RU" dirty="0"/>
                        <a:t>Белорусского народного комитета (БНК), образованного </a:t>
                      </a:r>
                    </a:p>
                    <a:p>
                      <a:pPr algn="ctr"/>
                      <a:r>
                        <a:rPr lang="ru-RU" dirty="0"/>
                        <a:t>в 1915 г. </a:t>
                      </a:r>
                    </a:p>
                    <a:p>
                      <a:pPr algn="ctr"/>
                      <a:r>
                        <a:rPr lang="ru-RU" dirty="0"/>
                        <a:t>в </a:t>
                      </a:r>
                      <a:r>
                        <a:rPr lang="ru-RU" dirty="0" err="1"/>
                        <a:t>Вильне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</a:t>
                      </a:r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А. </a:t>
                      </a:r>
                      <a:r>
                        <a:rPr lang="ru-RU" dirty="0" err="1"/>
                        <a:t>Луцкевича</a:t>
                      </a:r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1916 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</a:t>
                      </a:r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В. </a:t>
                      </a:r>
                      <a:r>
                        <a:rPr lang="ru-RU" dirty="0" err="1"/>
                        <a:t>Ластовского</a:t>
                      </a:r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июнь 1917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342034"/>
                  </a:ext>
                </a:extLst>
              </a:tr>
              <a:tr h="2214913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  <a:p>
                      <a:pPr algn="ctr"/>
                      <a:r>
                        <a:rPr lang="ru-RU" b="1" dirty="0"/>
                        <a:t>Возрождение ВКЛ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Соединенные штаты Беларуси, Литвы, Латвии и Украины –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Балтийско-Черноморский союз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Полная государственная независимость и территориальная целостность Беларуси в ее этнографических границах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253996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8FF06DB-334C-49B6-BD73-45EAA7FB6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76" y="2690446"/>
            <a:ext cx="2789402" cy="27220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8043F5-5939-49F5-B89C-9FFE844FE963}"/>
              </a:ext>
            </a:extLst>
          </p:cNvPr>
          <p:cNvSpPr txBox="1"/>
          <p:nvPr/>
        </p:nvSpPr>
        <p:spPr>
          <a:xfrm rot="10800000" flipV="1">
            <a:off x="9580099" y="5412544"/>
            <a:ext cx="192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В. </a:t>
            </a:r>
            <a:r>
              <a:rPr lang="ru-RU" dirty="0" err="1"/>
              <a:t>Ластовский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53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C556DD7-C45E-41CF-8147-6A3CEB7F9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717307"/>
              </p:ext>
            </p:extLst>
          </p:nvPr>
        </p:nvGraphicFramePr>
        <p:xfrm>
          <a:off x="956603" y="548640"/>
          <a:ext cx="10832882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441">
                  <a:extLst>
                    <a:ext uri="{9D8B030D-6E8A-4147-A177-3AD203B41FA5}">
                      <a16:colId xmlns:a16="http://schemas.microsoft.com/office/drawing/2014/main" val="1753229430"/>
                    </a:ext>
                  </a:extLst>
                </a:gridCol>
                <a:gridCol w="5416441">
                  <a:extLst>
                    <a:ext uri="{9D8B030D-6E8A-4147-A177-3AD203B41FA5}">
                      <a16:colId xmlns:a16="http://schemas.microsoft.com/office/drawing/2014/main" val="2329951012"/>
                    </a:ext>
                  </a:extLst>
                </a:gridCol>
              </a:tblGrid>
              <a:tr h="7725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 </a:t>
                      </a:r>
                      <a:r>
                        <a:rPr lang="ru-RU" sz="2000" dirty="0"/>
                        <a:t>съезд белорусских </a:t>
                      </a:r>
                    </a:p>
                    <a:p>
                      <a:pPr algn="ctr"/>
                      <a:r>
                        <a:rPr lang="ru-RU" sz="2000" dirty="0"/>
                        <a:t>национальных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II </a:t>
                      </a:r>
                      <a:r>
                        <a:rPr lang="ru-RU" sz="2000" dirty="0"/>
                        <a:t>съезд белорусских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национальных организаций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624252"/>
                  </a:ext>
                </a:extLst>
              </a:tr>
              <a:tr h="5088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март 1917 г., Минск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июль 1917 г., Минск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6602"/>
                  </a:ext>
                </a:extLst>
              </a:tr>
              <a:tr h="465480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/>
                        <a:t>- Поддержка Временного правительства.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2000" b="1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/>
                        <a:t>- Автономия Беларуси в составе Российской федеративной демократической республики.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2000" b="1" dirty="0"/>
                    </a:p>
                    <a:p>
                      <a:r>
                        <a:rPr lang="ru-RU" sz="2000" b="1" dirty="0"/>
                        <a:t>- Белорусский национальный комитет (БНК) во главе с Р. Скирмунтом. </a:t>
                      </a:r>
                    </a:p>
                    <a:p>
                      <a:endParaRPr lang="ru-RU" sz="2000" b="1" dirty="0"/>
                    </a:p>
                    <a:p>
                      <a:r>
                        <a:rPr lang="ru-RU" sz="2000" b="1" dirty="0"/>
                        <a:t>- Цель БНК– культурно-национальное возрождение белорусского народа.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/>
                        <a:t>- БСГ определила политическую линию съезда.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000" b="1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/>
                        <a:t>- Автономия Беларуси в составе Российской федеративной демократической республики.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2000" b="1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/>
                        <a:t>- Центральная рада белорусских организаций.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/>
                        <a:t>- Цель Рады – объединение всех белорусских национальных сил.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/>
                        <a:t>- Постановка Радой вопроса о создании в Беларуси органа местной (белорусской краевой) власти.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399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904EBBD-A61B-4FAD-B96B-FEF14D1F6BB9}"/>
              </a:ext>
            </a:extLst>
          </p:cNvPr>
          <p:cNvSpPr txBox="1"/>
          <p:nvPr/>
        </p:nvSpPr>
        <p:spPr>
          <a:xfrm>
            <a:off x="3108960" y="112543"/>
            <a:ext cx="64992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2. После Февральской революции 1917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6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F38BD-56F6-4763-A9D6-C7B7613B7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023" y="624109"/>
            <a:ext cx="10227075" cy="5931435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Цель: </a:t>
            </a:r>
            <a:r>
              <a:rPr lang="ru-RU" sz="2700" dirty="0"/>
              <a:t>определить, каким было политическое и экономическое положение в Беларуси в условиях Первой мировой войны и Февральской революции 1917 г.</a:t>
            </a:r>
            <a:br>
              <a:rPr lang="ru-RU" sz="2700" dirty="0"/>
            </a:br>
            <a:br>
              <a:rPr lang="ru-RU" b="1" dirty="0"/>
            </a:br>
            <a:r>
              <a:rPr lang="ru-RU" b="1" dirty="0"/>
              <a:t>План</a:t>
            </a:r>
            <a:br>
              <a:rPr lang="ru-RU" dirty="0"/>
            </a:br>
            <a:r>
              <a:rPr lang="ru-RU" b="1" dirty="0"/>
              <a:t>1. </a:t>
            </a:r>
            <a:r>
              <a:rPr lang="ru-RU" dirty="0"/>
              <a:t>Введение военного положения. Оккупация западной части Беларуси германскими войсками.</a:t>
            </a:r>
            <a:br>
              <a:rPr lang="ru-RU" dirty="0"/>
            </a:br>
            <a:r>
              <a:rPr lang="ru-RU" b="1" dirty="0"/>
              <a:t>2.</a:t>
            </a:r>
            <a:r>
              <a:rPr lang="ru-RU" dirty="0"/>
              <a:t> Политика немецких властей. Последствия военных действий.</a:t>
            </a:r>
            <a:br>
              <a:rPr lang="ru-RU" dirty="0"/>
            </a:br>
            <a:r>
              <a:rPr lang="ru-RU" b="1" dirty="0"/>
              <a:t>3.</a:t>
            </a:r>
            <a:r>
              <a:rPr lang="sv-SE" b="1" dirty="0"/>
              <a:t> </a:t>
            </a:r>
            <a:r>
              <a:rPr lang="ru-RU" dirty="0"/>
              <a:t>Свержение самодержавия. Формирование Советов и буржуазных органов власти.</a:t>
            </a:r>
            <a:br>
              <a:rPr lang="sv-SE" dirty="0"/>
            </a:br>
            <a:r>
              <a:rPr lang="sv-SE" b="1" dirty="0"/>
              <a:t>4. </a:t>
            </a:r>
            <a:r>
              <a:rPr lang="ru-RU" dirty="0"/>
              <a:t>Белорусское национальное движение.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85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3BACC-542C-4972-AE30-8C097DA51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37625"/>
            <a:ext cx="8911687" cy="15673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</a:t>
            </a:r>
            <a:r>
              <a:rPr lang="ru-RU" dirty="0"/>
              <a:t>Введение военного положения. Оккупация западной части Беларуси германскими войсками.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282CA7-2DD7-44D6-98B5-F7A296304059}"/>
              </a:ext>
            </a:extLst>
          </p:cNvPr>
          <p:cNvSpPr txBox="1"/>
          <p:nvPr/>
        </p:nvSpPr>
        <p:spPr>
          <a:xfrm>
            <a:off x="2335238" y="2152357"/>
            <a:ext cx="946755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Для Российской империи </a:t>
            </a:r>
            <a:r>
              <a:rPr lang="ru-RU" sz="2800" b="1" dirty="0"/>
              <a:t>Первая мировая война </a:t>
            </a:r>
            <a:r>
              <a:rPr lang="ru-RU" sz="2800" dirty="0"/>
              <a:t>началась  19 июля (1 августа) </a:t>
            </a:r>
            <a:r>
              <a:rPr lang="ru-RU" sz="2800" b="1" dirty="0"/>
              <a:t>1914 г.</a:t>
            </a:r>
          </a:p>
          <a:p>
            <a:endParaRPr lang="ru-RU" sz="2800" b="1" dirty="0"/>
          </a:p>
          <a:p>
            <a:pPr marL="457200" indent="-457200">
              <a:buFontTx/>
              <a:buChar char="-"/>
            </a:pPr>
            <a:r>
              <a:rPr lang="ru-RU" sz="2400" dirty="0"/>
              <a:t>Перевод белорусских губерний на военное положение.</a:t>
            </a:r>
          </a:p>
          <a:p>
            <a:pPr marL="457200" indent="-457200">
              <a:buFontTx/>
              <a:buChar char="-"/>
            </a:pPr>
            <a:r>
              <a:rPr lang="ru-RU" sz="2400" dirty="0"/>
              <a:t>Установление жесткого военно-полицейского режима.</a:t>
            </a:r>
          </a:p>
          <a:p>
            <a:pPr marL="457200" indent="-457200">
              <a:buFontTx/>
              <a:buChar char="-"/>
            </a:pPr>
            <a:r>
              <a:rPr lang="ru-RU" sz="2400" dirty="0"/>
              <a:t>Запрещение деятельности политических партий, собраний, митингов.</a:t>
            </a:r>
          </a:p>
          <a:p>
            <a:pPr marL="457200" indent="-457200">
              <a:buFontTx/>
              <a:buChar char="-"/>
            </a:pPr>
            <a:r>
              <a:rPr lang="ru-RU" sz="2400" dirty="0"/>
              <a:t>Размещение в Беларуси полуторамиллионной царской армии.</a:t>
            </a:r>
          </a:p>
          <a:p>
            <a:pPr marL="457200" indent="-457200">
              <a:buFontTx/>
              <a:buChar char="-"/>
            </a:pPr>
            <a:r>
              <a:rPr lang="ru-RU" sz="2400" dirty="0"/>
              <a:t>Мобилизация.</a:t>
            </a:r>
          </a:p>
          <a:p>
            <a:endParaRPr lang="ru-RU" sz="2400" dirty="0"/>
          </a:p>
          <a:p>
            <a:pPr marL="457200" indent="-457200">
              <a:buFontTx/>
              <a:buChar char="-"/>
            </a:pPr>
            <a:endParaRPr lang="ru-RU" sz="2800" dirty="0"/>
          </a:p>
          <a:p>
            <a:pPr marL="457200" indent="-457200"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232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8866A43-72CC-48FA-84E5-59081BF40C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5030352"/>
              </p:ext>
            </p:extLst>
          </p:nvPr>
        </p:nvGraphicFramePr>
        <p:xfrm>
          <a:off x="2032000" y="719666"/>
          <a:ext cx="8128000" cy="5526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092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otana.biz/uchebnik/istoriya/09/by001/img/89.jpg">
            <a:extLst>
              <a:ext uri="{FF2B5EF4-FFF2-40B4-BE49-F238E27FC236}">
                <a16:creationId xmlns:a16="http://schemas.microsoft.com/office/drawing/2014/main" id="{644ADCF4-62A0-41E0-9E50-5BC50D4F5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33" y="285750"/>
            <a:ext cx="6677025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A44C34-852C-4757-B4E5-ACB62D2137B8}"/>
              </a:ext>
            </a:extLst>
          </p:cNvPr>
          <p:cNvSpPr txBox="1"/>
          <p:nvPr/>
        </p:nvSpPr>
        <p:spPr>
          <a:xfrm>
            <a:off x="7540282" y="285750"/>
            <a:ext cx="4346917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Летом 1915 г. Беларусь стала ареной военных действий и главным театром войны.</a:t>
            </a:r>
          </a:p>
          <a:p>
            <a:endParaRPr lang="ru-RU" b="1" dirty="0"/>
          </a:p>
          <a:p>
            <a:r>
              <a:rPr lang="ru-RU" b="1" dirty="0"/>
              <a:t>В августе – сентябре 1915 г. германские войска заняли западную часть Беларуси.</a:t>
            </a:r>
          </a:p>
          <a:p>
            <a:endParaRPr lang="ru-RU" b="1" dirty="0"/>
          </a:p>
          <a:p>
            <a:r>
              <a:rPr lang="ru-RU" b="1" dirty="0"/>
              <a:t>Ставка Верховного главнокомандующего переведена в Могилев.</a:t>
            </a:r>
          </a:p>
          <a:p>
            <a:endParaRPr lang="ru-RU" b="1" dirty="0"/>
          </a:p>
          <a:p>
            <a:r>
              <a:rPr lang="ru-RU" b="1" dirty="0"/>
              <a:t>Наступательная операция германской армии «</a:t>
            </a:r>
            <a:r>
              <a:rPr lang="ru-RU" b="1" dirty="0" err="1"/>
              <a:t>Свенцянский</a:t>
            </a:r>
            <a:r>
              <a:rPr lang="ru-RU" b="1" dirty="0"/>
              <a:t> прорыв». </a:t>
            </a:r>
          </a:p>
          <a:p>
            <a:endParaRPr lang="ru-RU" b="1" dirty="0"/>
          </a:p>
          <a:p>
            <a:r>
              <a:rPr lang="ru-RU" b="1" dirty="0"/>
              <a:t>С конца сентября 1915 г. линия фронта  Двинск – Поставы – Сморгонь – Барановичи – Пинск.</a:t>
            </a:r>
          </a:p>
          <a:p>
            <a:endParaRPr lang="ru-RU" b="1" dirty="0"/>
          </a:p>
          <a:p>
            <a:r>
              <a:rPr lang="ru-RU" b="1" dirty="0"/>
              <a:t>Защита Сморгони – 810 дней. В 1916 г. германские войска использовали ядовитый газ.</a:t>
            </a:r>
          </a:p>
          <a:p>
            <a:r>
              <a:rPr lang="ru-RU" b="1" dirty="0"/>
              <a:t>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BDA12C3-BEBA-4034-9A55-6F17E457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51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6D55B-87E8-493A-B5F9-D47578E9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582" y="182880"/>
            <a:ext cx="10452295" cy="107578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</a:t>
            </a:r>
            <a:r>
              <a:rPr lang="ru-RU" dirty="0"/>
              <a:t> Политика немецких властей. </a:t>
            </a:r>
            <a:br>
              <a:rPr lang="ru-RU" dirty="0"/>
            </a:br>
            <a:r>
              <a:rPr lang="ru-RU" dirty="0"/>
              <a:t>Последствия военных действий.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object 31">
            <a:extLst>
              <a:ext uri="{FF2B5EF4-FFF2-40B4-BE49-F238E27FC236}">
                <a16:creationId xmlns:a16="http://schemas.microsoft.com/office/drawing/2014/main" id="{DCBC0576-C992-4B63-A669-F585FD9A30EB}"/>
              </a:ext>
            </a:extLst>
          </p:cNvPr>
          <p:cNvSpPr/>
          <p:nvPr/>
        </p:nvSpPr>
        <p:spPr>
          <a:xfrm>
            <a:off x="435980" y="1463041"/>
            <a:ext cx="6569731" cy="4160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DB808A-7A15-44B6-83D6-6800D4D41EA3}"/>
              </a:ext>
            </a:extLst>
          </p:cNvPr>
          <p:cNvSpPr txBox="1"/>
          <p:nvPr/>
        </p:nvSpPr>
        <p:spPr>
          <a:xfrm>
            <a:off x="1463039" y="5623560"/>
            <a:ext cx="4995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Разрушенная деревня в прифронтовой полосе. 1914 – 1915 гг.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88BD57-01AA-4305-BAF1-23770CB7A4F0}"/>
              </a:ext>
            </a:extLst>
          </p:cNvPr>
          <p:cNvSpPr txBox="1"/>
          <p:nvPr/>
        </p:nvSpPr>
        <p:spPr>
          <a:xfrm>
            <a:off x="7230794" y="1258669"/>
            <a:ext cx="4797083" cy="5559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Западнобелорусские</a:t>
            </a:r>
            <a:r>
              <a:rPr lang="ru-RU" b="1" dirty="0"/>
              <a:t> земли под германской оккупацией.</a:t>
            </a:r>
          </a:p>
          <a:p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/>
              <a:t>Программа колонизации и германизации.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Режим грабежа и насилия.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Жесткая система налогов, штрафов, принудительных работ.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Реквизиции.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Вывоз трудоспособного населения и материальных ценностей в Германию.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Запрет обучения на русском языке.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Обязательное изучение немецкого языка.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Преподавание на белорусском языке в начальной школе на основе латинского алфавита.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871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A1626-DAE0-4F90-87B3-3162AF0AA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055" y="464234"/>
            <a:ext cx="10114671" cy="9284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Последствия военных действий.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AB6786-D237-4C4A-BD4E-10896DBB4BC8}"/>
              </a:ext>
            </a:extLst>
          </p:cNvPr>
          <p:cNvSpPr txBox="1"/>
          <p:nvPr/>
        </p:nvSpPr>
        <p:spPr>
          <a:xfrm>
            <a:off x="1349829" y="1392702"/>
            <a:ext cx="621211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Назревание кризиса в обществе накануне Февральской революции 1917 г. :</a:t>
            </a:r>
          </a:p>
          <a:p>
            <a:endParaRPr lang="ru-RU" sz="2400" dirty="0"/>
          </a:p>
          <a:p>
            <a:pPr marL="285750" indent="-285750">
              <a:buFontTx/>
              <a:buChar char="-"/>
            </a:pPr>
            <a:r>
              <a:rPr lang="ru-RU" sz="2000" b="1" dirty="0"/>
              <a:t>Военное положение в восточной части Беларуси. 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Беженство – 1,3 млн. человек.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Гибель мирного населения.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Разрушение городов и деревень.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Уничтожение материального достояния. 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Упадок сельского хозяйства. 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Реквизиции.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Милитаризация промышленности.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Сокращение производства.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Рост цен.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Голод.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569639-B0BF-4483-9869-1B0E73551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964" y="1507923"/>
            <a:ext cx="4962625" cy="31366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4DA45B-7972-4BAD-A24B-ABE8869F6A00}"/>
              </a:ext>
            </a:extLst>
          </p:cNvPr>
          <p:cNvSpPr txBox="1"/>
          <p:nvPr/>
        </p:nvSpPr>
        <p:spPr>
          <a:xfrm>
            <a:off x="7794171" y="4759794"/>
            <a:ext cx="399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Лагерь беженцев в Слуцке. 1915 г.</a:t>
            </a:r>
          </a:p>
        </p:txBody>
      </p:sp>
    </p:spTree>
    <p:extLst>
      <p:ext uri="{BB962C8B-B14F-4D97-AF65-F5344CB8AC3E}">
        <p14:creationId xmlns:p14="http://schemas.microsoft.com/office/powerpoint/2010/main" val="326574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A4162-E43B-4AED-9A4F-DFB9EC988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054" y="239152"/>
            <a:ext cx="10283483" cy="125202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</a:t>
            </a:r>
            <a:r>
              <a:rPr lang="ru-RU" dirty="0"/>
              <a:t>Свержение самодержавия. Формирование Советов и буржуазных органов власти.</a:t>
            </a:r>
            <a:br>
              <a:rPr lang="ru-RU" dirty="0"/>
            </a:br>
            <a:br>
              <a:rPr lang="ru-RU" dirty="0"/>
            </a:br>
            <a:r>
              <a:rPr lang="ru-RU" sz="2700" dirty="0"/>
              <a:t>В </a:t>
            </a:r>
            <a:r>
              <a:rPr lang="ru-RU" sz="2700" b="1" dirty="0"/>
              <a:t>конце февраля 1917 г. </a:t>
            </a:r>
            <a:r>
              <a:rPr lang="ru-RU" sz="2700" dirty="0"/>
              <a:t>массовые забастовки, митинги и демонстрации рабочих в </a:t>
            </a:r>
            <a:r>
              <a:rPr lang="ru-RU" sz="2700" b="1" dirty="0"/>
              <a:t>Петрограде</a:t>
            </a:r>
            <a:r>
              <a:rPr lang="ru-RU" sz="2700" dirty="0"/>
              <a:t> под лозунгами: «Долой войну!», «Долой самодержавие!» переросли в </a:t>
            </a:r>
            <a:r>
              <a:rPr lang="ru-RU" sz="2700" b="1" dirty="0"/>
              <a:t>вооруженное восстание</a:t>
            </a:r>
            <a:r>
              <a:rPr lang="ru-RU" sz="2700" dirty="0"/>
              <a:t>. </a:t>
            </a:r>
            <a:br>
              <a:rPr lang="en-US" sz="2700" dirty="0"/>
            </a:br>
            <a:br>
              <a:rPr lang="en-US" sz="2700" dirty="0"/>
            </a:br>
            <a:r>
              <a:rPr lang="ru-RU" sz="2700" b="1" dirty="0"/>
              <a:t>2 марта 1917 г. Николай II</a:t>
            </a:r>
            <a:r>
              <a:rPr lang="ru-RU" sz="2700" dirty="0"/>
              <a:t> подписал </a:t>
            </a:r>
            <a:r>
              <a:rPr lang="ru-RU" sz="2700" b="1" dirty="0"/>
              <a:t>акт отречения от престола</a:t>
            </a:r>
            <a:r>
              <a:rPr lang="ru-RU" sz="2700" dirty="0"/>
              <a:t>. </a:t>
            </a:r>
            <a:br>
              <a:rPr lang="en-US" sz="2700" dirty="0"/>
            </a:br>
            <a:r>
              <a:rPr lang="ru-RU" sz="2700" dirty="0"/>
              <a:t>В России победила Февральская буржуазно-демократическая революция. </a:t>
            </a:r>
            <a:br>
              <a:rPr lang="en-US" sz="2700" dirty="0"/>
            </a:br>
            <a:br>
              <a:rPr lang="en-US" sz="2700" dirty="0"/>
            </a:br>
            <a:r>
              <a:rPr lang="ru-RU" sz="2700" dirty="0"/>
              <a:t>Политическая власть перешла к буржуазному </a:t>
            </a:r>
            <a:r>
              <a:rPr lang="ru-RU" sz="2700" b="1" dirty="0"/>
              <a:t>Временному правительству</a:t>
            </a:r>
            <a:r>
              <a:rPr lang="ru-RU" sz="2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112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4264D1C-E4E0-4057-BAEA-605B063F8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45398"/>
              </p:ext>
            </p:extLst>
          </p:nvPr>
        </p:nvGraphicFramePr>
        <p:xfrm>
          <a:off x="1772529" y="719666"/>
          <a:ext cx="9889588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4794">
                  <a:extLst>
                    <a:ext uri="{9D8B030D-6E8A-4147-A177-3AD203B41FA5}">
                      <a16:colId xmlns:a16="http://schemas.microsoft.com/office/drawing/2014/main" val="2100005958"/>
                    </a:ext>
                  </a:extLst>
                </a:gridCol>
                <a:gridCol w="4944794">
                  <a:extLst>
                    <a:ext uri="{9D8B030D-6E8A-4147-A177-3AD203B41FA5}">
                      <a16:colId xmlns:a16="http://schemas.microsoft.com/office/drawing/2014/main" val="136639153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Двоевластие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23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Буржуазная власть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Революционно-демократическая власть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38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/>
                        <a:t>Временное правительство</a:t>
                      </a:r>
                    </a:p>
                    <a:p>
                      <a:pPr algn="ctr"/>
                      <a:endParaRPr lang="ru-RU" sz="2400" b="1" dirty="0"/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Советы рабочих, солдатских и крестьянских </a:t>
                      </a:r>
                    </a:p>
                    <a:p>
                      <a:pPr algn="ctr"/>
                      <a:r>
                        <a:rPr lang="ru-RU" sz="2800" b="1" dirty="0"/>
                        <a:t>депутатов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00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Губернские и уездные комиссары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В Беларуси Советы возглавляли </a:t>
                      </a:r>
                    </a:p>
                    <a:p>
                      <a:pPr algn="ctr"/>
                      <a:r>
                        <a:rPr lang="ru-RU" sz="2000" b="1" dirty="0"/>
                        <a:t>эсеры и меньшевики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27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Городские и уездные комитеты общественной безопасности</a:t>
                      </a:r>
                    </a:p>
                    <a:p>
                      <a:pPr algn="ctr"/>
                      <a:r>
                        <a:rPr lang="ru-RU" sz="2000" b="1" dirty="0"/>
                        <a:t>(общественные организации)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Советы в Беларуси поддерживали Временное правительство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79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Партия кадетов стала фактически правящей после Февральской революции 1917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Большевики – единственная партия, которая не сотрудничала с Временным правительством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25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6520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D8463D-B1B4-4445-B181-55725D016879}"/>
</file>

<file path=customXml/itemProps2.xml><?xml version="1.0" encoding="utf-8"?>
<ds:datastoreItem xmlns:ds="http://schemas.openxmlformats.org/officeDocument/2006/customXml" ds:itemID="{93618D8F-5C1C-45BC-BEF4-A0E8EB265F0E}"/>
</file>

<file path=customXml/itemProps3.xml><?xml version="1.0" encoding="utf-8"?>
<ds:datastoreItem xmlns:ds="http://schemas.openxmlformats.org/officeDocument/2006/customXml" ds:itemID="{6DC27CAD-DA2C-49A0-B36B-0ED39D58FDF9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569</TotalTime>
  <Words>735</Words>
  <Application>Microsoft Office PowerPoint</Application>
  <PresentationFormat>Широкоэкранный</PresentationFormat>
  <Paragraphs>137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Положение Беларуси в годы Первой мировой войны и в период Февральской революции 1917 г.  </vt:lpstr>
      <vt:lpstr>Цель: определить, каким было политическое и экономическое положение в Беларуси в условиях Первой мировой войны и Февральской революции 1917 г.  План 1. Введение военного положения. Оккупация западной части Беларуси германскими войсками. 2. Политика немецких властей. Последствия военных действий. 3. Свержение самодержавия. Формирование Советов и буржуазных органов власти. 4. Белорусское национальное движение.  </vt:lpstr>
      <vt:lpstr>1. Введение военного положения. Оккупация западной части Беларуси германскими войсками. </vt:lpstr>
      <vt:lpstr>Презентация PowerPoint</vt:lpstr>
      <vt:lpstr>Презентация PowerPoint</vt:lpstr>
      <vt:lpstr>2. Политика немецких властей.  Последствия военных действий. </vt:lpstr>
      <vt:lpstr>Последствия военных действий. </vt:lpstr>
      <vt:lpstr>3. Свержение самодержавия. Формирование Советов и буржуазных органов власти.  В конце февраля 1917 г. массовые забастовки, митинги и демонстрации рабочих в Петрограде под лозунгами: «Долой войну!», «Долой самодержавие!» переросли в вооруженное восстание.   2 марта 1917 г. Николай II подписал акт отречения от престола.  В России победила Февральская буржуазно-демократическая революция.   Политическая власть перешла к буржуазному Временному правительству. </vt:lpstr>
      <vt:lpstr>Презентация PowerPoint</vt:lpstr>
      <vt:lpstr>Презентация PowerPoint</vt:lpstr>
      <vt:lpstr>Особенности политического положения в Беларуси в условиях двоевластия: </vt:lpstr>
      <vt:lpstr>Презентация PowerPoint</vt:lpstr>
      <vt:lpstr>4. Белорусское национальное движение. 1. На оккупированной территории. 1915 г. – в Вильне создано благотворительное Белорусское общество помощи потерпевшим от войны во главе с братьями Антоном и Иваном Луцкевичами и Вацлавом Ластовским.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Беларусь в период Первой мировой войны и Февральской революции</dc:title>
  <dc:creator>Marie</dc:creator>
  <cp:lastModifiedBy>Mariya Samonova</cp:lastModifiedBy>
  <cp:revision>47</cp:revision>
  <dcterms:created xsi:type="dcterms:W3CDTF">2021-02-21T08:29:21Z</dcterms:created>
  <dcterms:modified xsi:type="dcterms:W3CDTF">2021-05-27T06:52:07Z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