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4" r:id="rId2"/>
    <p:sldId id="28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3" r:id="rId17"/>
    <p:sldId id="274" r:id="rId18"/>
    <p:sldId id="272" r:id="rId19"/>
    <p:sldId id="271" r:id="rId20"/>
    <p:sldId id="275" r:id="rId21"/>
    <p:sldId id="276" r:id="rId22"/>
    <p:sldId id="277" r:id="rId23"/>
    <p:sldId id="278" r:id="rId24"/>
    <p:sldId id="279" r:id="rId25"/>
    <p:sldId id="285" r:id="rId26"/>
    <p:sldId id="280" r:id="rId27"/>
    <p:sldId id="281" r:id="rId28"/>
    <p:sldId id="282" r:id="rId29"/>
    <p:sldId id="283" r:id="rId3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108" d="100"/>
          <a:sy n="108" d="100"/>
        </p:scale>
        <p:origin x="172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628800"/>
            <a:ext cx="87154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/>
          </a:p>
          <a:p>
            <a:pPr algn="ctr"/>
            <a:r>
              <a:rPr lang="ru-RU" sz="3600" b="1" dirty="0"/>
              <a:t>Государственные образования </a:t>
            </a:r>
            <a:endParaRPr lang="en-US" sz="3600" b="1" dirty="0"/>
          </a:p>
          <a:p>
            <a:pPr algn="ctr"/>
            <a:r>
              <a:rPr lang="ru-RU" sz="3600" b="1" dirty="0"/>
              <a:t>на белорусских землях </a:t>
            </a:r>
          </a:p>
          <a:p>
            <a:pPr algn="ctr"/>
            <a:r>
              <a:rPr lang="ru-RU" sz="3600" b="1" dirty="0"/>
              <a:t>в IX</a:t>
            </a:r>
            <a:r>
              <a:rPr lang="en-US" sz="3600" i="1" dirty="0"/>
              <a:t>–</a:t>
            </a:r>
            <a:r>
              <a:rPr lang="ru-RU" sz="3600" b="1" dirty="0"/>
              <a:t>XVIII вв.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02" y="3875980"/>
            <a:ext cx="864399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/>
          </a:p>
          <a:p>
            <a:r>
              <a:rPr lang="ru-RU" dirty="0"/>
              <a:t>Презентация по дисциплине «История Беларуси в контексте европейской цивилизации» для студентов </a:t>
            </a:r>
            <a:r>
              <a:rPr lang="en-US" dirty="0"/>
              <a:t>I </a:t>
            </a:r>
            <a:r>
              <a:rPr lang="ru-RU" dirty="0"/>
              <a:t>курса неисторических специальностей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Составитель:  </a:t>
            </a:r>
            <a:r>
              <a:rPr lang="ru-RU" b="1" dirty="0" err="1"/>
              <a:t>Самонова</a:t>
            </a:r>
            <a:r>
              <a:rPr lang="ru-RU" b="1" dirty="0"/>
              <a:t> Мария Николаевна</a:t>
            </a:r>
            <a:r>
              <a:rPr lang="ru-RU" dirty="0"/>
              <a:t>, </a:t>
            </a:r>
          </a:p>
          <a:p>
            <a:r>
              <a:rPr lang="ru-RU" dirty="0"/>
              <a:t>кандидат исторических наук, доцент кафедры довузовской подготовки и профориентации ГГУ им. Ф. Скорины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исследования с 2015 г\2018\иллюстрации\1_polock_klad19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4430510" cy="526657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3504" y="1000108"/>
            <a:ext cx="37147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Свидетельство экономической и военно-политической мощи Полоцкого княжества времён </a:t>
            </a:r>
            <a:r>
              <a:rPr lang="ru-RU" sz="2000" dirty="0" err="1"/>
              <a:t>Рогволода</a:t>
            </a:r>
            <a:r>
              <a:rPr lang="ru-RU" sz="2000" dirty="0"/>
              <a:t> – </a:t>
            </a:r>
          </a:p>
          <a:p>
            <a:r>
              <a:rPr lang="ru-RU" sz="2000" dirty="0"/>
              <a:t>уникальный </a:t>
            </a:r>
            <a:r>
              <a:rPr lang="ru-RU" sz="2000" b="1" dirty="0"/>
              <a:t>клад 6 золотых вещей</a:t>
            </a:r>
            <a:r>
              <a:rPr lang="ru-RU" sz="2000" dirty="0"/>
              <a:t>, обнаруженный в Полоцке.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00042"/>
            <a:ext cx="8643998" cy="571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Изяслав Владимирович </a:t>
            </a:r>
            <a:r>
              <a:rPr lang="ru-RU" sz="2000" dirty="0"/>
              <a:t>(988–1001) – восстановление правления династии </a:t>
            </a:r>
            <a:r>
              <a:rPr lang="ru-RU" sz="2000" dirty="0" err="1"/>
              <a:t>Рогволодовичей</a:t>
            </a:r>
            <a:r>
              <a:rPr lang="ru-RU" sz="2000" dirty="0"/>
              <a:t>, начало самостоятельного развития Полоцкой земли как государства, проведение христианизации. </a:t>
            </a:r>
          </a:p>
          <a:p>
            <a:endParaRPr lang="ru-RU" sz="2000" b="1" dirty="0"/>
          </a:p>
          <a:p>
            <a:r>
              <a:rPr lang="ru-RU" sz="2000" b="1" dirty="0" err="1"/>
              <a:t>Брячислав</a:t>
            </a:r>
            <a:r>
              <a:rPr lang="ru-RU" sz="2000" b="1" dirty="0"/>
              <a:t> </a:t>
            </a:r>
            <a:r>
              <a:rPr lang="ru-RU" sz="2000" b="1" dirty="0" err="1"/>
              <a:t>Изяславич</a:t>
            </a:r>
            <a:r>
              <a:rPr lang="ru-RU" sz="2000" b="1" dirty="0"/>
              <a:t> </a:t>
            </a:r>
            <a:r>
              <a:rPr lang="ru-RU" sz="2000" dirty="0"/>
              <a:t>(1003–1044) – активная политика по расширению территории государства на востоке и западе – присоединение волостей с городами Витебск, </a:t>
            </a:r>
            <a:r>
              <a:rPr lang="ru-RU" sz="2000" dirty="0" err="1"/>
              <a:t>Усвяты</a:t>
            </a:r>
            <a:r>
              <a:rPr lang="ru-RU" sz="2000" dirty="0"/>
              <a:t>, Браслав.</a:t>
            </a:r>
          </a:p>
          <a:p>
            <a:endParaRPr lang="ru-RU" sz="2000" dirty="0"/>
          </a:p>
          <a:p>
            <a:r>
              <a:rPr lang="ru-RU" sz="2000" b="1" dirty="0"/>
              <a:t>Всеслав </a:t>
            </a:r>
            <a:r>
              <a:rPr lang="ru-RU" sz="2000" b="1" dirty="0" err="1"/>
              <a:t>Брячиславич</a:t>
            </a:r>
            <a:r>
              <a:rPr lang="ru-RU" sz="2000" b="1" dirty="0"/>
              <a:t> </a:t>
            </a:r>
            <a:r>
              <a:rPr lang="ru-RU" sz="2000" dirty="0"/>
              <a:t>«Чародей» (1044–1101) – присоединение земель на юге – Минской волости, наложение дани на балтийские племена, возведение Софийского собора в Полоцке, правление в Киеве 7 месяцев (1068–1069). Полоцкое государство достигло вершины своего могущества.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1026" name="Picture 2" descr="D:\rabota\СТУДЕНТЫ\история Беларуси\открытая лекция 2020\Battle_on_Nemiga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4214818"/>
            <a:ext cx="4786346" cy="24569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857892"/>
            <a:ext cx="400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Битва на р. Немиге 3 марта 1067 г.</a:t>
            </a:r>
          </a:p>
          <a:p>
            <a:r>
              <a:rPr lang="ru-RU" dirty="0" err="1"/>
              <a:t>Радзивилловская</a:t>
            </a:r>
            <a:r>
              <a:rPr lang="ru-RU" dirty="0"/>
              <a:t> летопись.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rabota\СТУДЕНТЫ\история Беларуси\открытая лекция 2020\St._Sophia_Cathedral_in_Polotsk_-_Minia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3779261" cy="438626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857892"/>
            <a:ext cx="4357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Софийский собор в Полоцке Х</a:t>
            </a:r>
            <a:r>
              <a:rPr lang="en-US" sz="2000" dirty="0"/>
              <a:t>I</a:t>
            </a:r>
            <a:r>
              <a:rPr lang="ru-RU" sz="2000" dirty="0"/>
              <a:t> в. Макет реконструкции.</a:t>
            </a:r>
          </a:p>
        </p:txBody>
      </p:sp>
      <p:pic>
        <p:nvPicPr>
          <p:cNvPr id="2052" name="Picture 4" descr="D:\rabota\СТУДЕНТЫ\история Беларуси\открытая лекция 2020\e395862c0e91e250120ae3ac38d5e1c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71546"/>
            <a:ext cx="4054687" cy="46125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29189" y="5857892"/>
            <a:ext cx="3857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Софийский собор в Полоцке.</a:t>
            </a:r>
            <a:r>
              <a:rPr lang="en-US" sz="2000" dirty="0"/>
              <a:t> </a:t>
            </a:r>
            <a:r>
              <a:rPr lang="ru-RU" sz="2000" dirty="0"/>
              <a:t>Современный вид.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642918"/>
            <a:ext cx="44291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Раздробленность Полоцкой земли </a:t>
            </a:r>
            <a:r>
              <a:rPr lang="ru-RU" sz="2000" dirty="0"/>
              <a:t>– распад на мелкие княжества - волости.</a:t>
            </a:r>
          </a:p>
          <a:p>
            <a:r>
              <a:rPr lang="ru-RU" sz="2000" dirty="0"/>
              <a:t>В Полоцке существовал </a:t>
            </a:r>
            <a:r>
              <a:rPr lang="ru-RU" sz="2000" i="1" dirty="0"/>
              <a:t>княжеско-вечевой</a:t>
            </a:r>
            <a:r>
              <a:rPr lang="ru-RU" sz="2000" dirty="0"/>
              <a:t> строй. В </a:t>
            </a:r>
            <a:r>
              <a:rPr lang="en-US" sz="2000" b="1" dirty="0"/>
              <a:t>XII </a:t>
            </a:r>
            <a:r>
              <a:rPr lang="ru-RU" sz="2000" b="1" dirty="0"/>
              <a:t>в.</a:t>
            </a:r>
            <a:r>
              <a:rPr lang="ru-RU" sz="2000" dirty="0"/>
              <a:t> в Полоцке усиливалось влияние вече, а княжеская власть ослабевала.</a:t>
            </a:r>
          </a:p>
          <a:p>
            <a:endParaRPr lang="ru-RU" sz="2000" dirty="0"/>
          </a:p>
          <a:p>
            <a:r>
              <a:rPr lang="ru-RU" sz="2000" i="1" dirty="0"/>
              <a:t>Временное подчинение Полоцка Киеву</a:t>
            </a:r>
            <a:r>
              <a:rPr lang="ru-RU" sz="2000" dirty="0"/>
              <a:t> при Мстиславе Владимировиче (1125–1132).</a:t>
            </a:r>
          </a:p>
          <a:p>
            <a:r>
              <a:rPr lang="ru-RU" sz="2000" b="1" dirty="0"/>
              <a:t>1127 г.</a:t>
            </a:r>
            <a:r>
              <a:rPr lang="ru-RU" sz="2000" dirty="0"/>
              <a:t> – поход в Полоцкую землю.</a:t>
            </a:r>
          </a:p>
          <a:p>
            <a:r>
              <a:rPr lang="ru-RU" sz="2000" b="1" dirty="0"/>
              <a:t>1129 г. </a:t>
            </a:r>
            <a:r>
              <a:rPr lang="ru-RU" sz="2000" dirty="0"/>
              <a:t>– высылка полоцких князей в Византию.</a:t>
            </a:r>
          </a:p>
          <a:p>
            <a:endParaRPr lang="ru-RU" sz="2000" dirty="0"/>
          </a:p>
          <a:p>
            <a:r>
              <a:rPr lang="ru-RU" sz="2000" b="1" dirty="0"/>
              <a:t>Противостояние крестоносцам </a:t>
            </a:r>
            <a:r>
              <a:rPr lang="ru-RU" sz="2000" dirty="0"/>
              <a:t>в 1203–1216 гг. – полоцкий князь Владимир. </a:t>
            </a:r>
          </a:p>
        </p:txBody>
      </p:sp>
      <p:pic>
        <p:nvPicPr>
          <p:cNvPr id="3074" name="Picture 2" descr="D:\rabota\СТУДЕНТЫ\история Беларуси\открытая лекция 2020\3_Avtors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4230687" cy="5357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642918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3. Создание ВКЛ. Особенности государственного </a:t>
            </a:r>
            <a:endParaRPr lang="en-US" sz="2400" b="1" dirty="0"/>
          </a:p>
          <a:p>
            <a:r>
              <a:rPr lang="ru-RU" sz="2400" b="1" dirty="0"/>
              <a:t>и социально-экономического строя.</a:t>
            </a:r>
          </a:p>
        </p:txBody>
      </p:sp>
      <p:pic>
        <p:nvPicPr>
          <p:cNvPr id="3" name="Рисунок 2" descr="D:\kino\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571744"/>
            <a:ext cx="6000792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1428736"/>
            <a:ext cx="86439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Где </a:t>
            </a:r>
            <a:r>
              <a:rPr lang="ru-RU" sz="2000" dirty="0"/>
              <a:t>– Верхнее и Среднее </a:t>
            </a:r>
            <a:r>
              <a:rPr lang="ru-RU" sz="2000" dirty="0" err="1"/>
              <a:t>Понёманье</a:t>
            </a:r>
            <a:r>
              <a:rPr lang="ru-RU" sz="2000" dirty="0"/>
              <a:t>, </a:t>
            </a:r>
            <a:r>
              <a:rPr lang="ru-RU" sz="2000" dirty="0" err="1"/>
              <a:t>Новогрудок</a:t>
            </a:r>
            <a:r>
              <a:rPr lang="ru-RU" sz="2000" dirty="0"/>
              <a:t> – новый </a:t>
            </a:r>
            <a:r>
              <a:rPr lang="ru-RU" sz="2000" dirty="0" err="1"/>
              <a:t>государствообразующий</a:t>
            </a:r>
            <a:r>
              <a:rPr lang="ru-RU" sz="2000" dirty="0"/>
              <a:t>  центр на белорусских землях 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Когда</a:t>
            </a:r>
            <a:r>
              <a:rPr lang="ru-RU" sz="2000" dirty="0"/>
              <a:t> – 1253 г.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Кто</a:t>
            </a:r>
            <a:r>
              <a:rPr lang="ru-RU" sz="2000" dirty="0"/>
              <a:t> – </a:t>
            </a:r>
            <a:r>
              <a:rPr lang="ru-RU" sz="2000" dirty="0" err="1"/>
              <a:t>Миндовг</a:t>
            </a:r>
            <a:endParaRPr lang="ru-RU" sz="20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и по запросу &quot;печать миндовга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3161293" cy="44291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6000768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Печать </a:t>
            </a:r>
            <a:r>
              <a:rPr lang="ru-RU" sz="2000" dirty="0" err="1"/>
              <a:t>Миндовга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786182" y="928670"/>
            <a:ext cx="51435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Предпосылки образования Великого Княжества Литовского:</a:t>
            </a:r>
          </a:p>
          <a:p>
            <a:endParaRPr lang="ru-RU" sz="2000" dirty="0"/>
          </a:p>
          <a:p>
            <a:r>
              <a:rPr lang="ru-RU" sz="2000" dirty="0"/>
              <a:t>1. Экономическое возвышение восточнославянских городов в </a:t>
            </a:r>
            <a:r>
              <a:rPr lang="ru-RU" sz="2000" dirty="0" err="1"/>
              <a:t>Понёманье</a:t>
            </a:r>
            <a:r>
              <a:rPr lang="ru-RU" sz="2000" dirty="0"/>
              <a:t> – </a:t>
            </a:r>
            <a:r>
              <a:rPr lang="ru-RU" sz="2000" dirty="0" err="1"/>
              <a:t>Новогрудка</a:t>
            </a:r>
            <a:r>
              <a:rPr lang="ru-RU" sz="2000" dirty="0"/>
              <a:t>, Слонима, Волковыска, Гродно.</a:t>
            </a:r>
          </a:p>
          <a:p>
            <a:endParaRPr lang="ru-RU" sz="2000" dirty="0"/>
          </a:p>
          <a:p>
            <a:r>
              <a:rPr lang="ru-RU" sz="2000" dirty="0"/>
              <a:t>2. Рост военной активности </a:t>
            </a:r>
            <a:r>
              <a:rPr lang="ru-RU" sz="2000" dirty="0" err="1"/>
              <a:t>балтов</a:t>
            </a:r>
            <a:r>
              <a:rPr lang="ru-RU" sz="2000" dirty="0"/>
              <a:t> – Литвы</a:t>
            </a:r>
          </a:p>
          <a:p>
            <a:endParaRPr lang="ru-RU" sz="2000" dirty="0"/>
          </a:p>
          <a:p>
            <a:r>
              <a:rPr lang="ru-RU" sz="2000" dirty="0"/>
              <a:t>3. Постоянные контакты </a:t>
            </a:r>
            <a:r>
              <a:rPr lang="ru-RU" sz="2000" dirty="0" err="1"/>
              <a:t>балтов</a:t>
            </a:r>
            <a:r>
              <a:rPr lang="ru-RU" sz="2000" dirty="0"/>
              <a:t> и славян в </a:t>
            </a:r>
            <a:r>
              <a:rPr lang="ru-RU" sz="2000" dirty="0" err="1"/>
              <a:t>Понёманье</a:t>
            </a:r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4. Рост внешней угрозы со стороны крестоносцев и монголо-татар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642918"/>
            <a:ext cx="885831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Расширение территории ВКЛ и укрепление государства </a:t>
            </a:r>
          </a:p>
          <a:p>
            <a:r>
              <a:rPr lang="ru-RU" sz="2000" b="1" dirty="0"/>
              <a:t>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Великие князья литовские:</a:t>
            </a:r>
          </a:p>
          <a:p>
            <a:endParaRPr lang="ru-RU" sz="2000" b="1" dirty="0"/>
          </a:p>
          <a:p>
            <a:r>
              <a:rPr lang="ru-RU" sz="2000" b="1" dirty="0" err="1"/>
              <a:t>Витень</a:t>
            </a:r>
            <a:r>
              <a:rPr lang="ru-RU" sz="2000" b="1" dirty="0"/>
              <a:t> (1295–1316)  </a:t>
            </a:r>
            <a:r>
              <a:rPr lang="ru-RU" sz="2000" dirty="0"/>
              <a:t>Достиг единства государства. </a:t>
            </a:r>
          </a:p>
          <a:p>
            <a:r>
              <a:rPr lang="ru-RU" sz="2000" dirty="0"/>
              <a:t>Окончательно присоединил Полоцкое княжество.</a:t>
            </a:r>
          </a:p>
          <a:p>
            <a:endParaRPr lang="ru-RU" sz="2000" b="1" dirty="0"/>
          </a:p>
          <a:p>
            <a:r>
              <a:rPr lang="ru-RU" sz="2000" b="1" dirty="0" err="1"/>
              <a:t>Гедимин</a:t>
            </a:r>
            <a:r>
              <a:rPr lang="ru-RU" sz="2000" b="1" dirty="0"/>
              <a:t> (1316–1341) </a:t>
            </a:r>
            <a:r>
              <a:rPr lang="ru-RU" sz="2000" dirty="0"/>
              <a:t>ВКЛ – один из главных центров объединения восточнославянских земель. В 1323 г. сделал столицей государства г. Вильно. Присоединение Витебского княжества и других белорусских земель. «Король литвинов и русинов».  </a:t>
            </a:r>
          </a:p>
          <a:p>
            <a:endParaRPr lang="ru-RU" sz="2000" b="1" dirty="0"/>
          </a:p>
          <a:p>
            <a:r>
              <a:rPr lang="ru-RU" sz="2000" b="1" dirty="0" err="1"/>
              <a:t>Ольгерд</a:t>
            </a:r>
            <a:r>
              <a:rPr lang="ru-RU" sz="2000" b="1" dirty="0"/>
              <a:t> (1345–1377) </a:t>
            </a:r>
            <a:r>
              <a:rPr lang="ru-RU" sz="2000" dirty="0"/>
              <a:t>ВКЛ стало одним из крупнейших государств Европы. Политика объединения восточнославянских земель в едином государстве. Разгром татарских войск в 1362 г. на реке Синие Воды. Три похода на Москву.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hist-geo.net/media/blogs/blog/BELARUS/Belarus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99886"/>
            <a:ext cx="4622645" cy="6658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7620" y="642917"/>
            <a:ext cx="50006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Пути вхождения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белорусских земель в ВКЛ:</a:t>
            </a:r>
          </a:p>
          <a:p>
            <a:endParaRPr lang="ru-RU" sz="2000" dirty="0"/>
          </a:p>
          <a:p>
            <a:r>
              <a:rPr lang="ru-RU" sz="2000" dirty="0"/>
              <a:t>1. </a:t>
            </a:r>
            <a:r>
              <a:rPr lang="ru-RU" sz="2000" b="1" dirty="0"/>
              <a:t>Договоры</a:t>
            </a:r>
            <a:r>
              <a:rPr lang="ru-RU" sz="2000" dirty="0"/>
              <a:t>: Полоцкое княжество, Минское княжество.</a:t>
            </a:r>
          </a:p>
          <a:p>
            <a:r>
              <a:rPr lang="ru-RU" sz="2000" dirty="0"/>
              <a:t>2. </a:t>
            </a:r>
            <a:r>
              <a:rPr lang="ru-RU" sz="2000" b="1" dirty="0"/>
              <a:t>Брачные союзы</a:t>
            </a:r>
            <a:r>
              <a:rPr lang="ru-RU" sz="2000" dirty="0"/>
              <a:t>: Витебское княжество.</a:t>
            </a:r>
          </a:p>
          <a:p>
            <a:r>
              <a:rPr lang="ru-RU" sz="2000" dirty="0"/>
              <a:t>3. </a:t>
            </a:r>
            <a:r>
              <a:rPr lang="ru-RU" sz="2000" b="1" dirty="0"/>
              <a:t>Военные захваты</a:t>
            </a:r>
            <a:r>
              <a:rPr lang="ru-RU" sz="2000" dirty="0"/>
              <a:t>: </a:t>
            </a:r>
            <a:r>
              <a:rPr lang="ru-RU" sz="2000" dirty="0" err="1"/>
              <a:t>Брестчина</a:t>
            </a:r>
            <a:r>
              <a:rPr lang="ru-RU" sz="2000" dirty="0"/>
              <a:t>, </a:t>
            </a:r>
            <a:r>
              <a:rPr lang="ru-RU" sz="2000" dirty="0" err="1"/>
              <a:t>Мстиславское</a:t>
            </a:r>
            <a:r>
              <a:rPr lang="ru-RU" sz="2000" dirty="0"/>
              <a:t> княжество. </a:t>
            </a:r>
          </a:p>
        </p:txBody>
      </p:sp>
      <p:pic>
        <p:nvPicPr>
          <p:cNvPr id="30722" name="Picture 2" descr="Картинки по запросу &quot;памятник гедимину лида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3559169" cy="3269988"/>
          </a:xfrm>
          <a:prstGeom prst="rect">
            <a:avLst/>
          </a:prstGeom>
          <a:noFill/>
        </p:spPr>
      </p:pic>
      <p:pic>
        <p:nvPicPr>
          <p:cNvPr id="30726" name="Picture 6" descr="Картинки по запросу &quot;памятник ольгерду в витебске&quot;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619502"/>
            <a:ext cx="4500554" cy="30003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500042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Памятник </a:t>
            </a:r>
            <a:r>
              <a:rPr lang="ru-RU" b="1" dirty="0" err="1"/>
              <a:t>Гедимину</a:t>
            </a:r>
            <a:r>
              <a:rPr lang="ru-RU" b="1" dirty="0"/>
              <a:t> в Лиде. </a:t>
            </a:r>
            <a:r>
              <a:rPr lang="ru-RU" dirty="0"/>
              <a:t>Установлен в 2019 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6072206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Памятник </a:t>
            </a:r>
            <a:r>
              <a:rPr lang="ru-RU" b="1" dirty="0" err="1"/>
              <a:t>Ольгерду</a:t>
            </a:r>
            <a:r>
              <a:rPr lang="ru-RU" b="1" dirty="0"/>
              <a:t> в Витебске. </a:t>
            </a:r>
            <a:r>
              <a:rPr lang="ru-RU" dirty="0"/>
              <a:t>Установлен в 2014 г.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upload.wikimedia.org/wikipedia/commons/thumb/3/3c/Lietuvos_herbas_Vytis.Lithuanian_CoA_Vytis_of_15th_c.jpg/320px-Lietuvos_herbas_Vytis.Lithuanian_CoA_Vytis_of_15th_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2636442" cy="503395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143644"/>
            <a:ext cx="34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Герб ВКЛ </a:t>
            </a:r>
          </a:p>
          <a:p>
            <a:pPr algn="ctr"/>
            <a:r>
              <a:rPr lang="ru-RU" dirty="0"/>
              <a:t>в гербовнике, около 1435 г.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786" y="642918"/>
            <a:ext cx="8358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Великое Княжество Литовское, Русское и </a:t>
            </a:r>
            <a:r>
              <a:rPr lang="ru-RU" sz="2000" b="1" dirty="0" err="1"/>
              <a:t>Жемойтское</a:t>
            </a:r>
            <a:r>
              <a:rPr lang="ru-RU" sz="2000" b="1" dirty="0"/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00364" y="1142984"/>
            <a:ext cx="592935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000" dirty="0"/>
              <a:t>Официальное название отражает </a:t>
            </a:r>
            <a:r>
              <a:rPr lang="be-BY" sz="2000" dirty="0">
                <a:solidFill>
                  <a:srgbClr val="FF0000"/>
                </a:solidFill>
              </a:rPr>
              <a:t>федеративный характер </a:t>
            </a:r>
            <a:r>
              <a:rPr lang="be-BY" sz="2000" dirty="0"/>
              <a:t>государства.</a:t>
            </a:r>
          </a:p>
          <a:p>
            <a:endParaRPr lang="be-BY" sz="2000" dirty="0"/>
          </a:p>
          <a:p>
            <a:r>
              <a:rPr lang="be-BY" sz="2000" dirty="0"/>
              <a:t>Этносы-основатели ВКЛ – </a:t>
            </a:r>
            <a:r>
              <a:rPr lang="be-BY" sz="2000" dirty="0">
                <a:solidFill>
                  <a:srgbClr val="FF0000"/>
                </a:solidFill>
              </a:rPr>
              <a:t>литовцы</a:t>
            </a:r>
            <a:r>
              <a:rPr lang="be-BY" sz="2000" dirty="0"/>
              <a:t> и </a:t>
            </a:r>
            <a:r>
              <a:rPr lang="be-BY" sz="2000" dirty="0">
                <a:solidFill>
                  <a:srgbClr val="FF0000"/>
                </a:solidFill>
              </a:rPr>
              <a:t>белорусы (“русины”)</a:t>
            </a:r>
            <a:r>
              <a:rPr lang="be-BY" sz="2000" dirty="0"/>
              <a:t>,</a:t>
            </a:r>
            <a:r>
              <a:rPr lang="be-BY" sz="2000" dirty="0">
                <a:solidFill>
                  <a:srgbClr val="FF0000"/>
                </a:solidFill>
              </a:rPr>
              <a:t> </a:t>
            </a:r>
            <a:r>
              <a:rPr lang="be-BY" sz="2000" dirty="0"/>
              <a:t>что зафиксировано в Статутах ВКЛ.</a:t>
            </a:r>
          </a:p>
          <a:p>
            <a:endParaRPr lang="be-BY" sz="2000" dirty="0"/>
          </a:p>
          <a:p>
            <a:r>
              <a:rPr lang="be-BY" sz="2000" dirty="0"/>
              <a:t>Государственный язык – старобелорусский.</a:t>
            </a:r>
          </a:p>
          <a:p>
            <a:endParaRPr lang="be-BY" sz="2000" dirty="0"/>
          </a:p>
          <a:p>
            <a:r>
              <a:rPr lang="be-BY" sz="2000" dirty="0"/>
              <a:t>Основа ВКЛ в период его возникновения и расцвета – белорусские территории и белорусское население.</a:t>
            </a:r>
          </a:p>
          <a:p>
            <a:endParaRPr lang="be-BY" sz="2000" dirty="0"/>
          </a:p>
          <a:p>
            <a:r>
              <a:rPr lang="be-BY" sz="2000" dirty="0"/>
              <a:t>ВКЛ – </a:t>
            </a:r>
            <a:r>
              <a:rPr lang="be-BY" sz="2000" dirty="0">
                <a:solidFill>
                  <a:srgbClr val="FF0000"/>
                </a:solidFill>
              </a:rPr>
              <a:t>полиэтническое государство</a:t>
            </a:r>
            <a:r>
              <a:rPr lang="be-BY" sz="2000" dirty="0"/>
              <a:t>, история кторого принадлежит всем народам, его населявшим.</a:t>
            </a:r>
          </a:p>
          <a:p>
            <a:endParaRPr lang="be-BY" sz="2000" dirty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F48CE65-9C77-4163-86B0-30D7BFBAC658}"/>
              </a:ext>
            </a:extLst>
          </p:cNvPr>
          <p:cNvSpPr/>
          <p:nvPr/>
        </p:nvSpPr>
        <p:spPr>
          <a:xfrm>
            <a:off x="899592" y="1582341"/>
            <a:ext cx="79928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Цель:</a:t>
            </a:r>
            <a:r>
              <a:rPr lang="ru-RU" sz="2000" dirty="0"/>
              <a:t> </a:t>
            </a:r>
            <a:r>
              <a:rPr lang="ru-RU" sz="2000" i="1" dirty="0"/>
              <a:t>изучить основные формы и этапы развития государственности на белорусских землях в </a:t>
            </a:r>
            <a:r>
              <a:rPr lang="en-US" sz="2000" i="1" dirty="0"/>
              <a:t>IX–XVIII </a:t>
            </a:r>
            <a:r>
              <a:rPr lang="ru-RU" sz="2000" i="1" dirty="0"/>
              <a:t>вв.</a:t>
            </a:r>
          </a:p>
          <a:p>
            <a:endParaRPr lang="ru-RU" sz="2000" dirty="0"/>
          </a:p>
          <a:p>
            <a:pPr algn="ctr"/>
            <a:endParaRPr lang="ru-RU" sz="2000" b="1" dirty="0"/>
          </a:p>
          <a:p>
            <a:pPr algn="ctr"/>
            <a:r>
              <a:rPr lang="ru-RU" sz="2000" b="1" dirty="0"/>
              <a:t>План:</a:t>
            </a:r>
          </a:p>
          <a:p>
            <a:r>
              <a:rPr lang="ru-RU" sz="2000" b="1" dirty="0"/>
              <a:t>1. </a:t>
            </a:r>
            <a:r>
              <a:rPr lang="ru-RU" sz="2000" dirty="0"/>
              <a:t>Ранние государственные образования</a:t>
            </a:r>
            <a:r>
              <a:rPr lang="en-US" sz="2000" dirty="0"/>
              <a:t> </a:t>
            </a:r>
            <a:r>
              <a:rPr lang="ru-RU" sz="2000" dirty="0"/>
              <a:t>на белорусских землях. Киевская Русь.</a:t>
            </a:r>
          </a:p>
          <a:p>
            <a:endParaRPr lang="ru-RU" sz="2000" dirty="0"/>
          </a:p>
          <a:p>
            <a:r>
              <a:rPr lang="ru-RU" sz="2000" b="1" dirty="0"/>
              <a:t>2. </a:t>
            </a:r>
            <a:r>
              <a:rPr lang="ru-RU" sz="2000" dirty="0"/>
              <a:t>Полоцкое и </a:t>
            </a:r>
            <a:r>
              <a:rPr lang="ru-RU" sz="2000" dirty="0" err="1"/>
              <a:t>Туровское</a:t>
            </a:r>
            <a:r>
              <a:rPr lang="ru-RU" sz="2000" dirty="0"/>
              <a:t> княжества в IX-XIII вв.</a:t>
            </a:r>
          </a:p>
          <a:p>
            <a:endParaRPr lang="ru-RU" sz="2000" dirty="0"/>
          </a:p>
          <a:p>
            <a:r>
              <a:rPr lang="ru-RU" sz="2000" b="1" dirty="0"/>
              <a:t>3. </a:t>
            </a:r>
            <a:r>
              <a:rPr lang="ru-RU" sz="2000" dirty="0"/>
              <a:t>Создание ВКЛ. Особенности государственного </a:t>
            </a:r>
            <a:endParaRPr lang="en-US" sz="2000" dirty="0"/>
          </a:p>
          <a:p>
            <a:r>
              <a:rPr lang="ru-RU" sz="2000" dirty="0"/>
              <a:t>и социально-экономического строя.</a:t>
            </a:r>
          </a:p>
          <a:p>
            <a:endParaRPr lang="ru-RU" sz="2000" dirty="0"/>
          </a:p>
          <a:p>
            <a:r>
              <a:rPr lang="ru-RU" sz="2000" b="1" dirty="0"/>
              <a:t>4. </a:t>
            </a:r>
            <a:r>
              <a:rPr lang="ru-RU" sz="2000" dirty="0"/>
              <a:t>Образование Речи Посполитой. Кризис и три раздела государства.</a:t>
            </a:r>
          </a:p>
        </p:txBody>
      </p:sp>
    </p:spTree>
    <p:extLst>
      <p:ext uri="{BB962C8B-B14F-4D97-AF65-F5344CB8AC3E}">
        <p14:creationId xmlns:p14="http://schemas.microsoft.com/office/powerpoint/2010/main" val="3433096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571481"/>
            <a:ext cx="88165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Сближение ВКЛ с Королевством Польским</a:t>
            </a:r>
          </a:p>
          <a:p>
            <a:r>
              <a:rPr lang="ru-RU" sz="2000" b="1" dirty="0"/>
              <a:t>Ягайло (1377–1392) </a:t>
            </a:r>
            <a:r>
              <a:rPr lang="ru-RU" sz="2000" dirty="0"/>
              <a:t>В </a:t>
            </a:r>
            <a:r>
              <a:rPr lang="ru-RU" sz="2000" b="1" dirty="0"/>
              <a:t>1385 г.</a:t>
            </a:r>
            <a:r>
              <a:rPr lang="ru-RU" sz="2000" dirty="0"/>
              <a:t> заключил </a:t>
            </a:r>
            <a:r>
              <a:rPr lang="ru-RU" sz="2000" b="1" dirty="0" err="1"/>
              <a:t>Кревскую</a:t>
            </a:r>
            <a:r>
              <a:rPr lang="ru-RU" sz="2000" b="1" dirty="0"/>
              <a:t> унию</a:t>
            </a:r>
            <a:r>
              <a:rPr lang="ru-RU" sz="2000" dirty="0"/>
              <a:t>, принял католичество и стал польским королем под именем Владислав </a:t>
            </a:r>
            <a:r>
              <a:rPr lang="en-US" sz="2000" dirty="0"/>
              <a:t>II.</a:t>
            </a:r>
            <a:r>
              <a:rPr lang="ru-RU" sz="2000" dirty="0"/>
              <a:t> </a:t>
            </a:r>
          </a:p>
          <a:p>
            <a:endParaRPr lang="ru-RU" sz="2000" dirty="0"/>
          </a:p>
          <a:p>
            <a:endParaRPr lang="ru-RU" sz="2000" b="1" dirty="0"/>
          </a:p>
          <a:p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71934" y="3429000"/>
            <a:ext cx="34290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Отрицательные итоги:</a:t>
            </a:r>
          </a:p>
          <a:p>
            <a:r>
              <a:rPr lang="ru-RU" sz="2000" dirty="0"/>
              <a:t>1. Угроза присоединения ВКЛ к Польше. </a:t>
            </a:r>
          </a:p>
          <a:p>
            <a:r>
              <a:rPr lang="ru-RU" sz="2000" dirty="0"/>
              <a:t>2. Ухудшение положения православного населения.</a:t>
            </a:r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929058" y="1714488"/>
            <a:ext cx="45720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Положительные результаты:</a:t>
            </a:r>
          </a:p>
          <a:p>
            <a:r>
              <a:rPr lang="ru-RU" sz="2000" dirty="0"/>
              <a:t>1.  Укрепление обороноспособности обоих государств.</a:t>
            </a:r>
          </a:p>
          <a:p>
            <a:r>
              <a:rPr lang="ru-RU" sz="2000" dirty="0"/>
              <a:t>2. Укрепление связей с Польшей и Западной Европой. </a:t>
            </a:r>
          </a:p>
        </p:txBody>
      </p:sp>
      <p:pic>
        <p:nvPicPr>
          <p:cNvPr id="31746" name="Picture 2" descr="Картинки по запросу &quot;ягайло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760" y="1643050"/>
            <a:ext cx="3382983" cy="49914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14744" y="6000768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Коронация Ягайло. Фрагмент алтаря кафедрального костела в Кракове. Конец </a:t>
            </a:r>
            <a:r>
              <a:rPr lang="en-US" dirty="0"/>
              <a:t>XV </a:t>
            </a:r>
            <a:r>
              <a:rPr lang="ru-RU" dirty="0"/>
              <a:t>в.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14356"/>
            <a:ext cx="86439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/>
              <a:t>Витовт</a:t>
            </a:r>
            <a:r>
              <a:rPr lang="ru-RU" sz="2000" b="1" dirty="0"/>
              <a:t> (1392–1430) </a:t>
            </a:r>
            <a:r>
              <a:rPr lang="ru-RU" sz="2000" dirty="0"/>
              <a:t>Восстановил самостоятельность ВКЛ. В </a:t>
            </a:r>
            <a:r>
              <a:rPr lang="ru-RU" sz="2000" b="1" dirty="0"/>
              <a:t>1410 г. </a:t>
            </a:r>
            <a:r>
              <a:rPr lang="ru-RU" sz="2000" dirty="0"/>
              <a:t>совместно с Ягайло одержал победу над Тевтонским орденом в </a:t>
            </a:r>
            <a:r>
              <a:rPr lang="ru-RU" sz="2000" b="1" dirty="0" err="1"/>
              <a:t>Грюнвальдской</a:t>
            </a:r>
            <a:r>
              <a:rPr lang="ru-RU" sz="2000" b="1" dirty="0"/>
              <a:t> битве</a:t>
            </a:r>
            <a:r>
              <a:rPr lang="ru-RU" sz="2000" dirty="0"/>
              <a:t>. В период его княжения ВКЛ достигло своего наибольшего могущества и превратилось в самое крупное государство в Европе. Попытка получения королевской короны. </a:t>
            </a:r>
          </a:p>
        </p:txBody>
      </p:sp>
      <p:pic>
        <p:nvPicPr>
          <p:cNvPr id="32770" name="Picture 2" descr="Картинки по запросу &quot;витовт 1555&quot;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643182"/>
            <a:ext cx="3128019" cy="3571900"/>
          </a:xfrm>
          <a:prstGeom prst="rect">
            <a:avLst/>
          </a:prstGeom>
          <a:noFill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641906"/>
            <a:ext cx="3650839" cy="371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6143645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Витовт</a:t>
            </a:r>
            <a:r>
              <a:rPr lang="ru-RU" dirty="0"/>
              <a:t>. </a:t>
            </a:r>
          </a:p>
          <a:p>
            <a:r>
              <a:rPr lang="ru-RU" dirty="0"/>
              <a:t>Неизвестный художник 1555 г.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4810" y="6429396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Грюнвальдская</a:t>
            </a:r>
            <a:r>
              <a:rPr lang="ru-RU" dirty="0"/>
              <a:t> битва. Миниатюра </a:t>
            </a:r>
            <a:r>
              <a:rPr lang="en-US" dirty="0"/>
              <a:t>XV </a:t>
            </a:r>
            <a:r>
              <a:rPr lang="ru-RU" dirty="0"/>
              <a:t>в.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571480"/>
            <a:ext cx="88583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4. Образование Речи </a:t>
            </a:r>
            <a:r>
              <a:rPr lang="ru-RU" sz="2400" b="1" dirty="0" err="1"/>
              <a:t>Посполитой</a:t>
            </a:r>
            <a:r>
              <a:rPr lang="ru-RU" sz="2400" b="1" dirty="0"/>
              <a:t>. Кризис и три раздела государства.</a:t>
            </a:r>
          </a:p>
          <a:p>
            <a:endParaRPr lang="ru-RU" sz="2400" b="1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1428736"/>
            <a:ext cx="521497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</a:rPr>
              <a:t>Люблинская</a:t>
            </a:r>
            <a:r>
              <a:rPr lang="ru-RU" sz="2000" b="1" dirty="0">
                <a:solidFill>
                  <a:srgbClr val="FF0000"/>
                </a:solidFill>
              </a:rPr>
              <a:t> уния</a:t>
            </a:r>
            <a:r>
              <a:rPr lang="ru-RU" sz="2000" dirty="0"/>
              <a:t> от </a:t>
            </a:r>
            <a:r>
              <a:rPr lang="ru-RU" sz="2000" b="1" dirty="0"/>
              <a:t>1 июля 1569 г.</a:t>
            </a:r>
            <a:r>
              <a:rPr lang="ru-RU" sz="2000" dirty="0"/>
              <a:t> - образование Речи </a:t>
            </a:r>
            <a:r>
              <a:rPr lang="ru-RU" sz="2000" dirty="0" err="1"/>
              <a:t>Посполитой</a:t>
            </a:r>
            <a:r>
              <a:rPr lang="ru-RU" sz="2000" dirty="0"/>
              <a:t>.</a:t>
            </a:r>
          </a:p>
          <a:p>
            <a:r>
              <a:rPr lang="ru-RU" sz="2000" b="1" dirty="0"/>
              <a:t>Главная предпосылка</a:t>
            </a:r>
            <a:r>
              <a:rPr lang="ru-RU" sz="2000" dirty="0"/>
              <a:t> - тесные государственно-политические, экономические и культурные </a:t>
            </a:r>
          </a:p>
          <a:p>
            <a:r>
              <a:rPr lang="ru-RU" sz="2000" dirty="0"/>
              <a:t>отношения между </a:t>
            </a:r>
            <a:r>
              <a:rPr lang="ru-RU" sz="2000" b="1" dirty="0"/>
              <a:t>ВКЛ </a:t>
            </a:r>
            <a:r>
              <a:rPr lang="ru-RU" sz="2000" dirty="0"/>
              <a:t>и </a:t>
            </a:r>
            <a:r>
              <a:rPr lang="ru-RU" sz="2000" b="1" dirty="0"/>
              <a:t>Королевством Польским</a:t>
            </a:r>
            <a:r>
              <a:rPr lang="ru-RU" sz="2000" dirty="0"/>
              <a:t> </a:t>
            </a:r>
          </a:p>
          <a:p>
            <a:r>
              <a:rPr lang="ru-RU" sz="2000" dirty="0"/>
              <a:t>со времен </a:t>
            </a:r>
            <a:r>
              <a:rPr lang="ru-RU" sz="2000" dirty="0" err="1"/>
              <a:t>Кревской</a:t>
            </a:r>
            <a:r>
              <a:rPr lang="ru-RU" sz="2000" dirty="0"/>
              <a:t> унии 1385 г.</a:t>
            </a:r>
          </a:p>
          <a:p>
            <a:r>
              <a:rPr lang="ru-RU" sz="2000" b="1" dirty="0"/>
              <a:t>Причины:</a:t>
            </a:r>
          </a:p>
          <a:p>
            <a:r>
              <a:rPr lang="ru-RU" sz="2000" b="1" dirty="0"/>
              <a:t>1. </a:t>
            </a:r>
            <a:r>
              <a:rPr lang="ru-RU" sz="2000" b="1" dirty="0" err="1"/>
              <a:t>Внешнеполитческая</a:t>
            </a:r>
            <a:r>
              <a:rPr lang="ru-RU" sz="2000" b="1" dirty="0"/>
              <a:t>. </a:t>
            </a:r>
            <a:r>
              <a:rPr lang="ru-RU" sz="2000" dirty="0"/>
              <a:t>Тяжелое положение ВКЛ в Ливонской войне (1558–1583 гг.).</a:t>
            </a:r>
          </a:p>
          <a:p>
            <a:r>
              <a:rPr lang="ru-RU" sz="2000" b="1" dirty="0"/>
              <a:t>2. Внутриполитическая. </a:t>
            </a:r>
          </a:p>
          <a:p>
            <a:r>
              <a:rPr lang="ru-RU" sz="2000" dirty="0"/>
              <a:t>Шляхта ВКЛ поддержала идею объединения с Польшей, чтобы получить те же права, которые имела польская шляхта. </a:t>
            </a:r>
          </a:p>
          <a:p>
            <a:endParaRPr lang="ru-RU" dirty="0"/>
          </a:p>
        </p:txBody>
      </p:sp>
      <p:pic>
        <p:nvPicPr>
          <p:cNvPr id="1028" name="Picture 4" descr="Картинки по запросу &quot;акт люблинской унии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44055"/>
            <a:ext cx="4572000" cy="387096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5008" y="571501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Акт </a:t>
            </a:r>
            <a:r>
              <a:rPr lang="ru-RU" b="1" dirty="0" err="1"/>
              <a:t>Люблинской</a:t>
            </a:r>
            <a:r>
              <a:rPr lang="ru-RU" b="1" dirty="0"/>
              <a:t> унии.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642919"/>
            <a:ext cx="8786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Государственный строй Речи </a:t>
            </a:r>
            <a:r>
              <a:rPr lang="ru-RU" sz="2000" b="1" dirty="0" err="1"/>
              <a:t>Посполитой</a:t>
            </a:r>
            <a:endParaRPr lang="ru-RU" sz="2000" b="1" dirty="0"/>
          </a:p>
          <a:p>
            <a:pPr algn="ctr"/>
            <a:endParaRPr lang="ru-RU" sz="2000" b="1" dirty="0"/>
          </a:p>
          <a:p>
            <a:pPr algn="ctr"/>
            <a:endParaRPr lang="ru-RU" sz="2000" b="1" dirty="0"/>
          </a:p>
          <a:p>
            <a:r>
              <a:rPr lang="ru-RU" sz="2000" b="1" dirty="0"/>
              <a:t> </a:t>
            </a:r>
          </a:p>
        </p:txBody>
      </p:sp>
      <p:pic>
        <p:nvPicPr>
          <p:cNvPr id="34818" name="Picture 2" descr="Картинки по запросу &quot;вальный сейм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9463" y="2285992"/>
            <a:ext cx="5414537" cy="42100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357686" y="635795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Вальный сейм. Гравюра. 1622 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71869" y="1071546"/>
            <a:ext cx="52864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Общие</a:t>
            </a:r>
            <a:r>
              <a:rPr lang="ru-RU" sz="2000" dirty="0"/>
              <a:t> для Польши и ВКЛ: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1. монарх </a:t>
            </a:r>
            <a:r>
              <a:rPr lang="ru-RU" sz="2000" dirty="0"/>
              <a:t>выборный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2. сейм </a:t>
            </a:r>
            <a:r>
              <a:rPr lang="ru-RU" sz="2000" dirty="0"/>
              <a:t>– высший орган власти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3.  внешняя политика</a:t>
            </a:r>
          </a:p>
          <a:p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1142984"/>
            <a:ext cx="34290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Отдельные</a:t>
            </a:r>
            <a:r>
              <a:rPr lang="ru-RU" sz="2000" dirty="0"/>
              <a:t> </a:t>
            </a:r>
          </a:p>
          <a:p>
            <a:r>
              <a:rPr lang="ru-RU" sz="2000" dirty="0"/>
              <a:t>для Польши и ВКЛ:</a:t>
            </a:r>
          </a:p>
          <a:p>
            <a:endParaRPr lang="ru-RU" sz="2000" dirty="0"/>
          </a:p>
          <a:p>
            <a:r>
              <a:rPr lang="ru-RU" sz="2000" dirty="0"/>
              <a:t>1. аппарат управления</a:t>
            </a:r>
          </a:p>
          <a:p>
            <a:r>
              <a:rPr lang="ru-RU" sz="2000" dirty="0"/>
              <a:t>2. войско</a:t>
            </a:r>
          </a:p>
          <a:p>
            <a:r>
              <a:rPr lang="ru-RU" sz="2000" dirty="0"/>
              <a:t>3. казна</a:t>
            </a:r>
          </a:p>
          <a:p>
            <a:r>
              <a:rPr lang="ru-RU" sz="2000" dirty="0"/>
              <a:t>4. законодательство</a:t>
            </a:r>
          </a:p>
          <a:p>
            <a:pPr marL="457200" indent="-457200"/>
            <a:r>
              <a:rPr lang="ru-RU" sz="2000" dirty="0"/>
              <a:t>5. судебная система</a:t>
            </a:r>
          </a:p>
          <a:p>
            <a:pPr marL="457200" indent="-457200"/>
            <a:r>
              <a:rPr lang="ru-RU" sz="2000" dirty="0"/>
              <a:t>6. официальный язык</a:t>
            </a:r>
          </a:p>
          <a:p>
            <a:pPr marL="457200" indent="-457200"/>
            <a:r>
              <a:rPr lang="ru-RU" sz="2000" dirty="0"/>
              <a:t>7. государственная печать</a:t>
            </a:r>
          </a:p>
          <a:p>
            <a:pPr marL="457200" indent="-457200"/>
            <a:endParaRPr lang="ru-RU" sz="2000" dirty="0"/>
          </a:p>
          <a:p>
            <a:endParaRPr lang="ru-RU" sz="2000" dirty="0"/>
          </a:p>
          <a:p>
            <a:r>
              <a:rPr lang="ru-RU" sz="2000" b="1" dirty="0">
                <a:solidFill>
                  <a:srgbClr val="FF0000"/>
                </a:solidFill>
              </a:rPr>
              <a:t>Речь </a:t>
            </a:r>
            <a:r>
              <a:rPr lang="ru-RU" sz="2000" b="1" dirty="0" err="1">
                <a:solidFill>
                  <a:srgbClr val="FF0000"/>
                </a:solidFill>
              </a:rPr>
              <a:t>Посполитая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– </a:t>
            </a:r>
            <a:r>
              <a:rPr lang="ru-RU" sz="2000" b="1" dirty="0"/>
              <a:t>федеративное государство, шляхетская демократия 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642918"/>
            <a:ext cx="8501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Сохранение самостоятельности ВКЛ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20" y="1214422"/>
            <a:ext cx="2946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Статут ВКЛ 1588 г. </a:t>
            </a:r>
          </a:p>
        </p:txBody>
      </p:sp>
      <p:pic>
        <p:nvPicPr>
          <p:cNvPr id="5" name="Рисунок 4" descr="D:\rabota\история беларуси\иностранцы\эумк\statut158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2857520" cy="448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2844" y="6215083"/>
            <a:ext cx="3071835" cy="642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Первый лист </a:t>
            </a:r>
          </a:p>
          <a:p>
            <a:pPr algn="ctr"/>
            <a:r>
              <a:rPr lang="ru-RU" dirty="0"/>
              <a:t>Статута ВКЛ 1588 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7554" y="1357298"/>
            <a:ext cx="550072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Этот </a:t>
            </a:r>
            <a:r>
              <a:rPr lang="ru-RU" sz="2000" b="1" dirty="0"/>
              <a:t>свод законов </a:t>
            </a:r>
            <a:r>
              <a:rPr lang="ru-RU" sz="2000" dirty="0"/>
              <a:t>был подготовлен под руководством канцлера ВКЛ </a:t>
            </a:r>
            <a:r>
              <a:rPr lang="ru-RU" sz="2000" b="1" dirty="0" err="1"/>
              <a:t>Остафия</a:t>
            </a:r>
            <a:r>
              <a:rPr lang="ru-RU" sz="2000" b="1" dirty="0"/>
              <a:t> Воловича </a:t>
            </a:r>
            <a:r>
              <a:rPr lang="ru-RU" sz="2000" dirty="0"/>
              <a:t>и </a:t>
            </a:r>
            <a:r>
              <a:rPr lang="ru-RU" sz="2000" dirty="0" err="1"/>
              <a:t>подканцлера</a:t>
            </a:r>
            <a:r>
              <a:rPr lang="ru-RU" sz="2000" dirty="0"/>
              <a:t> ВКЛ </a:t>
            </a:r>
            <a:r>
              <a:rPr lang="ru-RU" sz="2000" b="1" dirty="0"/>
              <a:t>Льва </a:t>
            </a:r>
            <a:r>
              <a:rPr lang="ru-RU" sz="2000" b="1" dirty="0" err="1"/>
              <a:t>Сапеги</a:t>
            </a:r>
            <a:r>
              <a:rPr lang="ru-RU" sz="2000" dirty="0"/>
              <a:t>.</a:t>
            </a:r>
          </a:p>
          <a:p>
            <a:r>
              <a:rPr lang="ru-RU" sz="2000" dirty="0"/>
              <a:t> -III Статут ВКЛ игнорировал акт</a:t>
            </a:r>
          </a:p>
          <a:p>
            <a:r>
              <a:rPr lang="ru-RU" sz="2000" dirty="0"/>
              <a:t> </a:t>
            </a:r>
            <a:r>
              <a:rPr lang="ru-RU" sz="2000" dirty="0" err="1"/>
              <a:t>Люблинской</a:t>
            </a:r>
            <a:r>
              <a:rPr lang="ru-RU" sz="2000" dirty="0"/>
              <a:t> унии, закреплял независимость Княжества. </a:t>
            </a:r>
          </a:p>
          <a:p>
            <a:pPr>
              <a:buFontTx/>
              <a:buChar char="-"/>
            </a:pPr>
            <a:r>
              <a:rPr lang="ru-RU" sz="2000" dirty="0"/>
              <a:t> Он запрещал назначать на государственные должности и наделять землей «чужеземцев и </a:t>
            </a:r>
            <a:r>
              <a:rPr lang="ru-RU" sz="2000" dirty="0" err="1"/>
              <a:t>заграничников</a:t>
            </a:r>
            <a:r>
              <a:rPr lang="ru-RU" sz="2000" dirty="0"/>
              <a:t>», в том числе поляков, сохранял обособленность государства. </a:t>
            </a:r>
          </a:p>
          <a:p>
            <a:pPr>
              <a:buFontTx/>
              <a:buChar char="-"/>
            </a:pPr>
            <a:r>
              <a:rPr lang="ru-RU" sz="2000" dirty="0"/>
              <a:t> Статут определял государственный статус старобелорусского языка. </a:t>
            </a:r>
          </a:p>
          <a:p>
            <a:r>
              <a:rPr lang="ru-RU" sz="2000" b="1" dirty="0"/>
              <a:t>Лев </a:t>
            </a:r>
            <a:r>
              <a:rPr lang="ru-RU" sz="2000" b="1" dirty="0" err="1"/>
              <a:t>Сапега</a:t>
            </a:r>
            <a:r>
              <a:rPr lang="ru-RU" sz="2000" b="1" dirty="0"/>
              <a:t> </a:t>
            </a:r>
            <a:r>
              <a:rPr lang="ru-RU" sz="2000" dirty="0"/>
              <a:t>с гордостью писал: «Не чужой </a:t>
            </a:r>
            <a:r>
              <a:rPr lang="ru-RU" sz="2000" dirty="0" err="1"/>
              <a:t>якой</a:t>
            </a:r>
            <a:r>
              <a:rPr lang="ru-RU" sz="2000" dirty="0"/>
              <a:t> </a:t>
            </a:r>
            <a:r>
              <a:rPr lang="ru-RU" sz="2000" dirty="0" err="1"/>
              <a:t>моваю</a:t>
            </a:r>
            <a:r>
              <a:rPr lang="ru-RU" sz="2000" dirty="0"/>
              <a:t>, </a:t>
            </a:r>
            <a:r>
              <a:rPr lang="ru-RU" sz="2000" dirty="0" err="1"/>
              <a:t>але</a:t>
            </a:r>
            <a:r>
              <a:rPr lang="ru-RU" sz="2000" dirty="0"/>
              <a:t> сваёю </a:t>
            </a:r>
            <a:r>
              <a:rPr lang="ru-RU" sz="2000" dirty="0" err="1"/>
              <a:t>уласнай</a:t>
            </a:r>
            <a:r>
              <a:rPr lang="ru-RU" sz="2000" dirty="0"/>
              <a:t> правы </a:t>
            </a:r>
            <a:r>
              <a:rPr lang="ru-RU" sz="2000" dirty="0" err="1"/>
              <a:t>пісаныя</a:t>
            </a:r>
            <a:r>
              <a:rPr lang="ru-RU" sz="2000" dirty="0"/>
              <a:t> маем».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остафий волович&quot;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4071966" cy="45696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5286388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/>
              <a:t>Остафий</a:t>
            </a:r>
            <a:r>
              <a:rPr lang="ru-RU" sz="2000" b="1" dirty="0"/>
              <a:t> Волович </a:t>
            </a:r>
            <a:r>
              <a:rPr lang="ru-RU" sz="2000" dirty="0"/>
              <a:t>(1529 – 1587) – канцлер ВКЛ с 1579 г. </a:t>
            </a:r>
          </a:p>
        </p:txBody>
      </p:sp>
      <p:pic>
        <p:nvPicPr>
          <p:cNvPr id="10" name="Рисунок 9" descr="D:\rabota\история беларуси\иностранцы\эумк\Leŭ_Sapieha._Леў_Сапега_(1616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714356"/>
            <a:ext cx="364333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786314" y="5357826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Лев </a:t>
            </a:r>
            <a:r>
              <a:rPr lang="ru-RU" sz="2000" b="1" dirty="0" err="1"/>
              <a:t>Сапега</a:t>
            </a:r>
            <a:r>
              <a:rPr lang="ru-RU" sz="2000" b="1" dirty="0"/>
              <a:t> </a:t>
            </a:r>
            <a:r>
              <a:rPr lang="ru-RU" sz="2000" dirty="0"/>
              <a:t>(1557–1633) – канцлер ВКЛ с 1589  г.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642918"/>
            <a:ext cx="86439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Речь </a:t>
            </a:r>
            <a:r>
              <a:rPr lang="ru-RU" sz="2000" b="1" dirty="0" err="1"/>
              <a:t>Посполитая</a:t>
            </a:r>
            <a:r>
              <a:rPr lang="ru-RU" sz="2000" b="1" dirty="0"/>
              <a:t> стала единственной в Европе страной с шляхетской демократией.</a:t>
            </a:r>
          </a:p>
          <a:p>
            <a:r>
              <a:rPr lang="ru-RU" sz="2000" dirty="0">
                <a:solidFill>
                  <a:srgbClr val="FF0000"/>
                </a:solidFill>
              </a:rPr>
              <a:t>«Золотые шляхетские вольности»</a:t>
            </a:r>
            <a:r>
              <a:rPr lang="ru-RU" sz="2000" dirty="0"/>
              <a:t> – основа государственного строя Речи </a:t>
            </a:r>
            <a:r>
              <a:rPr lang="ru-RU" sz="2000" dirty="0" err="1"/>
              <a:t>Посполитой</a:t>
            </a:r>
            <a:r>
              <a:rPr lang="ru-RU" sz="2000" dirty="0"/>
              <a:t>: равенство шляхты перед законом; право на свободное избрание короля; освобождение шляхты от налогов; </a:t>
            </a:r>
          </a:p>
          <a:p>
            <a:pPr>
              <a:buFontTx/>
              <a:buChar char="-"/>
            </a:pPr>
            <a:r>
              <a:rPr lang="ru-RU" sz="2000" dirty="0"/>
              <a:t> право на </a:t>
            </a:r>
            <a:r>
              <a:rPr lang="ru-RU" sz="2000" i="1" dirty="0"/>
              <a:t>конфедерацию </a:t>
            </a:r>
            <a:r>
              <a:rPr lang="ru-RU" sz="2000" dirty="0"/>
              <a:t>(политический союз) и </a:t>
            </a:r>
            <a:r>
              <a:rPr lang="ru-RU" sz="2000" i="1" dirty="0" err="1"/>
              <a:t>рокош</a:t>
            </a:r>
            <a:r>
              <a:rPr lang="ru-RU" sz="2000" i="1" dirty="0"/>
              <a:t> (</a:t>
            </a:r>
            <a:r>
              <a:rPr lang="ru-RU" sz="2000" dirty="0"/>
              <a:t>вооруженное выступление против короля); право каждого шляхтича на свободу голоса; неприкосновенность личности шляхтича и его имения. </a:t>
            </a:r>
          </a:p>
          <a:p>
            <a:endParaRPr lang="ru-RU" sz="2000" b="1" dirty="0"/>
          </a:p>
          <a:p>
            <a:endParaRPr lang="ru-RU" sz="2000" b="1" dirty="0"/>
          </a:p>
          <a:p>
            <a:endParaRPr lang="ru-RU" sz="2000" b="1" dirty="0"/>
          </a:p>
          <a:p>
            <a:endParaRPr lang="ru-RU" sz="2000" dirty="0"/>
          </a:p>
        </p:txBody>
      </p:sp>
      <p:pic>
        <p:nvPicPr>
          <p:cNvPr id="36866" name="Picture 2" descr="https://upload.wikimedia.org/wikipedia/commons/4/4d/Szlachta_in_costumes_of_the_Voivodeships_of_the_Polish-Lithuanian_Commonwealt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143248"/>
            <a:ext cx="5589509" cy="35252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715140" y="5715016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Шляхта Речи </a:t>
            </a:r>
            <a:r>
              <a:rPr lang="ru-RU" dirty="0" err="1"/>
              <a:t>Посполитой</a:t>
            </a:r>
            <a:r>
              <a:rPr lang="ru-RU" dirty="0"/>
              <a:t> в </a:t>
            </a:r>
            <a:r>
              <a:rPr lang="en-US" dirty="0"/>
              <a:t>XVIII </a:t>
            </a:r>
            <a:r>
              <a:rPr lang="ru-RU" dirty="0"/>
              <a:t>в. 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714356"/>
            <a:ext cx="8715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Политический кризис Речи </a:t>
            </a:r>
            <a:r>
              <a:rPr lang="ru-RU" sz="2000" b="1" dirty="0" err="1"/>
              <a:t>Посполитой</a:t>
            </a:r>
            <a:endParaRPr lang="ru-RU" sz="2000" b="1" dirty="0"/>
          </a:p>
          <a:p>
            <a:pPr algn="ctr"/>
            <a:r>
              <a:rPr lang="ru-RU" sz="2000" dirty="0">
                <a:solidFill>
                  <a:srgbClr val="FF0000"/>
                </a:solidFill>
              </a:rPr>
              <a:t>Предпосылки:</a:t>
            </a:r>
          </a:p>
          <a:p>
            <a:r>
              <a:rPr lang="ru-RU" sz="2000" dirty="0"/>
              <a:t>1. Право «</a:t>
            </a:r>
            <a:r>
              <a:rPr lang="ru-RU" sz="2000" dirty="0" err="1"/>
              <a:t>либерум</a:t>
            </a:r>
            <a:r>
              <a:rPr lang="ru-RU" sz="2000" dirty="0"/>
              <a:t> вето»   2. Выборы короля   3. Шляхетские вольности   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4286248" y="1714488"/>
            <a:ext cx="14287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2844" y="2143116"/>
            <a:ext cx="53578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Северная война </a:t>
            </a:r>
            <a:r>
              <a:rPr lang="ru-RU" sz="2000" dirty="0"/>
              <a:t>(1700–1721) ослабила центральную власть и усилила </a:t>
            </a:r>
            <a:r>
              <a:rPr lang="ru-RU" sz="2000" b="1" dirty="0"/>
              <a:t>влияние магнатских группировок </a:t>
            </a:r>
            <a:r>
              <a:rPr lang="ru-RU" sz="2000" dirty="0"/>
              <a:t>в государстве. </a:t>
            </a:r>
          </a:p>
          <a:p>
            <a:r>
              <a:rPr lang="ru-RU" sz="2000" dirty="0"/>
              <a:t>Борьба магнатов за власть привела к </a:t>
            </a:r>
            <a:r>
              <a:rPr lang="ru-RU" sz="2000" b="1" dirty="0"/>
              <a:t>политическому кризису </a:t>
            </a:r>
            <a:r>
              <a:rPr lang="ru-RU" sz="2000" dirty="0"/>
              <a:t>в стране. </a:t>
            </a:r>
          </a:p>
          <a:p>
            <a:r>
              <a:rPr lang="ru-RU" sz="2000" dirty="0"/>
              <a:t>Во внутренние дела Речи </a:t>
            </a:r>
            <a:r>
              <a:rPr lang="ru-RU" sz="2000" dirty="0" err="1"/>
              <a:t>Посполитой</a:t>
            </a:r>
            <a:r>
              <a:rPr lang="ru-RU" sz="2000" dirty="0"/>
              <a:t> начали вмешиваться </a:t>
            </a:r>
            <a:r>
              <a:rPr lang="ru-RU" sz="2000" b="1" dirty="0"/>
              <a:t>иностранные государства</a:t>
            </a:r>
            <a:r>
              <a:rPr lang="ru-RU" sz="2000" dirty="0"/>
              <a:t>. </a:t>
            </a:r>
          </a:p>
          <a:p>
            <a:r>
              <a:rPr lang="ru-RU" sz="2000" dirty="0"/>
              <a:t>Постепенно решающую роль в политике Речи </a:t>
            </a:r>
            <a:r>
              <a:rPr lang="ru-RU" sz="2000" dirty="0" err="1"/>
              <a:t>Посполитой</a:t>
            </a:r>
            <a:r>
              <a:rPr lang="ru-RU" sz="2000" dirty="0"/>
              <a:t> стала играть </a:t>
            </a:r>
            <a:r>
              <a:rPr lang="ru-RU" sz="2000" b="1" dirty="0"/>
              <a:t>Россия</a:t>
            </a:r>
            <a:r>
              <a:rPr lang="ru-RU" sz="2000" dirty="0"/>
              <a:t>.</a:t>
            </a:r>
          </a:p>
        </p:txBody>
      </p:sp>
      <p:pic>
        <p:nvPicPr>
          <p:cNvPr id="37890" name="Picture 2" descr="https://upload.wikimedia.org/wikipedia/commons/thumb/c/c7/Stanis%C5%82aw_August_Poniatowski-coronation_portrait.PNG/800px-Stanis%C5%82aw_August_Poniatowski-coronation_portrai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357430"/>
            <a:ext cx="3469006" cy="421484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5286388"/>
            <a:ext cx="49292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Станислав Август </a:t>
            </a:r>
            <a:r>
              <a:rPr lang="ru-RU" b="1" dirty="0" err="1"/>
              <a:t>Понятовский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i="1" dirty="0"/>
              <a:t>последний король польский и великий князь литовский (1764–1795). Понимал невозможность проведения реформ без согласия России.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143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Разделы Речи </a:t>
            </a:r>
            <a:r>
              <a:rPr lang="ru-RU" sz="2000" b="1" dirty="0" err="1"/>
              <a:t>Посполитой</a:t>
            </a:r>
            <a:r>
              <a:rPr lang="ru-RU" sz="2000" b="1" dirty="0"/>
              <a:t> – 1772 г, 1793 г., 1795 г. </a:t>
            </a:r>
          </a:p>
          <a:p>
            <a:pPr algn="ctr"/>
            <a:r>
              <a:rPr lang="ru-RU" sz="2000" b="1" dirty="0"/>
              <a:t>Вхождение белорусских земель в состав Российской империи</a:t>
            </a:r>
          </a:p>
        </p:txBody>
      </p:sp>
      <p:pic>
        <p:nvPicPr>
          <p:cNvPr id="38914" name="Picture 2" descr="Schweikart Tadeusz Kościusz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8398" y="1428736"/>
            <a:ext cx="3399881" cy="450059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72132" y="6000768"/>
            <a:ext cx="3571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Тадеуш</a:t>
            </a:r>
            <a:r>
              <a:rPr lang="ru-RU" b="1" dirty="0"/>
              <a:t> </a:t>
            </a:r>
            <a:r>
              <a:rPr lang="ru-RU" b="1" dirty="0" err="1"/>
              <a:t>Костюшко</a:t>
            </a:r>
            <a:r>
              <a:rPr lang="ru-RU" b="1" dirty="0"/>
              <a:t>. </a:t>
            </a:r>
            <a:r>
              <a:rPr lang="ru-RU" dirty="0"/>
              <a:t>Портрет К. Г. </a:t>
            </a:r>
            <a:r>
              <a:rPr lang="ru-RU" dirty="0" err="1"/>
              <a:t>Швайкарта</a:t>
            </a:r>
            <a:r>
              <a:rPr lang="ru-RU" dirty="0"/>
              <a:t>, </a:t>
            </a:r>
            <a:r>
              <a:rPr lang="ru-RU" dirty="0" err="1"/>
              <a:t>ок</a:t>
            </a:r>
            <a:r>
              <a:rPr lang="ru-RU" dirty="0"/>
              <a:t>. 1802.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44" y="1500174"/>
            <a:ext cx="52864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1768 г.</a:t>
            </a:r>
            <a:r>
              <a:rPr lang="ru-RU" sz="2000" dirty="0"/>
              <a:t> – сейм: 1. уравнял в правах диссидентов с католиками, 2. утвердил «кардинальные права»: </a:t>
            </a:r>
            <a:r>
              <a:rPr lang="ru-RU" sz="2000" dirty="0" err="1"/>
              <a:t>либерум</a:t>
            </a:r>
            <a:r>
              <a:rPr lang="ru-RU" sz="2000" dirty="0"/>
              <a:t> вето, выборность короля, право на конфедерации, монополия шляхты на землю и крестьян.</a:t>
            </a:r>
          </a:p>
          <a:p>
            <a:r>
              <a:rPr lang="ru-RU" sz="2000" dirty="0"/>
              <a:t>Поражение</a:t>
            </a:r>
            <a:r>
              <a:rPr lang="ru-RU" sz="2000" b="1" dirty="0"/>
              <a:t> Барской конфедерации</a:t>
            </a:r>
          </a:p>
          <a:p>
            <a:r>
              <a:rPr lang="ru-RU" sz="2000" b="1" dirty="0"/>
              <a:t>1772 г.</a:t>
            </a:r>
            <a:r>
              <a:rPr lang="ru-RU" sz="2000" dirty="0"/>
              <a:t> – первый раздел</a:t>
            </a:r>
          </a:p>
          <a:p>
            <a:endParaRPr lang="ru-RU" sz="2000" dirty="0"/>
          </a:p>
          <a:p>
            <a:r>
              <a:rPr lang="ru-RU" sz="2000" dirty="0"/>
              <a:t>Принятие </a:t>
            </a:r>
            <a:r>
              <a:rPr lang="ru-RU" sz="2000" b="1" dirty="0"/>
              <a:t>Конституции 3 мая 1791 г. </a:t>
            </a:r>
          </a:p>
          <a:p>
            <a:r>
              <a:rPr lang="ru-RU" sz="2000" dirty="0"/>
              <a:t>1792 г. – победа </a:t>
            </a:r>
            <a:r>
              <a:rPr lang="ru-RU" sz="2000" b="1" dirty="0" err="1"/>
              <a:t>Тарговицкой</a:t>
            </a:r>
            <a:r>
              <a:rPr lang="ru-RU" sz="2000" b="1" dirty="0"/>
              <a:t> конфедерации</a:t>
            </a:r>
          </a:p>
          <a:p>
            <a:r>
              <a:rPr lang="ru-RU" sz="2000" b="1" dirty="0"/>
              <a:t>1793 г. </a:t>
            </a:r>
            <a:r>
              <a:rPr lang="ru-RU" sz="2000" dirty="0"/>
              <a:t>– второй раздел</a:t>
            </a:r>
          </a:p>
          <a:p>
            <a:r>
              <a:rPr lang="ru-RU" sz="2000" b="1" dirty="0"/>
              <a:t>1794 г.</a:t>
            </a:r>
            <a:r>
              <a:rPr lang="ru-RU" sz="2000" dirty="0"/>
              <a:t> –  поражение восстания под руководством  </a:t>
            </a:r>
            <a:r>
              <a:rPr lang="ru-RU" sz="2000" b="1" dirty="0"/>
              <a:t>Т. </a:t>
            </a:r>
            <a:r>
              <a:rPr lang="ru-RU" sz="2000" b="1" dirty="0" err="1"/>
              <a:t>Костюшко</a:t>
            </a:r>
            <a:endParaRPr lang="ru-RU" sz="2000" b="1" dirty="0"/>
          </a:p>
          <a:p>
            <a:r>
              <a:rPr lang="ru-RU" sz="2000" b="1" dirty="0"/>
              <a:t>1795 г.</a:t>
            </a:r>
            <a:r>
              <a:rPr lang="ru-RU" sz="2000" dirty="0"/>
              <a:t> – третий раздел РП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www.hist-geo.net/media/blogs/blog/School/Ist_bel/7_Razdely_R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1" y="142852"/>
            <a:ext cx="5487647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3" y="642918"/>
            <a:ext cx="871543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/>
              <a:t>Ранние государственные образования на белорусских землях. Киевская Русь.</a:t>
            </a:r>
            <a:endParaRPr lang="en-US" sz="2400" b="1" dirty="0"/>
          </a:p>
          <a:p>
            <a:pPr marL="457200" indent="-457200"/>
            <a:endParaRPr lang="ru-RU" sz="2400" dirty="0"/>
          </a:p>
          <a:p>
            <a:pPr marL="457200" indent="-457200"/>
            <a:r>
              <a:rPr lang="ru-RU" sz="2000" b="1" dirty="0"/>
              <a:t>Племенные княжения </a:t>
            </a:r>
            <a:r>
              <a:rPr lang="ru-RU" sz="2000" dirty="0"/>
              <a:t>– </a:t>
            </a:r>
            <a:r>
              <a:rPr lang="ru-RU" sz="2000" i="1" dirty="0"/>
              <a:t>зачатки государственности у восточных славян. </a:t>
            </a:r>
          </a:p>
          <a:p>
            <a:pPr marL="457200" indent="-457200"/>
            <a:endParaRPr lang="ru-RU" sz="2000" dirty="0"/>
          </a:p>
          <a:p>
            <a:pPr marL="457200" indent="-457200"/>
            <a:r>
              <a:rPr lang="ru-RU" sz="2000" dirty="0"/>
              <a:t>«Повесть временных лет» сообщает о княжениях у </a:t>
            </a:r>
            <a:r>
              <a:rPr lang="ru-RU" sz="2000" b="1" dirty="0"/>
              <a:t>полян</a:t>
            </a:r>
            <a:r>
              <a:rPr lang="ru-RU" sz="2000" dirty="0"/>
              <a:t>, </a:t>
            </a:r>
            <a:r>
              <a:rPr lang="ru-RU" sz="2000" b="1" dirty="0"/>
              <a:t>древлян</a:t>
            </a:r>
            <a:r>
              <a:rPr lang="ru-RU" sz="2000" dirty="0"/>
              <a:t>, </a:t>
            </a:r>
            <a:r>
              <a:rPr lang="ru-RU" sz="2000" b="1" dirty="0"/>
              <a:t>дреговичей</a:t>
            </a:r>
            <a:r>
              <a:rPr lang="ru-RU" sz="2000" dirty="0"/>
              <a:t>, </a:t>
            </a:r>
            <a:r>
              <a:rPr lang="ru-RU" sz="2000" b="1" dirty="0" err="1"/>
              <a:t>словен</a:t>
            </a:r>
            <a:r>
              <a:rPr lang="ru-RU" sz="2000" dirty="0"/>
              <a:t>, </a:t>
            </a:r>
            <a:r>
              <a:rPr lang="ru-RU" sz="2000" b="1" dirty="0" err="1"/>
              <a:t>полочан</a:t>
            </a:r>
            <a:r>
              <a:rPr lang="ru-RU" sz="2000" dirty="0"/>
              <a:t>.</a:t>
            </a:r>
          </a:p>
          <a:p>
            <a:pPr marL="457200" indent="-457200"/>
            <a:endParaRPr lang="ru-RU" sz="2000" dirty="0"/>
          </a:p>
          <a:p>
            <a:pPr marL="457200" indent="-457200"/>
            <a:r>
              <a:rPr lang="ru-RU" sz="2000" b="1" dirty="0"/>
              <a:t>На белорусских землях </a:t>
            </a:r>
            <a:r>
              <a:rPr lang="ru-RU" sz="2000" dirty="0" err="1"/>
              <a:t>протогосударственными</a:t>
            </a:r>
            <a:r>
              <a:rPr lang="ru-RU" sz="2000" dirty="0"/>
              <a:t> структурами были племенные княжения </a:t>
            </a:r>
            <a:r>
              <a:rPr lang="ru-RU" sz="2000" b="1" dirty="0" err="1"/>
              <a:t>полочан</a:t>
            </a:r>
            <a:r>
              <a:rPr lang="ru-RU" sz="2000" dirty="0"/>
              <a:t> и </a:t>
            </a:r>
            <a:r>
              <a:rPr lang="ru-RU" sz="2000" b="1" dirty="0"/>
              <a:t>дреговичей</a:t>
            </a:r>
            <a:r>
              <a:rPr lang="ru-RU" sz="2000" dirty="0"/>
              <a:t>. </a:t>
            </a:r>
          </a:p>
          <a:p>
            <a:pPr marL="457200" indent="-457200"/>
            <a:endParaRPr lang="ru-RU" sz="2000" dirty="0"/>
          </a:p>
          <a:p>
            <a:pPr marL="457200" indent="-457200"/>
            <a:r>
              <a:rPr lang="ru-RU" sz="2000" dirty="0"/>
              <a:t>На их основе сложились </a:t>
            </a:r>
            <a:r>
              <a:rPr lang="ru-RU" sz="2000" dirty="0" err="1"/>
              <a:t>раннегосударственные</a:t>
            </a:r>
            <a:r>
              <a:rPr lang="ru-RU" sz="2000" dirty="0"/>
              <a:t> образования </a:t>
            </a:r>
            <a:r>
              <a:rPr lang="ru-RU" sz="2000" b="1" dirty="0"/>
              <a:t>Полоцкое</a:t>
            </a:r>
            <a:r>
              <a:rPr lang="ru-RU" sz="2000" dirty="0"/>
              <a:t> и </a:t>
            </a:r>
            <a:r>
              <a:rPr lang="ru-RU" sz="2000" b="1" dirty="0" err="1"/>
              <a:t>Туровское</a:t>
            </a:r>
            <a:r>
              <a:rPr lang="ru-RU" sz="2000" dirty="0"/>
              <a:t> </a:t>
            </a:r>
            <a:r>
              <a:rPr lang="ru-RU" sz="2000" b="1" dirty="0"/>
              <a:t>княжества</a:t>
            </a:r>
            <a:r>
              <a:rPr lang="ru-RU" sz="2000" dirty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rabota\СТУДЕНТЫ\история Беларуси\открытая лекция 2020\1_Sla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60387"/>
            <a:ext cx="4144963" cy="62976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642918"/>
            <a:ext cx="4357718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Объединение племенных княжений</a:t>
            </a:r>
            <a:r>
              <a:rPr lang="ru-RU" sz="2000" dirty="0"/>
              <a:t> под  властью династии </a:t>
            </a:r>
            <a:r>
              <a:rPr lang="ru-RU" sz="2000" dirty="0">
                <a:solidFill>
                  <a:srgbClr val="FF0000"/>
                </a:solidFill>
              </a:rPr>
              <a:t>Рюриковичей</a:t>
            </a:r>
            <a:r>
              <a:rPr lang="ru-RU" sz="2000" dirty="0"/>
              <a:t> привело к созданию восточнославянского государства – </a:t>
            </a:r>
            <a:r>
              <a:rPr lang="ru-RU" sz="2000" b="1" dirty="0"/>
              <a:t>Киевская Русь </a:t>
            </a:r>
            <a:r>
              <a:rPr lang="ru-RU" sz="2000" dirty="0"/>
              <a:t>(Древняя Русь, Древнерусское государство).</a:t>
            </a:r>
          </a:p>
          <a:p>
            <a:endParaRPr lang="ru-RU" sz="2000" dirty="0"/>
          </a:p>
          <a:p>
            <a:r>
              <a:rPr lang="ru-RU" sz="2000" b="1" dirty="0"/>
              <a:t>Сведения  «Повести временных лет»: </a:t>
            </a:r>
          </a:p>
          <a:p>
            <a:r>
              <a:rPr lang="ru-RU" sz="2000" b="1" dirty="0"/>
              <a:t>862 г. </a:t>
            </a:r>
            <a:r>
              <a:rPr lang="ru-RU" sz="2000" dirty="0"/>
              <a:t>– призвание на княжение варяга </a:t>
            </a:r>
            <a:r>
              <a:rPr lang="ru-RU" sz="2000" b="1" dirty="0" err="1"/>
              <a:t>Рюрика</a:t>
            </a:r>
            <a:r>
              <a:rPr lang="ru-RU" sz="2000" dirty="0"/>
              <a:t> в </a:t>
            </a:r>
            <a:r>
              <a:rPr lang="ru-RU" sz="2000" b="1" dirty="0"/>
              <a:t>Новгород</a:t>
            </a:r>
            <a:r>
              <a:rPr lang="ru-RU" sz="2000" dirty="0"/>
              <a:t>.</a:t>
            </a:r>
          </a:p>
          <a:p>
            <a:r>
              <a:rPr lang="ru-RU" sz="2000" i="1" dirty="0"/>
              <a:t>«И принял всю власть один </a:t>
            </a:r>
            <a:r>
              <a:rPr lang="ru-RU" sz="2000" i="1" dirty="0" err="1"/>
              <a:t>Рюрик</a:t>
            </a:r>
            <a:r>
              <a:rPr lang="ru-RU" sz="2000" i="1" dirty="0"/>
              <a:t>, и стал раздавать мужам своим города — тому </a:t>
            </a:r>
            <a:r>
              <a:rPr lang="ru-RU" sz="2000" b="1" i="1" dirty="0"/>
              <a:t>Полоцк</a:t>
            </a:r>
            <a:r>
              <a:rPr lang="ru-RU" sz="2000" i="1" dirty="0"/>
              <a:t>, этому Ростов, другому </a:t>
            </a:r>
            <a:r>
              <a:rPr lang="ru-RU" sz="2000" i="1" dirty="0" err="1"/>
              <a:t>Белоозеро</a:t>
            </a:r>
            <a:r>
              <a:rPr lang="ru-RU" sz="2000" i="1" dirty="0"/>
              <a:t>» - </a:t>
            </a:r>
            <a:r>
              <a:rPr lang="ru-RU" sz="2000" b="1" i="1" dirty="0"/>
              <a:t>первое упоминание Полоцка</a:t>
            </a:r>
            <a:r>
              <a:rPr lang="ru-RU" sz="2000" dirty="0"/>
              <a:t>.</a:t>
            </a:r>
          </a:p>
          <a:p>
            <a:r>
              <a:rPr lang="ru-RU" sz="2000" b="1" dirty="0"/>
              <a:t>882 г. </a:t>
            </a:r>
            <a:r>
              <a:rPr lang="ru-RU" sz="2000" dirty="0"/>
              <a:t>– преемник </a:t>
            </a:r>
            <a:r>
              <a:rPr lang="ru-RU" sz="2000" dirty="0" err="1"/>
              <a:t>Рюрика</a:t>
            </a:r>
            <a:r>
              <a:rPr lang="ru-RU" sz="2000" dirty="0"/>
              <a:t> князь </a:t>
            </a:r>
            <a:r>
              <a:rPr lang="ru-RU" sz="2000" b="1" dirty="0"/>
              <a:t>Олег </a:t>
            </a:r>
            <a:r>
              <a:rPr lang="ru-RU" sz="2000" dirty="0"/>
              <a:t>захватил </a:t>
            </a:r>
            <a:r>
              <a:rPr lang="ru-RU" sz="2000" b="1" dirty="0"/>
              <a:t>Киев</a:t>
            </a:r>
            <a:r>
              <a:rPr lang="ru-RU" sz="2000" dirty="0"/>
              <a:t> и перенес туда столицу. 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rabota\СТУДЕНТЫ\история Беларуси\открытая лекция 2020\24_Dr_Rus_ —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5303837" cy="6503987"/>
          </a:xfrm>
          <a:prstGeom prst="rect">
            <a:avLst/>
          </a:prstGeom>
          <a:noFill/>
        </p:spPr>
      </p:pic>
      <p:pic>
        <p:nvPicPr>
          <p:cNvPr id="2051" name="Picture 3" descr="D:\rabota\СТУДЕНТЫ\история Беларуси\открытая лекция 2020\24_Dr_Rus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14290"/>
            <a:ext cx="1719263" cy="24685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72132" y="642918"/>
            <a:ext cx="3357586" cy="92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Путь</a:t>
            </a:r>
            <a:r>
              <a:rPr lang="ru-RU" sz="2000" b="1" dirty="0"/>
              <a:t> «из варяг в греки»</a:t>
            </a:r>
            <a:r>
              <a:rPr lang="ru-RU" sz="2000" dirty="0"/>
              <a:t> сыграл огромную роль в развитии Киевской Руси.</a:t>
            </a:r>
          </a:p>
          <a:p>
            <a:endParaRPr lang="ru-RU" sz="2000" dirty="0"/>
          </a:p>
          <a:p>
            <a:r>
              <a:rPr lang="ru-RU" sz="2000" dirty="0"/>
              <a:t>Главными политическими центрами на пути «из варяг в греки» были </a:t>
            </a:r>
            <a:r>
              <a:rPr lang="ru-RU" sz="2000" b="1" dirty="0"/>
              <a:t>Новгород</a:t>
            </a:r>
            <a:r>
              <a:rPr lang="ru-RU" sz="2000" dirty="0"/>
              <a:t>, </a:t>
            </a:r>
            <a:r>
              <a:rPr lang="ru-RU" sz="2000" b="1" dirty="0"/>
              <a:t>Полоцк</a:t>
            </a:r>
            <a:r>
              <a:rPr lang="ru-RU" sz="2000" dirty="0"/>
              <a:t>, </a:t>
            </a:r>
            <a:r>
              <a:rPr lang="ru-RU" sz="2000" b="1" dirty="0"/>
              <a:t>Киев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r>
              <a:rPr lang="ru-RU" sz="2000" b="1" dirty="0"/>
              <a:t>988 г. </a:t>
            </a:r>
            <a:r>
              <a:rPr lang="ru-RU" sz="2000" dirty="0"/>
              <a:t>– принятие </a:t>
            </a:r>
            <a:r>
              <a:rPr lang="ru-RU" sz="2000" b="1" dirty="0"/>
              <a:t>христианства</a:t>
            </a:r>
            <a:r>
              <a:rPr lang="ru-RU" sz="2000" dirty="0"/>
              <a:t> в качестве государственной религии содействовало укреплению территориального и этнокультурного единства Киевской Руси, развитию культуры восточных славян.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rabota\СТУДЕНТЫ\история Беларуси\открытая лекция 2020\03_Udel_R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5208062" cy="65722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00694" y="571480"/>
            <a:ext cx="350046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Правление </a:t>
            </a:r>
            <a:r>
              <a:rPr lang="ru-RU" sz="2000" b="1" dirty="0"/>
              <a:t>Ярослава Мудрого</a:t>
            </a:r>
            <a:r>
              <a:rPr lang="ru-RU" sz="2000" dirty="0"/>
              <a:t> (1019—1054) – время </a:t>
            </a:r>
            <a:r>
              <a:rPr lang="ru-RU" sz="2000" i="1" dirty="0"/>
              <a:t>наивысшего расцвета Киевской Руси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r>
              <a:rPr lang="ru-RU" sz="2000" dirty="0"/>
              <a:t>Ярослав разделил Русь между сыновьями на уделы – земли-княжения.</a:t>
            </a:r>
          </a:p>
          <a:p>
            <a:endParaRPr lang="ru-RU" sz="2000" dirty="0"/>
          </a:p>
          <a:p>
            <a:r>
              <a:rPr lang="ru-RU" sz="2000" dirty="0"/>
              <a:t>Первым от Киевской Руси обособилась </a:t>
            </a:r>
            <a:r>
              <a:rPr lang="ru-RU" sz="2000" b="1" dirty="0"/>
              <a:t>Полоцкая  земля</a:t>
            </a:r>
            <a:r>
              <a:rPr lang="ru-RU" sz="2000" dirty="0"/>
              <a:t> - в правление Изяслава Владимировича (988–1001). </a:t>
            </a:r>
          </a:p>
          <a:p>
            <a:endParaRPr lang="ru-RU" sz="2000" dirty="0"/>
          </a:p>
          <a:p>
            <a:r>
              <a:rPr lang="ru-RU" sz="2000" dirty="0"/>
              <a:t>Во второй четверти </a:t>
            </a:r>
            <a:r>
              <a:rPr lang="ru-RU" sz="2000" b="1" dirty="0"/>
              <a:t>XII в. Киевская Русь распалась </a:t>
            </a:r>
            <a:r>
              <a:rPr lang="ru-RU" sz="2000" dirty="0"/>
              <a:t>на самостоятельные  княжества (земли).   </a:t>
            </a:r>
          </a:p>
          <a:p>
            <a:endParaRPr lang="ru-RU" sz="2000" dirty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8"/>
            <a:ext cx="850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2. Полоцкое и </a:t>
            </a:r>
            <a:r>
              <a:rPr lang="ru-RU" sz="2400" b="1" dirty="0" err="1"/>
              <a:t>Туровское</a:t>
            </a:r>
            <a:r>
              <a:rPr lang="ru-RU" sz="2400" b="1" dirty="0"/>
              <a:t> княжества в IX-XIII вв.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20" y="1214422"/>
            <a:ext cx="84296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Полоцкое княжество (земля) </a:t>
            </a:r>
            <a:r>
              <a:rPr lang="ru-RU" sz="2000" dirty="0"/>
              <a:t>– первое государство </a:t>
            </a:r>
          </a:p>
          <a:p>
            <a:r>
              <a:rPr lang="ru-RU" sz="2000" dirty="0"/>
              <a:t>на территории Беларуси.</a:t>
            </a:r>
          </a:p>
          <a:p>
            <a:endParaRPr lang="ru-RU" sz="2000" dirty="0"/>
          </a:p>
          <a:p>
            <a:r>
              <a:rPr lang="ru-RU" sz="2000" dirty="0">
                <a:solidFill>
                  <a:srgbClr val="FF0000"/>
                </a:solidFill>
              </a:rPr>
              <a:t>Полоцкое княжество (земля)</a:t>
            </a:r>
            <a:r>
              <a:rPr lang="ru-RU" sz="2000" dirty="0"/>
              <a:t> – исток белорусской государственности (История белорусской государственности. В 5 т. Т.1. Мн., 2018).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2050" name="Picture 2" descr="D:\rabota\СТУДЕНТЫ\история Беларуси\открытая лекция 2020\3e672f8b611f66eb125eae230be22d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496"/>
            <a:ext cx="6739558" cy="37853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286644" y="5857892"/>
            <a:ext cx="1857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Современный Полоцк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rabota\СТУДЕНТЫ\история Беларуси\открытая лекция 2020\Bel_XIv_r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45136"/>
            <a:ext cx="5929322" cy="38001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642918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Полоцкое княжество (земля) </a:t>
            </a:r>
            <a:r>
              <a:rPr lang="ru-RU" sz="2000" dirty="0"/>
              <a:t>первым из всех древнерусских земель стало самостоятельным, раньше других получив свою княжескую династию – </a:t>
            </a:r>
            <a:r>
              <a:rPr lang="ru-RU" sz="2000" dirty="0">
                <a:solidFill>
                  <a:srgbClr val="FF0000"/>
                </a:solidFill>
              </a:rPr>
              <a:t>«</a:t>
            </a:r>
            <a:r>
              <a:rPr lang="ru-RU" sz="2000" dirty="0" err="1">
                <a:solidFill>
                  <a:srgbClr val="FF0000"/>
                </a:solidFill>
              </a:rPr>
              <a:t>Рогволодовы</a:t>
            </a:r>
            <a:r>
              <a:rPr lang="ru-RU" sz="2000" dirty="0">
                <a:solidFill>
                  <a:srgbClr val="FF0000"/>
                </a:solidFill>
              </a:rPr>
              <a:t> внуки»</a:t>
            </a:r>
            <a:r>
              <a:rPr lang="ru-RU" sz="2000" dirty="0"/>
              <a:t>. Это произошло на рубеже Х–Х</a:t>
            </a:r>
            <a:r>
              <a:rPr lang="en-US" sz="2000" dirty="0"/>
              <a:t>I </a:t>
            </a:r>
            <a:r>
              <a:rPr lang="ru-RU" sz="2000" dirty="0"/>
              <a:t>вв.</a:t>
            </a:r>
            <a:r>
              <a:rPr lang="en-US" sz="2000" dirty="0"/>
              <a:t> </a:t>
            </a:r>
            <a:r>
              <a:rPr lang="ru-RU" sz="2000" dirty="0"/>
              <a:t> </a:t>
            </a:r>
          </a:p>
          <a:p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 err="1">
                <a:solidFill>
                  <a:srgbClr val="FF0000"/>
                </a:solidFill>
              </a:rPr>
              <a:t>Туровское</a:t>
            </a:r>
            <a:r>
              <a:rPr lang="ru-RU" sz="2000" dirty="0">
                <a:solidFill>
                  <a:srgbClr val="FF0000"/>
                </a:solidFill>
              </a:rPr>
              <a:t> княжество</a:t>
            </a:r>
            <a:r>
              <a:rPr lang="ru-RU" sz="2000" dirty="0"/>
              <a:t> – волость Киевской земли до середины Х</a:t>
            </a:r>
            <a:r>
              <a:rPr lang="en-US" sz="2000" dirty="0"/>
              <a:t>II </a:t>
            </a:r>
            <a:r>
              <a:rPr lang="ru-RU" sz="2000" dirty="0"/>
              <a:t>в. </a:t>
            </a:r>
            <a:r>
              <a:rPr lang="ru-RU" sz="2000" dirty="0">
                <a:solidFill>
                  <a:srgbClr val="FF0000"/>
                </a:solidFill>
              </a:rPr>
              <a:t>Юрий Ярославич </a:t>
            </a:r>
            <a:r>
              <a:rPr lang="ru-RU" sz="2000" dirty="0"/>
              <a:t>(1157–1167) – обретение самостоятельности Туровом.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00760" y="2643182"/>
            <a:ext cx="30003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rgbClr val="FF0000"/>
                </a:solidFill>
              </a:rPr>
              <a:t>Туровские</a:t>
            </a:r>
            <a:r>
              <a:rPr lang="ru-RU" sz="2000" dirty="0">
                <a:solidFill>
                  <a:srgbClr val="FF0000"/>
                </a:solidFill>
              </a:rPr>
              <a:t> князья </a:t>
            </a:r>
          </a:p>
          <a:p>
            <a:r>
              <a:rPr lang="ru-RU" sz="2000" dirty="0"/>
              <a:t>в Х</a:t>
            </a:r>
            <a:r>
              <a:rPr lang="en-US" sz="2000" dirty="0"/>
              <a:t>I</a:t>
            </a:r>
            <a:r>
              <a:rPr lang="ru-RU" sz="2000" dirty="0"/>
              <a:t> - первой половине </a:t>
            </a:r>
            <a:r>
              <a:rPr lang="en-US" sz="2000" dirty="0"/>
              <a:t>XII </a:t>
            </a:r>
            <a:r>
              <a:rPr lang="ru-RU" sz="2000" dirty="0"/>
              <a:t>вв.</a:t>
            </a:r>
            <a:r>
              <a:rPr lang="ru-RU" sz="2000" dirty="0">
                <a:solidFill>
                  <a:srgbClr val="FF0000"/>
                </a:solidFill>
              </a:rPr>
              <a:t>  </a:t>
            </a:r>
            <a:r>
              <a:rPr lang="ru-RU" sz="2000" dirty="0"/>
              <a:t>часто занимали </a:t>
            </a:r>
            <a:r>
              <a:rPr lang="ru-RU" sz="2000" i="1" dirty="0"/>
              <a:t>великокняжеский престол в Киеве</a:t>
            </a:r>
            <a:r>
              <a:rPr lang="ru-RU" sz="2000" dirty="0"/>
              <a:t>:</a:t>
            </a:r>
          </a:p>
          <a:p>
            <a:r>
              <a:rPr lang="ru-RU" sz="2000" dirty="0">
                <a:solidFill>
                  <a:srgbClr val="FF0000"/>
                </a:solidFill>
              </a:rPr>
              <a:t>Святополк Владимирович </a:t>
            </a:r>
            <a:r>
              <a:rPr lang="ru-RU" sz="2000" dirty="0"/>
              <a:t>(1015–1019) и др.</a:t>
            </a:r>
          </a:p>
          <a:p>
            <a:r>
              <a:rPr lang="ru-RU" sz="2000" dirty="0"/>
              <a:t>Большие полномочия </a:t>
            </a:r>
            <a:r>
              <a:rPr lang="ru-RU" sz="2000" i="1" dirty="0"/>
              <a:t>наместника князя  </a:t>
            </a:r>
            <a:r>
              <a:rPr lang="ru-RU" sz="2000" dirty="0"/>
              <a:t>в Турове – </a:t>
            </a:r>
            <a:r>
              <a:rPr lang="ru-RU" sz="2000" dirty="0">
                <a:solidFill>
                  <a:srgbClr val="FF0000"/>
                </a:solidFill>
              </a:rPr>
              <a:t>посадника</a:t>
            </a:r>
            <a:r>
              <a:rPr lang="ru-RU" sz="2000" dirty="0"/>
              <a:t>. 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642918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/>
              <a:t>Рогволод</a:t>
            </a:r>
            <a:r>
              <a:rPr lang="ru-RU" sz="2000" b="1" dirty="0"/>
              <a:t> </a:t>
            </a:r>
            <a:r>
              <a:rPr lang="ru-RU" sz="2000" dirty="0"/>
              <a:t>(950–980) – первый известный полоцкий князь. Родоначальник полоцкой княжеской династии </a:t>
            </a:r>
            <a:r>
              <a:rPr lang="ru-RU" sz="2000" dirty="0" err="1"/>
              <a:t>Рогволодовичей</a:t>
            </a:r>
            <a:r>
              <a:rPr lang="ru-RU" sz="2000" dirty="0"/>
              <a:t>. </a:t>
            </a:r>
          </a:p>
          <a:p>
            <a:endParaRPr lang="ru-RU" sz="2000" dirty="0"/>
          </a:p>
          <a:p>
            <a:r>
              <a:rPr lang="ru-RU" sz="2000" dirty="0" err="1"/>
              <a:t>Рогволод</a:t>
            </a:r>
            <a:r>
              <a:rPr lang="ru-RU" sz="2000" dirty="0"/>
              <a:t> самостоятельно правил в Полоцке, проводил независимую политику.  К союзу с </a:t>
            </a:r>
            <a:r>
              <a:rPr lang="ru-RU" sz="2000" dirty="0" err="1"/>
              <a:t>Рогволодом</a:t>
            </a:r>
            <a:r>
              <a:rPr lang="ru-RU" sz="2000" dirty="0"/>
              <a:t> стремились киевский князь </a:t>
            </a:r>
            <a:r>
              <a:rPr lang="ru-RU" sz="2000" b="1" dirty="0"/>
              <a:t>Ярополк</a:t>
            </a:r>
            <a:r>
              <a:rPr lang="ru-RU" sz="2000" dirty="0"/>
              <a:t> и новгородский князь </a:t>
            </a:r>
            <a:r>
              <a:rPr lang="ru-RU" sz="2000" b="1" dirty="0"/>
              <a:t>Владимир</a:t>
            </a:r>
            <a:r>
              <a:rPr lang="ru-RU" sz="2000" dirty="0"/>
              <a:t>. 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643182"/>
            <a:ext cx="5865347" cy="296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58" y="5715016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/>
              <a:t>Рогволод</a:t>
            </a:r>
            <a:r>
              <a:rPr lang="ru-RU" sz="2000" dirty="0"/>
              <a:t> принимает сватов от </a:t>
            </a:r>
            <a:r>
              <a:rPr lang="ru-RU" sz="2000" b="1" dirty="0"/>
              <a:t>Владимира</a:t>
            </a:r>
            <a:r>
              <a:rPr lang="ru-RU" sz="2000" dirty="0"/>
              <a:t> и совещается с дочерью </a:t>
            </a:r>
            <a:r>
              <a:rPr lang="ru-RU" sz="2000" b="1" dirty="0" err="1"/>
              <a:t>Рогнедой</a:t>
            </a:r>
            <a:r>
              <a:rPr lang="ru-RU" sz="2000" b="1" dirty="0"/>
              <a:t> </a:t>
            </a:r>
            <a:r>
              <a:rPr lang="ru-RU" sz="2000" dirty="0"/>
              <a:t>(</a:t>
            </a:r>
            <a:r>
              <a:rPr lang="ru-RU" dirty="0"/>
              <a:t>Миниатюра </a:t>
            </a:r>
            <a:r>
              <a:rPr lang="ru-RU" dirty="0" err="1"/>
              <a:t>Радзивилловской</a:t>
            </a:r>
            <a:r>
              <a:rPr lang="ru-RU" dirty="0"/>
              <a:t> летописи, XV в.).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78601C765F2DB4D832BA86FE76CDD2C" ma:contentTypeVersion="0" ma:contentTypeDescription="Создание документа." ma:contentTypeScope="" ma:versionID="fdbc2b929c05273eee0c3ce94c5d81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CEB16F-0127-4B20-92CF-7B7C77E301E7}"/>
</file>

<file path=customXml/itemProps2.xml><?xml version="1.0" encoding="utf-8"?>
<ds:datastoreItem xmlns:ds="http://schemas.openxmlformats.org/officeDocument/2006/customXml" ds:itemID="{13270722-24B8-42B2-9B57-2856F7BA6B44}"/>
</file>

<file path=customXml/itemProps3.xml><?xml version="1.0" encoding="utf-8"?>
<ds:datastoreItem xmlns:ds="http://schemas.openxmlformats.org/officeDocument/2006/customXml" ds:itemID="{4DFCF9B3-934C-4CFF-9DB8-7E2DE6F50E7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2089</TotalTime>
  <Words>1792</Words>
  <Application>Microsoft Office PowerPoint</Application>
  <PresentationFormat>Экран (4:3)</PresentationFormat>
  <Paragraphs>230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Georgia</vt:lpstr>
      <vt:lpstr>Trebuchet MS</vt:lpstr>
      <vt:lpstr>Wingdings 2</vt:lpstr>
      <vt:lpstr>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Государственные образования на белорусских землях в IX-XVIII вв. </dc:title>
  <cp:lastModifiedBy>Mariya Samonova</cp:lastModifiedBy>
  <cp:revision>195</cp:revision>
  <dcterms:modified xsi:type="dcterms:W3CDTF">2021-05-27T07:14:33Z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0x010100378601C765F2DB4D832BA86FE76CDD2C</vt:lpwstr>
  </property>
</Properties>
</file>