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customXml/itemProps2.xml" ContentType="application/vnd.openxmlformats-officedocument.customXmlProperti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8" r:id="rId3"/>
    <p:sldId id="259" r:id="rId4"/>
    <p:sldId id="260" r:id="rId5"/>
    <p:sldId id="257" r:id="rId6"/>
    <p:sldId id="262" r:id="rId7"/>
    <p:sldId id="272" r:id="rId8"/>
    <p:sldId id="266" r:id="rId9"/>
    <p:sldId id="277" r:id="rId10"/>
    <p:sldId id="263" r:id="rId11"/>
    <p:sldId id="267" r:id="rId12"/>
    <p:sldId id="285" r:id="rId13"/>
    <p:sldId id="268" r:id="rId14"/>
    <p:sldId id="286" r:id="rId15"/>
    <p:sldId id="273" r:id="rId16"/>
    <p:sldId id="274" r:id="rId17"/>
    <p:sldId id="264" r:id="rId18"/>
    <p:sldId id="269" r:id="rId19"/>
    <p:sldId id="275" r:id="rId20"/>
    <p:sldId id="278" r:id="rId21"/>
    <p:sldId id="279" r:id="rId22"/>
    <p:sldId id="270" r:id="rId23"/>
    <p:sldId id="283" r:id="rId24"/>
    <p:sldId id="284" r:id="rId25"/>
    <p:sldId id="271" r:id="rId26"/>
    <p:sldId id="280" r:id="rId27"/>
    <p:sldId id="265" r:id="rId28"/>
    <p:sldId id="281" r:id="rId29"/>
    <p:sldId id="287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37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F0A01-3699-430F-A6E0-2A55DC7A699E}" type="datetimeFigureOut">
              <a:rPr lang="ru-RU" smtClean="0"/>
              <a:pPr/>
              <a:t>28.03.2013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75188-44F5-465D-B5E6-2660FBCB71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F0A01-3699-430F-A6E0-2A55DC7A699E}" type="datetimeFigureOut">
              <a:rPr lang="ru-RU" smtClean="0"/>
              <a:pPr/>
              <a:t>28.03.2013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75188-44F5-465D-B5E6-2660FBCB7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F0A01-3699-430F-A6E0-2A55DC7A699E}" type="datetimeFigureOut">
              <a:rPr lang="ru-RU" smtClean="0"/>
              <a:pPr/>
              <a:t>28.03.2013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75188-44F5-465D-B5E6-2660FBCB7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F0A01-3699-430F-A6E0-2A55DC7A699E}" type="datetimeFigureOut">
              <a:rPr lang="ru-RU" smtClean="0"/>
              <a:pPr/>
              <a:t>28.03.2013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75188-44F5-465D-B5E6-2660FBCB7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F0A01-3699-430F-A6E0-2A55DC7A699E}" type="datetimeFigureOut">
              <a:rPr lang="ru-RU" smtClean="0"/>
              <a:pPr/>
              <a:t>28.03.2013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C375188-44F5-465D-B5E6-2660FBCB7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F0A01-3699-430F-A6E0-2A55DC7A699E}" type="datetimeFigureOut">
              <a:rPr lang="ru-RU" smtClean="0"/>
              <a:pPr/>
              <a:t>28.03.2013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75188-44F5-465D-B5E6-2660FBCB7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F0A01-3699-430F-A6E0-2A55DC7A699E}" type="datetimeFigureOut">
              <a:rPr lang="ru-RU" smtClean="0"/>
              <a:pPr/>
              <a:t>28.03.2013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75188-44F5-465D-B5E6-2660FBCB7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F0A01-3699-430F-A6E0-2A55DC7A699E}" type="datetimeFigureOut">
              <a:rPr lang="ru-RU" smtClean="0"/>
              <a:pPr/>
              <a:t>28.03.2013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75188-44F5-465D-B5E6-2660FBCB7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F0A01-3699-430F-A6E0-2A55DC7A699E}" type="datetimeFigureOut">
              <a:rPr lang="ru-RU" smtClean="0"/>
              <a:pPr/>
              <a:t>28.03.2013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75188-44F5-465D-B5E6-2660FBCB7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F0A01-3699-430F-A6E0-2A55DC7A699E}" type="datetimeFigureOut">
              <a:rPr lang="ru-RU" smtClean="0"/>
              <a:pPr/>
              <a:t>28.03.2013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75188-44F5-465D-B5E6-2660FBCB7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F0A01-3699-430F-A6E0-2A55DC7A699E}" type="datetimeFigureOut">
              <a:rPr lang="ru-RU" smtClean="0"/>
              <a:pPr/>
              <a:t>28.03.2013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75188-44F5-465D-B5E6-2660FBCB7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0CF0A01-3699-430F-A6E0-2A55DC7A699E}" type="datetimeFigureOut">
              <a:rPr lang="ru-RU" smtClean="0"/>
              <a:pPr/>
              <a:t>28.03.2013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C375188-44F5-465D-B5E6-2660FBCB7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571480"/>
            <a:ext cx="8458200" cy="193675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dirty="0" smtClean="0"/>
              <a:t>Климат</a:t>
            </a:r>
            <a:r>
              <a:rPr lang="ru-RU" b="1" dirty="0" smtClean="0"/>
              <a:t> </a:t>
            </a:r>
            <a:br>
              <a:rPr lang="ru-RU" b="1" dirty="0" smtClean="0"/>
            </a:br>
            <a:r>
              <a:rPr lang="ru-RU" sz="7200" dirty="0" smtClean="0"/>
              <a:t>А</a:t>
            </a:r>
            <a:r>
              <a:rPr lang="ru-RU" sz="7200" dirty="0" smtClean="0"/>
              <a:t>ф</a:t>
            </a:r>
            <a:r>
              <a:rPr lang="ru-RU" sz="7200" b="1" dirty="0" smtClean="0"/>
              <a:t>рики</a:t>
            </a:r>
            <a:endParaRPr lang="ru-RU" sz="7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714752"/>
            <a:ext cx="6400800" cy="1369546"/>
          </a:xfrm>
        </p:spPr>
        <p:txBody>
          <a:bodyPr>
            <a:normAutofit fontScale="92500" lnSpcReduction="10000"/>
          </a:bodyPr>
          <a:lstStyle/>
          <a:p>
            <a:pPr algn="ctr"/>
            <a:endParaRPr lang="ru-RU" i="1" dirty="0" smtClean="0"/>
          </a:p>
          <a:p>
            <a:pPr algn="ctr"/>
            <a:endParaRPr lang="ru-RU" i="1" dirty="0" smtClean="0"/>
          </a:p>
          <a:p>
            <a:pPr algn="ctr"/>
            <a:r>
              <a:rPr lang="ru-RU" sz="3000" i="1" dirty="0" smtClean="0"/>
              <a:t>Типы </a:t>
            </a:r>
            <a:r>
              <a:rPr lang="ru-RU" sz="3000" i="1" dirty="0" smtClean="0"/>
              <a:t>климата</a:t>
            </a:r>
            <a:endParaRPr lang="ru-RU" sz="3000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Субэкваториальный климатический пояс</a:t>
            </a:r>
            <a:endParaRPr lang="ru-RU" sz="2800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contrast="18000"/>
          </a:blip>
          <a:stretch>
            <a:fillRect/>
          </a:stretch>
        </p:blipFill>
        <p:spPr>
          <a:xfrm>
            <a:off x="714348" y="1283312"/>
            <a:ext cx="7572428" cy="5243369"/>
          </a:xfrm>
          <a:noFill/>
          <a:ln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В летнее время каждого полушария господствует </a:t>
            </a:r>
            <a:r>
              <a:rPr lang="ru-RU" sz="1800" u="sng" dirty="0" smtClean="0"/>
              <a:t>муссон</a:t>
            </a:r>
            <a:r>
              <a:rPr lang="ru-RU" sz="1800" dirty="0" smtClean="0"/>
              <a:t>, который приносит влажный экваториальный воздух и обильные осадки.</a:t>
            </a:r>
            <a:endParaRPr lang="ru-RU" sz="1800" dirty="0"/>
          </a:p>
        </p:txBody>
      </p:sp>
      <p:pic>
        <p:nvPicPr>
          <p:cNvPr id="5" name="Рисунок 4" descr="мусс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1357298"/>
            <a:ext cx="6572297" cy="510199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Муссонный лес…</a:t>
            </a:r>
            <a:endParaRPr lang="ru-RU" dirty="0"/>
          </a:p>
        </p:txBody>
      </p:sp>
      <p:pic>
        <p:nvPicPr>
          <p:cNvPr id="4" name="Содержимое 3" descr="муссонb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1214422"/>
            <a:ext cx="7104085" cy="5079168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Зимой пассат приносит массы сухого тропического воздуха, Это период полного отсутствия дождей и очень низкой относительной влажности.</a:t>
            </a:r>
            <a:endParaRPr lang="ru-RU" sz="1800" dirty="0"/>
          </a:p>
        </p:txBody>
      </p:sp>
      <p:pic>
        <p:nvPicPr>
          <p:cNvPr id="7" name="Содержимое 6" descr="savanni-afrik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1357298"/>
            <a:ext cx="6524649" cy="4898506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Побережье Буркина-Фасо</a:t>
            </a:r>
            <a:endParaRPr lang="ru-RU" dirty="0"/>
          </a:p>
        </p:txBody>
      </p:sp>
      <p:pic>
        <p:nvPicPr>
          <p:cNvPr id="4" name="Содержимое 3" descr="Sierra-Leone-35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9350" y="1571612"/>
            <a:ext cx="6524484" cy="490295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357166"/>
            <a:ext cx="8686800" cy="5722959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dirty="0" smtClean="0"/>
              <a:t>Продолжительность влажного периода, годовые суммы осадков и увлажнение в пределах пояса изменяются </a:t>
            </a:r>
          </a:p>
          <a:p>
            <a:pPr algn="ctr">
              <a:buNone/>
            </a:pPr>
            <a:r>
              <a:rPr lang="ru-RU" dirty="0" smtClean="0"/>
              <a:t>от экватора в сторону тропиков и в направлении с запада на восток.</a:t>
            </a:r>
          </a:p>
          <a:p>
            <a:pPr algn="ctr">
              <a:buNone/>
            </a:pPr>
            <a:r>
              <a:rPr lang="ru-RU" dirty="0" smtClean="0"/>
              <a:t> От экватора к тропикам постепенно уменьшается продолжительность влажного периода от 10 до 2-3 мес. </a:t>
            </a:r>
          </a:p>
          <a:p>
            <a:pPr algn="ctr">
              <a:buNone/>
            </a:pPr>
            <a:r>
              <a:rPr lang="ru-RU" dirty="0" smtClean="0"/>
              <a:t>С запада на восток сокращается количество осадков в связи с ослаблением муссона. </a:t>
            </a:r>
          </a:p>
          <a:p>
            <a:pPr algn="ctr">
              <a:buNone/>
            </a:pPr>
            <a:r>
              <a:rPr lang="ru-RU" dirty="0" smtClean="0"/>
              <a:t>Наиболее засушливые районы в пределах субэкваториального пояса северного полушария находятся </a:t>
            </a:r>
          </a:p>
          <a:p>
            <a:pPr algn="ctr">
              <a:buNone/>
            </a:pPr>
            <a:r>
              <a:rPr lang="ru-RU" b="1" i="1" dirty="0" smtClean="0"/>
              <a:t>на полуострове Сомали и в северной части Судана</a:t>
            </a:r>
            <a:r>
              <a:rPr lang="ru-RU" dirty="0" smtClean="0"/>
              <a:t>.</a:t>
            </a:r>
          </a:p>
          <a:p>
            <a:pPr algn="ctr">
              <a:buNone/>
            </a:pPr>
            <a:r>
              <a:rPr lang="ru-RU" dirty="0" smtClean="0"/>
              <a:t>Температуры в субэкваториальных поясах высокие в течение большей части года, но годовые различия выражены ярче, чем в экваториальном поясе. Самое жаркое время бывает в начале дождливого сезона, когда средняя температура превышает 30 °С. Однако даже в самые прохладные месяцы средняя температура не бывает ниже 20 °С.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28596" y="428605"/>
            <a:ext cx="4040188" cy="785818"/>
          </a:xfrm>
        </p:spPr>
        <p:txBody>
          <a:bodyPr/>
          <a:lstStyle/>
          <a:p>
            <a:r>
              <a:rPr lang="ru-RU" dirty="0" smtClean="0"/>
              <a:t>Полуостров Сомали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5072066" y="500042"/>
            <a:ext cx="3000396" cy="639762"/>
          </a:xfrm>
        </p:spPr>
        <p:txBody>
          <a:bodyPr/>
          <a:lstStyle/>
          <a:p>
            <a:r>
              <a:rPr lang="ru-RU" dirty="0" smtClean="0"/>
              <a:t>Северный </a:t>
            </a:r>
            <a:r>
              <a:rPr lang="ru-RU" dirty="0" err="1" smtClean="0"/>
              <a:t>судан</a:t>
            </a:r>
            <a:endParaRPr lang="ru-RU" dirty="0"/>
          </a:p>
        </p:txBody>
      </p:sp>
      <p:pic>
        <p:nvPicPr>
          <p:cNvPr id="9" name="Содержимое 8" descr="сомалиa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214282" y="1500174"/>
            <a:ext cx="4400552" cy="3677511"/>
          </a:xfrm>
        </p:spPr>
      </p:pic>
      <p:pic>
        <p:nvPicPr>
          <p:cNvPr id="10" name="Содержимое 9" descr="суданe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071934" y="1785926"/>
            <a:ext cx="4857784" cy="3643338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Тропический климатический пояс</a:t>
            </a:r>
            <a:endParaRPr lang="ru-RU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contrast="12000"/>
          </a:blip>
          <a:stretch>
            <a:fillRect/>
          </a:stretch>
        </p:blipFill>
        <p:spPr>
          <a:xfrm>
            <a:off x="857224" y="1357298"/>
            <a:ext cx="7215238" cy="5092427"/>
          </a:xfrm>
          <a:noFill/>
          <a:ln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i="1" u="sng" dirty="0" smtClean="0"/>
              <a:t>С</a:t>
            </a:r>
            <a:r>
              <a:rPr lang="ru-RU" i="1" u="sng" dirty="0" smtClean="0"/>
              <a:t>ухой </a:t>
            </a:r>
            <a:r>
              <a:rPr lang="ru-RU" i="1" u="sng" dirty="0" smtClean="0"/>
              <a:t>тропический климат 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>в северном </a:t>
            </a:r>
            <a:r>
              <a:rPr lang="ru-RU" i="1" dirty="0" smtClean="0"/>
              <a:t>полушарии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2500" b="1" i="1" dirty="0" smtClean="0"/>
              <a:t>характерен </a:t>
            </a:r>
            <a:r>
              <a:rPr lang="ru-RU" sz="2500" b="1" i="1" dirty="0" smtClean="0"/>
              <a:t>для Сахары. В течение всего года условия над Сахарой не благоприятствуют выпадению осадков. Сухость воздуха и крайне малая облачность в сочетании с почти полным отсутствием растительности создают условия для резких суточных колебаний температур. Испаряемость примерно в 20-25 раз превышает фактическое испарение.</a:t>
            </a:r>
          </a:p>
          <a:p>
            <a:pPr algn="ctr">
              <a:buNone/>
            </a:pPr>
            <a:r>
              <a:rPr lang="ru-RU" sz="2500" b="1" i="1" dirty="0" smtClean="0"/>
              <a:t>Крайне засушлив также климат у побережья Красного моря и </a:t>
            </a:r>
            <a:r>
              <a:rPr lang="ru-RU" sz="2500" b="1" i="1" dirty="0" err="1" smtClean="0"/>
              <a:t>Аденского</a:t>
            </a:r>
            <a:r>
              <a:rPr lang="ru-RU" sz="2500" b="1" i="1" dirty="0" smtClean="0"/>
              <a:t> залива. </a:t>
            </a:r>
            <a:endParaRPr lang="ru-RU" sz="2500" b="1" i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Сахара</a:t>
            </a:r>
            <a:endParaRPr lang="ru-RU" dirty="0"/>
          </a:p>
        </p:txBody>
      </p:sp>
      <p:pic>
        <p:nvPicPr>
          <p:cNvPr id="4" name="Содержимое 3" descr="сахар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1357297"/>
            <a:ext cx="7572428" cy="5043237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Африка – самый жаркий материк Земли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8806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Абсолютный рекорд высокой температуры был зафиксирован в Ливии (Северная Африка): 13 сентября 1922 года в городе </a:t>
            </a:r>
            <a:r>
              <a:rPr lang="ru-RU" sz="1800" dirty="0" err="1" smtClean="0"/>
              <a:t>Эль-Азизия</a:t>
            </a:r>
            <a:r>
              <a:rPr lang="ru-RU" sz="1800" dirty="0" smtClean="0"/>
              <a:t> температура воздуха в тени составила +57,7 °C. </a:t>
            </a:r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</p:txBody>
      </p:sp>
      <p:pic>
        <p:nvPicPr>
          <p:cNvPr id="5" name="Рисунок 4" descr="El Azizi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2428868"/>
            <a:ext cx="6572296" cy="4288422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Ливийская Сахара</a:t>
            </a:r>
            <a:endParaRPr lang="ru-RU" dirty="0"/>
          </a:p>
        </p:txBody>
      </p:sp>
      <p:pic>
        <p:nvPicPr>
          <p:cNvPr id="4" name="Содержимое 3" descr="Ливийскаясахар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214421"/>
            <a:ext cx="7786742" cy="5191161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В южном полушарии засушливый тропический климат характерен для котловины Калахари</a:t>
            </a:r>
            <a:endParaRPr lang="ru-RU" sz="2400" dirty="0"/>
          </a:p>
        </p:txBody>
      </p:sp>
      <p:pic>
        <p:nvPicPr>
          <p:cNvPr id="4" name="Содержимое 3" descr="калахари_ful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893" y="1357298"/>
            <a:ext cx="6109181" cy="4429156"/>
          </a:xfrm>
        </p:spPr>
      </p:pic>
      <p:pic>
        <p:nvPicPr>
          <p:cNvPr id="5" name="Содержимое 3" descr="iкалахари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56" y="3786190"/>
            <a:ext cx="3429024" cy="2286016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/>
              <a:t>область влажного пассатного климата 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>(</a:t>
            </a:r>
            <a:r>
              <a:rPr lang="ru-RU" dirty="0" smtClean="0"/>
              <a:t>Влажный тропический климат)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2500" dirty="0" smtClean="0"/>
              <a:t>на побережье </a:t>
            </a:r>
            <a:r>
              <a:rPr lang="ru-RU" sz="2500" dirty="0" err="1" smtClean="0"/>
              <a:t>Мозамбикского</a:t>
            </a:r>
            <a:r>
              <a:rPr lang="ru-RU" sz="2500" dirty="0" smtClean="0"/>
              <a:t> пролива </a:t>
            </a:r>
            <a:endParaRPr lang="ru-RU" sz="2500" dirty="0" smtClean="0"/>
          </a:p>
        </p:txBody>
      </p:sp>
      <p:pic>
        <p:nvPicPr>
          <p:cNvPr id="4" name="Рисунок 3" descr="mozambiqu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2214554"/>
            <a:ext cx="6000792" cy="4143404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дракон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928669"/>
            <a:ext cx="7215238" cy="5411429"/>
          </a:xfrm>
        </p:spPr>
      </p:pic>
      <p:sp>
        <p:nvSpPr>
          <p:cNvPr id="5" name="Прямоугольник 4"/>
          <p:cNvSpPr/>
          <p:nvPr/>
        </p:nvSpPr>
        <p:spPr>
          <a:xfrm>
            <a:off x="1000100" y="357166"/>
            <a:ext cx="57864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dirty="0" smtClean="0"/>
              <a:t>…и </a:t>
            </a:r>
            <a:r>
              <a:rPr lang="ru-RU" sz="2800" dirty="0" smtClean="0"/>
              <a:t>склонах Драконовых </a:t>
            </a:r>
            <a:r>
              <a:rPr lang="ru-RU" sz="2800" dirty="0" smtClean="0"/>
              <a:t>гор…</a:t>
            </a:r>
            <a:endParaRPr lang="ru-RU" sz="28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дракон горы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425" y="311336"/>
            <a:ext cx="7819351" cy="5975184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К</a:t>
            </a:r>
            <a:r>
              <a:rPr lang="ru-RU" i="1" dirty="0" smtClean="0"/>
              <a:t>лимат </a:t>
            </a:r>
            <a:r>
              <a:rPr lang="ru-RU" i="1" dirty="0" smtClean="0"/>
              <a:t>береговых пустынь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00174"/>
            <a:ext cx="8229600" cy="470916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/>
              <a:t>Воздух, приходящий с океана, содержит значительное количество водяных паров, но при инверсии конденсация этих паров не происходит и осадков выпадает очень мало, хотя относительная влажность воздуха велика. Температуры низкие (среднемесячная, как правило, ниже 21°С), и суточные амплитуды менее значительны, чем в континентальных пустынях. Дожди в юго-западной части Африки (пустыня </a:t>
            </a:r>
            <a:r>
              <a:rPr lang="ru-RU" sz="2400" dirty="0" err="1" smtClean="0"/>
              <a:t>Намиб</a:t>
            </a:r>
            <a:r>
              <a:rPr lang="ru-RU" sz="2400" dirty="0" smtClean="0"/>
              <a:t>) выпадают даже реже, чем в Сахаре, но зато часто бывают обильные росы и туманы, влагу которых поглощают некоторые растения.</a:t>
            </a:r>
            <a:endParaRPr lang="ru-RU" sz="24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Пустыня </a:t>
            </a:r>
            <a:r>
              <a:rPr lang="ru-RU" dirty="0" err="1" smtClean="0"/>
              <a:t>Намиб</a:t>
            </a:r>
            <a:endParaRPr lang="ru-RU" dirty="0"/>
          </a:p>
        </p:txBody>
      </p:sp>
      <p:pic>
        <p:nvPicPr>
          <p:cNvPr id="4" name="Содержимое 3" descr="OORNXPQeX2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1142984"/>
            <a:ext cx="7366201" cy="5527618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mtClean="0"/>
              <a:t>Субтропический климатический пояс </a:t>
            </a:r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lum contrast="12000"/>
          </a:blip>
          <a:srcRect/>
          <a:stretch>
            <a:fillRect/>
          </a:stretch>
        </p:blipFill>
        <p:spPr>
          <a:xfrm>
            <a:off x="532608" y="1571612"/>
            <a:ext cx="7831375" cy="5072074"/>
          </a:xfrm>
          <a:prstGeom prst="rect">
            <a:avLst/>
          </a:prstGeom>
          <a:noFill/>
          <a:ln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alzirsko_1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2109" y="714356"/>
            <a:ext cx="8132941" cy="5286412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Продолжение следует…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57150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Ливийская пустыня рядом с городом </a:t>
            </a:r>
            <a:r>
              <a:rPr lang="ru-RU" sz="2400" dirty="0" err="1" smtClean="0"/>
              <a:t>Эль-Азизия</a:t>
            </a:r>
            <a:endParaRPr lang="ru-RU" sz="2400" dirty="0"/>
          </a:p>
        </p:txBody>
      </p:sp>
      <p:pic>
        <p:nvPicPr>
          <p:cNvPr id="4" name="Содержимое 3" descr="Эль-Азизия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928670"/>
            <a:ext cx="7367029" cy="5522931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1800" dirty="0" smtClean="0">
                <a:solidFill>
                  <a:srgbClr val="FFC000"/>
                </a:solidFill>
              </a:rPr>
              <a:t>Однако на звание самого жаркого места Африки и всего мира претендует также заброшенное селение </a:t>
            </a:r>
            <a:r>
              <a:rPr lang="ru-RU" sz="1800" u="sng" dirty="0" err="1" smtClean="0">
                <a:solidFill>
                  <a:srgbClr val="FFC000"/>
                </a:solidFill>
              </a:rPr>
              <a:t>Даллол</a:t>
            </a:r>
            <a:r>
              <a:rPr lang="ru-RU" sz="1800" u="sng" dirty="0" smtClean="0">
                <a:solidFill>
                  <a:srgbClr val="FFC000"/>
                </a:solidFill>
              </a:rPr>
              <a:t> в Эфиопии</a:t>
            </a:r>
            <a:r>
              <a:rPr lang="ru-RU" sz="1800" dirty="0" smtClean="0">
                <a:solidFill>
                  <a:srgbClr val="FFC000"/>
                </a:solidFill>
              </a:rPr>
              <a:t>, где в период с 1960 по 1966 год был установлен абсолютный рекорд среднегодовой температуры (+34 </a:t>
            </a:r>
            <a:r>
              <a:rPr lang="ru-RU" sz="1800" dirty="0" err="1" smtClean="0">
                <a:solidFill>
                  <a:srgbClr val="FFC000"/>
                </a:solidFill>
              </a:rPr>
              <a:t>ºC</a:t>
            </a:r>
            <a:r>
              <a:rPr lang="ru-RU" sz="1800" dirty="0" smtClean="0">
                <a:solidFill>
                  <a:srgbClr val="FFC000"/>
                </a:solidFill>
              </a:rPr>
              <a:t>).</a:t>
            </a:r>
            <a:endParaRPr lang="ru-RU" sz="1800" dirty="0">
              <a:solidFill>
                <a:srgbClr val="FFC000"/>
              </a:solidFill>
            </a:endParaRPr>
          </a:p>
        </p:txBody>
      </p:sp>
      <p:pic>
        <p:nvPicPr>
          <p:cNvPr id="4" name="Содержимое 3" descr="Даллол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1714488"/>
            <a:ext cx="6809128" cy="4294199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Климатические пояса Африки</a:t>
            </a:r>
            <a:endParaRPr lang="ru-RU" dirty="0"/>
          </a:p>
        </p:txBody>
      </p:sp>
      <p:pic>
        <p:nvPicPr>
          <p:cNvPr id="4" name="Содержимое 3" descr="africa_cl_b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7696" y="1600200"/>
            <a:ext cx="7668607" cy="4708525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Экваториальный климатический пояс</a:t>
            </a:r>
            <a:endParaRPr lang="ru-RU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contrast="12000"/>
          </a:blip>
          <a:stretch>
            <a:fillRect/>
          </a:stretch>
        </p:blipFill>
        <p:spPr>
          <a:xfrm>
            <a:off x="780534" y="1428736"/>
            <a:ext cx="7149052" cy="4762419"/>
          </a:xfrm>
          <a:noFill/>
          <a:ln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00042"/>
            <a:ext cx="8229600" cy="4709160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Высокие и равномерные температуры (24...28°С), большое количество осадков, в 1,5-2 раза превышающее испаряемость, и высокая относительная влажность воздуха создают условия </a:t>
            </a:r>
            <a:r>
              <a:rPr lang="ru-RU" i="1" u="sng" dirty="0" smtClean="0"/>
              <a:t>постоянного избыточного увлажнения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гвинея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642918"/>
            <a:ext cx="7055244" cy="5423719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уркина фасо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1071546"/>
            <a:ext cx="6736846" cy="5052635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378601C765F2DB4D832BA86FE76CDD2C" ma:contentTypeVersion="0" ma:contentTypeDescription="Создание документа." ma:contentTypeScope="" ma:versionID="fdbc2b929c05273eee0c3ce94c5d817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C7BFF99C-B4E6-4201-95C0-FA9B5D2F0BD3}"/>
</file>

<file path=customXml/itemProps2.xml><?xml version="1.0" encoding="utf-8"?>
<ds:datastoreItem xmlns:ds="http://schemas.openxmlformats.org/officeDocument/2006/customXml" ds:itemID="{83A0A913-50DB-41E5-97F0-CA258BA6B594}"/>
</file>

<file path=customXml/itemProps3.xml><?xml version="1.0" encoding="utf-8"?>
<ds:datastoreItem xmlns:ds="http://schemas.openxmlformats.org/officeDocument/2006/customXml" ds:itemID="{3F7799E3-18F6-4A55-B0AE-365EDC868503}"/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110</TotalTime>
  <Words>480</Words>
  <Application>Microsoft Office PowerPoint</Application>
  <PresentationFormat>Экран (4:3)</PresentationFormat>
  <Paragraphs>40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Апекс</vt:lpstr>
      <vt:lpstr>Климат  Африки</vt:lpstr>
      <vt:lpstr>Африка – самый жаркий материк Земли</vt:lpstr>
      <vt:lpstr>Ливийская пустыня рядом с городом Эль-Азизия</vt:lpstr>
      <vt:lpstr>Однако на звание самого жаркого места Африки и всего мира претендует также заброшенное селение Даллол в Эфиопии, где в период с 1960 по 1966 год был установлен абсолютный рекорд среднегодовой температуры (+34 ºC).</vt:lpstr>
      <vt:lpstr>Климатические пояса Африки</vt:lpstr>
      <vt:lpstr>Экваториальный климатический пояс</vt:lpstr>
      <vt:lpstr>Слайд 7</vt:lpstr>
      <vt:lpstr>Слайд 8</vt:lpstr>
      <vt:lpstr>Слайд 9</vt:lpstr>
      <vt:lpstr>Субэкваториальный климатический пояс</vt:lpstr>
      <vt:lpstr>В летнее время каждого полушария господствует муссон, который приносит влажный экваториальный воздух и обильные осадки.</vt:lpstr>
      <vt:lpstr>Муссонный лес…</vt:lpstr>
      <vt:lpstr>Зимой пассат приносит массы сухого тропического воздуха, Это период полного отсутствия дождей и очень низкой относительной влажности.</vt:lpstr>
      <vt:lpstr>Побережье Буркина-Фасо</vt:lpstr>
      <vt:lpstr>Слайд 15</vt:lpstr>
      <vt:lpstr>Слайд 16</vt:lpstr>
      <vt:lpstr>Тропический климатический пояс</vt:lpstr>
      <vt:lpstr>Сухой тропический климат  в северном полушарии</vt:lpstr>
      <vt:lpstr>Сахара</vt:lpstr>
      <vt:lpstr>Ливийская Сахара</vt:lpstr>
      <vt:lpstr>В южном полушарии засушливый тропический климат характерен для котловины Калахари</vt:lpstr>
      <vt:lpstr>область влажного пассатного климата  (Влажный тропический климат)</vt:lpstr>
      <vt:lpstr>Слайд 23</vt:lpstr>
      <vt:lpstr>Слайд 24</vt:lpstr>
      <vt:lpstr>Климат береговых пустынь</vt:lpstr>
      <vt:lpstr>Пустыня Намиб</vt:lpstr>
      <vt:lpstr>Субтропический климатический пояс </vt:lpstr>
      <vt:lpstr>Слайд 28</vt:lpstr>
      <vt:lpstr>Продолжение следует…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Климат  африки</dc:title>
  <dc:creator>годуновы</dc:creator>
  <cp:lastModifiedBy>годуновы</cp:lastModifiedBy>
  <cp:revision>13</cp:revision>
  <dcterms:created xsi:type="dcterms:W3CDTF">2013-03-28T12:12:54Z</dcterms:created>
  <dcterms:modified xsi:type="dcterms:W3CDTF">2013-03-28T15:33:38Z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0x010100378601C765F2DB4D832BA86FE76CDD2C</vt:lpwstr>
  </property>
</Properties>
</file>