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sldIdLst>
    <p:sldId id="288" r:id="rId5"/>
    <p:sldId id="256" r:id="rId6"/>
    <p:sldId id="258" r:id="rId7"/>
    <p:sldId id="259" r:id="rId8"/>
    <p:sldId id="260" r:id="rId9"/>
    <p:sldId id="257" r:id="rId10"/>
    <p:sldId id="262" r:id="rId11"/>
    <p:sldId id="272" r:id="rId12"/>
    <p:sldId id="266" r:id="rId13"/>
    <p:sldId id="277" r:id="rId14"/>
    <p:sldId id="263" r:id="rId15"/>
    <p:sldId id="267" r:id="rId16"/>
    <p:sldId id="285" r:id="rId17"/>
    <p:sldId id="268" r:id="rId18"/>
    <p:sldId id="286" r:id="rId19"/>
    <p:sldId id="273" r:id="rId20"/>
    <p:sldId id="274" r:id="rId21"/>
    <p:sldId id="264" r:id="rId22"/>
    <p:sldId id="269" r:id="rId23"/>
    <p:sldId id="275" r:id="rId24"/>
    <p:sldId id="278" r:id="rId25"/>
    <p:sldId id="279" r:id="rId26"/>
    <p:sldId id="270" r:id="rId27"/>
    <p:sldId id="283" r:id="rId28"/>
    <p:sldId id="284" r:id="rId29"/>
    <p:sldId id="271" r:id="rId30"/>
    <p:sldId id="280" r:id="rId31"/>
    <p:sldId id="265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CF0A01-3699-430F-A6E0-2A55DC7A699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3284984"/>
            <a:ext cx="7056784" cy="2952328"/>
          </a:xfr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400" dirty="0" smtClean="0">
                <a:solidFill>
                  <a:srgbClr val="FF0000"/>
                </a:solidFill>
              </a:rPr>
              <a:t>Раздел </a:t>
            </a:r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ru-RU" sz="4400" b="1" cap="all" dirty="0" smtClean="0">
                <a:solidFill>
                  <a:srgbClr val="FF0000"/>
                </a:solidFill>
              </a:rPr>
              <a:t>География материков</a:t>
            </a:r>
            <a:r>
              <a:rPr lang="ru-RU" sz="4400" dirty="0" smtClean="0">
                <a:solidFill>
                  <a:srgbClr val="FF0000"/>
                </a:solidFill>
              </a:rPr>
              <a:t>»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000" i="1" dirty="0" smtClean="0"/>
              <a:t>Для слушателей факультета </a:t>
            </a:r>
            <a:br>
              <a:rPr lang="ru-RU" sz="2000" i="1" dirty="0" smtClean="0"/>
            </a:br>
            <a:r>
              <a:rPr lang="ru-RU" sz="2000" i="1" dirty="0" smtClean="0"/>
              <a:t>довузовской подготовки и профориентации, подготовительных курсов, абитуриентов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СОСТАВИТЕЛЬ  -- </a:t>
            </a:r>
            <a:r>
              <a:rPr lang="ru-RU" sz="2700" dirty="0" smtClean="0">
                <a:solidFill>
                  <a:srgbClr val="002060"/>
                </a:solidFill>
              </a:rPr>
              <a:t>Н.В</a:t>
            </a:r>
            <a:r>
              <a:rPr lang="ru-RU" sz="2700" dirty="0" smtClean="0">
                <a:solidFill>
                  <a:srgbClr val="002060"/>
                </a:solidFill>
              </a:rPr>
              <a:t>. </a:t>
            </a:r>
            <a:r>
              <a:rPr lang="ru-RU" sz="2700" dirty="0" smtClean="0">
                <a:solidFill>
                  <a:srgbClr val="002060"/>
                </a:solidFill>
              </a:rPr>
              <a:t>Годунова</a:t>
            </a:r>
            <a:r>
              <a:rPr lang="ru-RU" sz="2700" dirty="0" smtClean="0">
                <a:solidFill>
                  <a:srgbClr val="002060"/>
                </a:solidFill>
              </a:rPr>
              <a:t>,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ассистент </a:t>
            </a:r>
            <a:r>
              <a:rPr lang="ru-RU" sz="2000" dirty="0" smtClean="0">
                <a:solidFill>
                  <a:srgbClr val="002060"/>
                </a:solidFill>
              </a:rPr>
              <a:t>(по совместительству)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кафедры </a:t>
            </a:r>
            <a:r>
              <a:rPr lang="ru-RU" sz="2700" dirty="0" smtClean="0">
                <a:solidFill>
                  <a:srgbClr val="002060"/>
                </a:solidFill>
              </a:rPr>
              <a:t>довузовской подготовки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и профориентации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УО «ГГУ </a:t>
            </a:r>
            <a:r>
              <a:rPr lang="ru-RU" sz="2000" dirty="0" smtClean="0">
                <a:solidFill>
                  <a:srgbClr val="002060"/>
                </a:solidFill>
              </a:rPr>
              <a:t>имени</a:t>
            </a:r>
            <a:r>
              <a:rPr lang="ru-RU" sz="2700" dirty="0" smtClean="0">
                <a:solidFill>
                  <a:srgbClr val="002060"/>
                </a:solidFill>
              </a:rPr>
              <a:t> Франциска Скорины»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Гомель, 2015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ркина фасо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6736846" cy="505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Субэкваториальный климатический пояс</a:t>
            </a:r>
            <a:endParaRPr lang="ru-RU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</a:blip>
          <a:stretch>
            <a:fillRect/>
          </a:stretch>
        </p:blipFill>
        <p:spPr>
          <a:xfrm>
            <a:off x="714348" y="1283312"/>
            <a:ext cx="7572428" cy="524336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летнее время каждого полушария господствует </a:t>
            </a:r>
            <a:r>
              <a:rPr lang="ru-RU" sz="1800" u="sng" dirty="0" smtClean="0"/>
              <a:t>муссон</a:t>
            </a:r>
            <a:r>
              <a:rPr lang="ru-RU" sz="1800" dirty="0" smtClean="0"/>
              <a:t>, который приносит влажный экваториальный воздух и обильные осадки.</a:t>
            </a:r>
            <a:endParaRPr lang="ru-RU" sz="1800" dirty="0"/>
          </a:p>
        </p:txBody>
      </p:sp>
      <p:pic>
        <p:nvPicPr>
          <p:cNvPr id="5" name="Рисунок 4" descr="мусс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6572297" cy="510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Муссонный лес…</a:t>
            </a:r>
            <a:endParaRPr lang="ru-RU" dirty="0"/>
          </a:p>
        </p:txBody>
      </p:sp>
      <p:pic>
        <p:nvPicPr>
          <p:cNvPr id="4" name="Содержимое 3" descr="муссон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7104085" cy="507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Зимой пассат приносит массы сухого тропического воздуха, Это период полного отсутствия дождей и очень низкой относительной влажности.</a:t>
            </a:r>
            <a:endParaRPr lang="ru-RU" sz="1800" dirty="0"/>
          </a:p>
        </p:txBody>
      </p:sp>
      <p:pic>
        <p:nvPicPr>
          <p:cNvPr id="7" name="Содержимое 6" descr="savanni-afr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524649" cy="4898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Побережье Буркина-Фасо</a:t>
            </a:r>
            <a:endParaRPr lang="ru-RU" dirty="0"/>
          </a:p>
        </p:txBody>
      </p:sp>
      <p:pic>
        <p:nvPicPr>
          <p:cNvPr id="4" name="Содержимое 3" descr="Sierra-Leone-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350" y="1571612"/>
            <a:ext cx="6524484" cy="490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Продолжительность влажного периода, годовые суммы осадков и увлажнение в пределах пояса изменяются </a:t>
            </a:r>
          </a:p>
          <a:p>
            <a:pPr algn="ctr">
              <a:buNone/>
            </a:pPr>
            <a:r>
              <a:rPr lang="ru-RU" dirty="0" smtClean="0"/>
              <a:t>от экватора в сторону тропиков и в направлении с запада на восток.</a:t>
            </a:r>
          </a:p>
          <a:p>
            <a:pPr algn="ctr">
              <a:buNone/>
            </a:pPr>
            <a:r>
              <a:rPr lang="ru-RU" dirty="0" smtClean="0"/>
              <a:t> От экватора к тропикам постепенно уменьшается продолжительность влажного периода от 10 до 2-3 мес. </a:t>
            </a:r>
          </a:p>
          <a:p>
            <a:pPr algn="ctr">
              <a:buNone/>
            </a:pPr>
            <a:r>
              <a:rPr lang="ru-RU" dirty="0" smtClean="0"/>
              <a:t>С запада на восток сокращается количество осадков в связи с ослаблением муссона. </a:t>
            </a:r>
          </a:p>
          <a:p>
            <a:pPr algn="ctr">
              <a:buNone/>
            </a:pPr>
            <a:r>
              <a:rPr lang="ru-RU" dirty="0" smtClean="0"/>
              <a:t>Наиболее засушливые районы в пределах субэкваториального пояса северного полушария находятся </a:t>
            </a:r>
          </a:p>
          <a:p>
            <a:pPr algn="ctr">
              <a:buNone/>
            </a:pPr>
            <a:r>
              <a:rPr lang="ru-RU" b="1" i="1" dirty="0" smtClean="0"/>
              <a:t>на полуострове Сомали и в северной части Судана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Температуры в субэкваториальных поясах высокие в течение большей части года, но годовые различия выражены ярче, чем в экваториальном поясе. Самое жаркое время бывает в начале дождливого сезона, когда средняя температура превышает 30 °С. Однако даже в самые прохладные месяцы средняя температура не бывает ниже 20 °С.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428605"/>
            <a:ext cx="4040188" cy="785818"/>
          </a:xfrm>
        </p:spPr>
        <p:txBody>
          <a:bodyPr/>
          <a:lstStyle/>
          <a:p>
            <a:r>
              <a:rPr lang="ru-RU" dirty="0" smtClean="0"/>
              <a:t>Полуостров Сомали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072066" y="500042"/>
            <a:ext cx="3000396" cy="639762"/>
          </a:xfrm>
        </p:spPr>
        <p:txBody>
          <a:bodyPr/>
          <a:lstStyle/>
          <a:p>
            <a:r>
              <a:rPr lang="ru-RU" dirty="0" smtClean="0"/>
              <a:t>Северный </a:t>
            </a:r>
            <a:r>
              <a:rPr lang="ru-RU" dirty="0" err="1" smtClean="0"/>
              <a:t>судан</a:t>
            </a:r>
            <a:endParaRPr lang="ru-RU" dirty="0"/>
          </a:p>
        </p:txBody>
      </p:sp>
      <p:pic>
        <p:nvPicPr>
          <p:cNvPr id="9" name="Содержимое 8" descr="сомали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400552" cy="3677511"/>
          </a:xfrm>
        </p:spPr>
      </p:pic>
      <p:pic>
        <p:nvPicPr>
          <p:cNvPr id="10" name="Содержимое 9" descr="судан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785926"/>
            <a:ext cx="4857784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Тропический климатический пояс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tretch>
            <a:fillRect/>
          </a:stretch>
        </p:blipFill>
        <p:spPr>
          <a:xfrm>
            <a:off x="857224" y="1357298"/>
            <a:ext cx="7215238" cy="509242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Сухой тропический климат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 северном полушарии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500" b="1" i="1" dirty="0" smtClean="0"/>
              <a:t>характерен для Сахары. В течение всего года условия над Сахарой не благоприятствуют выпадению осадков. Сухость воздуха и крайне малая облачность в сочетании с почти полным отсутствием растительности создают условия для резких суточных колебаний температур. Испаряемость примерно в 20-25 раз превышает фактическое испарение.</a:t>
            </a:r>
          </a:p>
          <a:p>
            <a:pPr algn="ctr">
              <a:buNone/>
            </a:pPr>
            <a:r>
              <a:rPr lang="ru-RU" sz="2500" b="1" i="1" dirty="0" smtClean="0"/>
              <a:t>Крайне засушлив также климат у побережья Красного моря и </a:t>
            </a:r>
            <a:r>
              <a:rPr lang="ru-RU" sz="2500" b="1" i="1" dirty="0" err="1" smtClean="0"/>
              <a:t>Аденского</a:t>
            </a:r>
            <a:r>
              <a:rPr lang="ru-RU" sz="2500" b="1" i="1" dirty="0" smtClean="0"/>
              <a:t> залива. </a:t>
            </a:r>
            <a:endParaRPr lang="ru-RU" sz="2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458200" cy="1936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Климат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7200" dirty="0" smtClean="0"/>
              <a:t>Аф</a:t>
            </a:r>
            <a:r>
              <a:rPr lang="ru-RU" sz="7200" b="1" dirty="0" smtClean="0"/>
              <a:t>рики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369546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r>
              <a:rPr lang="ru-RU" sz="3900" i="1" dirty="0" smtClean="0"/>
              <a:t>Климатические пояса</a:t>
            </a:r>
            <a:endParaRPr lang="ru-RU" sz="3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Сахара</a:t>
            </a:r>
            <a:endParaRPr lang="ru-RU" dirty="0"/>
          </a:p>
        </p:txBody>
      </p:sp>
      <p:pic>
        <p:nvPicPr>
          <p:cNvPr id="4" name="Содержимое 3" descr="сах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7"/>
            <a:ext cx="7572428" cy="504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Ливийская Сахара</a:t>
            </a:r>
            <a:endParaRPr lang="ru-RU" dirty="0"/>
          </a:p>
        </p:txBody>
      </p:sp>
      <p:pic>
        <p:nvPicPr>
          <p:cNvPr id="4" name="Содержимое 3" descr="Ливийскаясах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1"/>
            <a:ext cx="7786742" cy="519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южном полушарии засушливый тропический климат характерен для котловины Калахари</a:t>
            </a:r>
            <a:endParaRPr lang="ru-RU" sz="2400" dirty="0"/>
          </a:p>
        </p:txBody>
      </p:sp>
      <p:pic>
        <p:nvPicPr>
          <p:cNvPr id="4" name="Содержимое 3" descr="калахари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93" y="1357298"/>
            <a:ext cx="6109181" cy="4429156"/>
          </a:xfrm>
        </p:spPr>
      </p:pic>
      <p:pic>
        <p:nvPicPr>
          <p:cNvPr id="5" name="Содержимое 3" descr="iкалахар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786190"/>
            <a:ext cx="342902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область влажного пассатного климата </a:t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dirty="0" smtClean="0"/>
              <a:t>Влажный тропический климат)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/>
              <a:t>на побережье </a:t>
            </a:r>
            <a:r>
              <a:rPr lang="ru-RU" sz="2500" dirty="0" err="1" smtClean="0"/>
              <a:t>Мозамбикского</a:t>
            </a:r>
            <a:r>
              <a:rPr lang="ru-RU" sz="2500" dirty="0" smtClean="0"/>
              <a:t> пролива </a:t>
            </a:r>
          </a:p>
        </p:txBody>
      </p:sp>
      <p:pic>
        <p:nvPicPr>
          <p:cNvPr id="4" name="Рисунок 3" descr="mozamb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214554"/>
            <a:ext cx="6000792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кон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928669"/>
            <a:ext cx="7215238" cy="5411429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…и склонах Драконовых гор…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кон горы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425" y="311336"/>
            <a:ext cx="7819351" cy="597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Климат береговых пустынь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Воздух, приходящий с океана, содержит значительное количество водяных паров, но при инверсии конденсация этих паров не происходит и осадков выпадает очень мало, хотя относительная влажность воздуха велика. Температуры низкие (среднемесячная, как правило, ниже 21°С), и суточные амплитуды менее значительны, чем в континентальных пустынях. Дожди в юго-западной части Африки (пустыня </a:t>
            </a:r>
            <a:r>
              <a:rPr lang="ru-RU" sz="2400" dirty="0" err="1" smtClean="0"/>
              <a:t>Намиб</a:t>
            </a:r>
            <a:r>
              <a:rPr lang="ru-RU" sz="2400" dirty="0" smtClean="0"/>
              <a:t>) выпадают даже реже, чем в Сахаре, но зато часто бывают обильные росы и туманы, влагу которых поглощают некоторые растения.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Пустыня </a:t>
            </a:r>
            <a:r>
              <a:rPr lang="ru-RU" dirty="0" err="1" smtClean="0"/>
              <a:t>Намиб</a:t>
            </a:r>
            <a:endParaRPr lang="ru-RU" dirty="0"/>
          </a:p>
        </p:txBody>
      </p:sp>
      <p:pic>
        <p:nvPicPr>
          <p:cNvPr id="4" name="Содержимое 3" descr="OORNXPQeX2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7366201" cy="5527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Субтропический климатический пояс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532608" y="1571612"/>
            <a:ext cx="7831375" cy="507207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zirsko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2109" y="714356"/>
            <a:ext cx="8132941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Африка – самый жаркий материк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Абсолютный рекорд высокой температуры был зафиксирован в Ливии (Северная Африка): 13 сентября 1922 года в городе </a:t>
            </a:r>
            <a:r>
              <a:rPr lang="ru-RU" sz="1800" dirty="0" err="1" smtClean="0"/>
              <a:t>Эль-Азизия</a:t>
            </a:r>
            <a:r>
              <a:rPr lang="ru-RU" sz="1800" dirty="0" smtClean="0"/>
              <a:t> температура воздуха в тени составила +57,7 °C.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5" name="Рисунок 4" descr="El Aziz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428868"/>
            <a:ext cx="6572296" cy="4288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Ливийская пустыня рядом с городом </a:t>
            </a:r>
            <a:r>
              <a:rPr lang="ru-RU" sz="2400" dirty="0" err="1" smtClean="0"/>
              <a:t>Эль-Азизия</a:t>
            </a:r>
            <a:endParaRPr lang="ru-RU" sz="2400" dirty="0"/>
          </a:p>
        </p:txBody>
      </p:sp>
      <p:pic>
        <p:nvPicPr>
          <p:cNvPr id="4" name="Содержимое 3" descr="Эль-Азиз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928670"/>
            <a:ext cx="7367029" cy="5522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Однако на звание самого жаркого места Африки и всего мира претендует также заброшенное селение </a:t>
            </a:r>
            <a:r>
              <a:rPr lang="ru-RU" sz="1800" u="sng" dirty="0" err="1" smtClean="0">
                <a:solidFill>
                  <a:srgbClr val="FFC000"/>
                </a:solidFill>
              </a:rPr>
              <a:t>Даллол</a:t>
            </a:r>
            <a:r>
              <a:rPr lang="ru-RU" sz="1800" u="sng" dirty="0" smtClean="0">
                <a:solidFill>
                  <a:srgbClr val="FFC000"/>
                </a:solidFill>
              </a:rPr>
              <a:t> в Эфиопии</a:t>
            </a:r>
            <a:r>
              <a:rPr lang="ru-RU" sz="1800" dirty="0" smtClean="0">
                <a:solidFill>
                  <a:srgbClr val="FFC000"/>
                </a:solidFill>
              </a:rPr>
              <a:t>, где в период с 1960 по 1966 год был установлен абсолютный рекорд среднегодовой температуры (+34 </a:t>
            </a:r>
            <a:r>
              <a:rPr lang="ru-RU" sz="1800" dirty="0" err="1" smtClean="0">
                <a:solidFill>
                  <a:srgbClr val="FFC000"/>
                </a:solidFill>
              </a:rPr>
              <a:t>ºC</a:t>
            </a:r>
            <a:r>
              <a:rPr lang="ru-RU" sz="1800" dirty="0" smtClean="0">
                <a:solidFill>
                  <a:srgbClr val="FFC000"/>
                </a:solidFill>
              </a:rPr>
              <a:t>).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Далл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6809128" cy="4294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Климатические пояса Африки</a:t>
            </a:r>
            <a:endParaRPr lang="ru-RU" dirty="0"/>
          </a:p>
        </p:txBody>
      </p:sp>
      <p:pic>
        <p:nvPicPr>
          <p:cNvPr id="4" name="Содержимое 3" descr="africa_cl_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7696" y="1600200"/>
            <a:ext cx="766860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Экваториальный климатический пояс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tretch>
            <a:fillRect/>
          </a:stretch>
        </p:blipFill>
        <p:spPr>
          <a:xfrm>
            <a:off x="780534" y="1428736"/>
            <a:ext cx="7149052" cy="476241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Высокие и равномерные температуры (24...28°С), большое количество осадков, в 1,5-2 раза превышающее испаряемость, и высокая относительная влажность воздуха создают условия </a:t>
            </a:r>
            <a:r>
              <a:rPr lang="ru-RU" i="1" u="sng" dirty="0" smtClean="0"/>
              <a:t>постоянного избыточного увлажнения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винея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7055244" cy="5423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16E798-D79C-4D93-AA43-324C9434D23E}"/>
</file>

<file path=customXml/itemProps2.xml><?xml version="1.0" encoding="utf-8"?>
<ds:datastoreItem xmlns:ds="http://schemas.openxmlformats.org/officeDocument/2006/customXml" ds:itemID="{E54B209D-DEB7-4828-AD02-EB073F51EB7C}"/>
</file>

<file path=customXml/itemProps3.xml><?xml version="1.0" encoding="utf-8"?>
<ds:datastoreItem xmlns:ds="http://schemas.openxmlformats.org/officeDocument/2006/customXml" ds:itemID="{A1D0562F-C1B9-42D6-AC53-37AB95A9524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477</Words>
  <Application>Microsoft Office PowerPoint</Application>
  <PresentationFormat>Экран (4:3)</PresentationFormat>
  <Paragraphs>40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      Раздел «География материков»   Для слушателей факультета  довузовской подготовки и профориентации, подготовительных курсов, абитуриентов     СОСТАВИТЕЛЬ  -- Н.В. Годунова,   ассистент (по совместительству) кафедры довузовской подготовки  и профориентации  УО «ГГУ имени Франциска Скорины»  Гомель, 2015 </vt:lpstr>
      <vt:lpstr>Климат  Африки</vt:lpstr>
      <vt:lpstr>Африка – самый жаркий материк Земли</vt:lpstr>
      <vt:lpstr>Ливийская пустыня рядом с городом Эль-Азизия</vt:lpstr>
      <vt:lpstr>Однако на звание самого жаркого места Африки и всего мира претендует также заброшенное селение Даллол в Эфиопии, где в период с 1960 по 1966 год был установлен абсолютный рекорд среднегодовой температуры (+34 ºC).</vt:lpstr>
      <vt:lpstr>Климатические пояса Африки</vt:lpstr>
      <vt:lpstr>Экваториальный климатический пояс</vt:lpstr>
      <vt:lpstr>Презентация PowerPoint</vt:lpstr>
      <vt:lpstr>Презентация PowerPoint</vt:lpstr>
      <vt:lpstr>Презентация PowerPoint</vt:lpstr>
      <vt:lpstr>Субэкваториальный климатический пояс</vt:lpstr>
      <vt:lpstr>В летнее время каждого полушария господствует муссон, который приносит влажный экваториальный воздух и обильные осадки.</vt:lpstr>
      <vt:lpstr>Муссонный лес…</vt:lpstr>
      <vt:lpstr>Зимой пассат приносит массы сухого тропического воздуха, Это период полного отсутствия дождей и очень низкой относительной влажности.</vt:lpstr>
      <vt:lpstr>Побережье Буркина-Фасо</vt:lpstr>
      <vt:lpstr>Презентация PowerPoint</vt:lpstr>
      <vt:lpstr>Презентация PowerPoint</vt:lpstr>
      <vt:lpstr>Тропический климатический пояс</vt:lpstr>
      <vt:lpstr>Сухой тропический климат  в северном полушарии</vt:lpstr>
      <vt:lpstr>Сахара</vt:lpstr>
      <vt:lpstr>Ливийская Сахара</vt:lpstr>
      <vt:lpstr>В южном полушарии засушливый тропический климат характерен для котловины Калахари</vt:lpstr>
      <vt:lpstr>область влажного пассатного климата  (Влажный тропический климат)</vt:lpstr>
      <vt:lpstr>Презентация PowerPoint</vt:lpstr>
      <vt:lpstr>Презентация PowerPoint</vt:lpstr>
      <vt:lpstr>Климат береговых пустынь</vt:lpstr>
      <vt:lpstr>Пустыня Намиб</vt:lpstr>
      <vt:lpstr>Субтропический климатический пояс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 африки</dc:title>
  <dc:creator>годуновы</dc:creator>
  <cp:lastModifiedBy>Olesya Drobyshevskaya</cp:lastModifiedBy>
  <cp:revision>17</cp:revision>
  <dcterms:created xsi:type="dcterms:W3CDTF">2013-03-28T12:12:54Z</dcterms:created>
  <dcterms:modified xsi:type="dcterms:W3CDTF">2015-04-28T07:50:35Z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