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2BA883-2521-425D-A8CF-6A8B09F210B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3C11DA-46FC-420E-A26F-23D39A480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 круглые, или </a:t>
            </a:r>
            <a:r>
              <a:rPr lang="ru-RU" dirty="0" err="1" smtClean="0"/>
              <a:t>первичнополостные</a:t>
            </a:r>
            <a:r>
              <a:rPr lang="ru-RU" dirty="0"/>
              <a:t>, черви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5206" y="6143644"/>
            <a:ext cx="1571636" cy="352412"/>
          </a:xfrm>
        </p:spPr>
        <p:txBody>
          <a:bodyPr>
            <a:normAutofit lnSpcReduction="10000"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Смирнова  </a:t>
            </a:r>
            <a:r>
              <a:rPr lang="ru-RU" sz="1100" dirty="0" err="1" smtClean="0">
                <a:solidFill>
                  <a:schemeClr val="tx1"/>
                </a:solidFill>
              </a:rPr>
              <a:t>Карина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0004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>
                <a:solidFill>
                  <a:srgbClr val="C00000"/>
                </a:solidFill>
              </a:rPr>
              <a:t>Систематика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1428736"/>
            <a:ext cx="68532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КЛАСС СОБСТВЕННО КРУГЛЫЕ ЧЕРВИ, ИЛИ </a:t>
            </a:r>
            <a:r>
              <a:rPr lang="ru-RU" dirty="0" smtClean="0"/>
              <a:t>НЕМАТОДЫ</a:t>
            </a:r>
            <a:endParaRPr lang="en-US" dirty="0"/>
          </a:p>
          <a:p>
            <a:r>
              <a:rPr lang="ru-RU" dirty="0"/>
              <a:t>КЛАСС БРЮХОРЕСНИЧНЫЕ ЧЕРВИ (</a:t>
            </a:r>
            <a:r>
              <a:rPr lang="en-US" dirty="0"/>
              <a:t>GASTROTRICHA)</a:t>
            </a:r>
          </a:p>
          <a:p>
            <a:r>
              <a:rPr lang="ru-RU" dirty="0"/>
              <a:t>КЛАСС КИНОРИНХИ (</a:t>
            </a:r>
            <a:r>
              <a:rPr lang="en-US" dirty="0" smtClean="0"/>
              <a:t>KINORHYNCHA</a:t>
            </a:r>
            <a:r>
              <a:rPr lang="ru-RU" dirty="0" smtClean="0"/>
              <a:t>)</a:t>
            </a:r>
            <a:endParaRPr lang="en-US" dirty="0"/>
          </a:p>
          <a:p>
            <a:r>
              <a:rPr lang="ru-RU" dirty="0"/>
              <a:t>КЛАСС ВОЛОСАТИКИ (</a:t>
            </a:r>
            <a:r>
              <a:rPr lang="en-US" dirty="0"/>
              <a:t>NEMATOMORPHA)</a:t>
            </a:r>
          </a:p>
          <a:p>
            <a:r>
              <a:rPr lang="ru-RU" dirty="0"/>
              <a:t>КЛАСС КОЛОВРАТКИ (</a:t>
            </a:r>
            <a:r>
              <a:rPr lang="en-US" dirty="0"/>
              <a:t>ROTATORIA)</a:t>
            </a:r>
          </a:p>
          <a:p>
            <a:r>
              <a:rPr lang="ru-RU" dirty="0"/>
              <a:t>КЛАСС ПРИАПУЛИДЫ (</a:t>
            </a:r>
            <a:r>
              <a:rPr lang="en-US" dirty="0"/>
              <a:t>PRIAPULIDA)</a:t>
            </a:r>
          </a:p>
          <a:p>
            <a:pPr fontAlgn="base"/>
            <a:r>
              <a:rPr lang="ru-RU" dirty="0"/>
              <a:t>Подкласс </a:t>
            </a:r>
            <a:r>
              <a:rPr lang="en-US" dirty="0"/>
              <a:t>I. </a:t>
            </a:r>
            <a:r>
              <a:rPr lang="ru-RU" dirty="0" err="1"/>
              <a:t>Аденофореи</a:t>
            </a:r>
            <a:r>
              <a:rPr lang="ru-RU" dirty="0"/>
              <a:t> (</a:t>
            </a:r>
            <a:r>
              <a:rPr lang="en-US" dirty="0" err="1"/>
              <a:t>Adenophorea</a:t>
            </a:r>
            <a:r>
              <a:rPr lang="en-US" dirty="0"/>
              <a:t>)</a:t>
            </a:r>
          </a:p>
          <a:p>
            <a:pPr fontAlgn="base"/>
            <a:r>
              <a:rPr lang="ru-RU" dirty="0"/>
              <a:t>Подкласс </a:t>
            </a:r>
            <a:r>
              <a:rPr lang="en-US" dirty="0"/>
              <a:t>II. </a:t>
            </a:r>
            <a:r>
              <a:rPr lang="ru-RU" dirty="0" err="1"/>
              <a:t>Сецерненты</a:t>
            </a:r>
            <a:r>
              <a:rPr lang="ru-RU" dirty="0"/>
              <a:t> (</a:t>
            </a:r>
            <a:r>
              <a:rPr lang="en-US" dirty="0" err="1"/>
              <a:t>Secernentea</a:t>
            </a:r>
            <a:r>
              <a:rPr lang="en-US" dirty="0"/>
              <a:t>)</a:t>
            </a:r>
          </a:p>
          <a:p>
            <a:endParaRPr lang="ru-RU" dirty="0"/>
          </a:p>
        </p:txBody>
      </p:sp>
      <p:sp>
        <p:nvSpPr>
          <p:cNvPr id="7" name="4-конечная звезда 6"/>
          <p:cNvSpPr/>
          <p:nvPr/>
        </p:nvSpPr>
        <p:spPr>
          <a:xfrm>
            <a:off x="1214414" y="1571612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214414" y="1785926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214414" y="2071678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214414" y="2357430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1214414" y="2643182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1214414" y="2928934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1214414" y="3214686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1214414" y="3500438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667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КЛАСС СОБСТВЕННО КРУГЛЫЕ ЧЕРВИ, ИЛИ НЕМАТОДЫ (NEMATODA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Корневые нематоды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500438"/>
            <a:ext cx="25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Свекловичная нематода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000108"/>
            <a:ext cx="2464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К</a:t>
            </a:r>
            <a:r>
              <a:rPr lang="ru-RU" sz="1400" dirty="0" smtClean="0"/>
              <a:t>артофельная нематода</a:t>
            </a:r>
            <a:endParaRPr lang="ru-RU" sz="1400" dirty="0"/>
          </a:p>
        </p:txBody>
      </p:sp>
      <p:pic>
        <p:nvPicPr>
          <p:cNvPr id="8" name="Рисунок 7" descr="Свекловичная нематода.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214818"/>
            <a:ext cx="2428892" cy="1857388"/>
          </a:xfrm>
          <a:prstGeom prst="rect">
            <a:avLst/>
          </a:prstGeom>
        </p:spPr>
      </p:pic>
      <p:pic>
        <p:nvPicPr>
          <p:cNvPr id="9" name="Рисунок 8" descr="картофельная немто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428736"/>
            <a:ext cx="2994532" cy="1571636"/>
          </a:xfrm>
          <a:prstGeom prst="rect">
            <a:avLst/>
          </a:prstGeom>
        </p:spPr>
      </p:pic>
      <p:pic>
        <p:nvPicPr>
          <p:cNvPr id="10" name="Рисунок 9" descr="Корневые нематоды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1428736"/>
            <a:ext cx="2582940" cy="214314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5857884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20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143240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БРЮХОРЕСНИЧНЫЕ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3786190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КИНОРИНХИ</a:t>
            </a:r>
            <a:endParaRPr lang="ru-RU" dirty="0"/>
          </a:p>
        </p:txBody>
      </p:sp>
      <p:pic>
        <p:nvPicPr>
          <p:cNvPr id="4" name="Рисунок 3" descr="Брюхореснич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2643206" cy="2600169"/>
          </a:xfrm>
          <a:prstGeom prst="rect">
            <a:avLst/>
          </a:prstGeom>
        </p:spPr>
      </p:pic>
      <p:pic>
        <p:nvPicPr>
          <p:cNvPr id="5" name="Рисунок 4" descr="КИНОРИНХ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4286256"/>
            <a:ext cx="3571900" cy="2199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70" y="500042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ВОЛОСАТИКИ</a:t>
            </a:r>
            <a:endParaRPr lang="ru-RU" dirty="0"/>
          </a:p>
        </p:txBody>
      </p:sp>
      <p:pic>
        <p:nvPicPr>
          <p:cNvPr id="7" name="Рисунок 6" descr="Волосатиковы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928671"/>
            <a:ext cx="3444799" cy="263871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5500694" y="6429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472" y="6429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68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857364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КОЛОВРАТКИ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7884" y="1857364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ПРИАПУЛИДЫ</a:t>
            </a:r>
            <a:endParaRPr lang="ru-RU" dirty="0"/>
          </a:p>
        </p:txBody>
      </p:sp>
      <p:pic>
        <p:nvPicPr>
          <p:cNvPr id="4" name="Рисунок 3" descr="Коловра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3238500" cy="2428875"/>
          </a:xfrm>
          <a:prstGeom prst="rect">
            <a:avLst/>
          </a:prstGeom>
        </p:spPr>
      </p:pic>
      <p:pic>
        <p:nvPicPr>
          <p:cNvPr id="5" name="Рисунок 4" descr="ПРИАПУЛИД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571744"/>
            <a:ext cx="3905256" cy="2440785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142976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8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57148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Аденофореи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1643050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Сецерненты</a:t>
            </a:r>
            <a:endParaRPr lang="ru-RU" dirty="0"/>
          </a:p>
        </p:txBody>
      </p:sp>
      <p:pic>
        <p:nvPicPr>
          <p:cNvPr id="5" name="Рисунок 4" descr="Сецернент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347416"/>
            <a:ext cx="3357586" cy="2316734"/>
          </a:xfrm>
          <a:prstGeom prst="rect">
            <a:avLst/>
          </a:prstGeom>
        </p:spPr>
      </p:pic>
      <p:pic>
        <p:nvPicPr>
          <p:cNvPr id="6" name="Рисунок 5" descr="Аденофоре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357430"/>
            <a:ext cx="3593462" cy="2257431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714348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29256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7F5A1-8F90-4EDE-BC45-0831F1379FEA}"/>
</file>

<file path=customXml/itemProps2.xml><?xml version="1.0" encoding="utf-8"?>
<ds:datastoreItem xmlns:ds="http://schemas.openxmlformats.org/officeDocument/2006/customXml" ds:itemID="{914BA658-3B5C-42AD-8960-77979ABF8ED8}"/>
</file>

<file path=customXml/itemProps3.xml><?xml version="1.0" encoding="utf-8"?>
<ds:datastoreItem xmlns:ds="http://schemas.openxmlformats.org/officeDocument/2006/customXml" ds:itemID="{3327A375-686F-43AE-9043-5E65FD70D0E0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84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Тип круглые, или первичнополостные, черви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круглые, или первичкополостные, черви</dc:title>
  <dc:creator>Vlad</dc:creator>
  <cp:lastModifiedBy>Vlad</cp:lastModifiedBy>
  <cp:revision>5</cp:revision>
  <dcterms:created xsi:type="dcterms:W3CDTF">2014-03-03T19:58:30Z</dcterms:created>
  <dcterms:modified xsi:type="dcterms:W3CDTF">2014-03-03T20:37:02Z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