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customXml/itemProps1.xml" ContentType="application/vnd.openxmlformats-officedocument.customXmlProperties+xml"/>
  <Default Extension="rels" ContentType="application/vnd.openxmlformats-package.relationship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Default Extension="wdp" ContentType="image/vnd.ms-photo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jpg" ContentType="image/jpe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Default Extension="png" ContentType="image/png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customXml/itemProps2.xml" ContentType="application/vnd.openxmlformats-officedocument.customXmlProperti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Default Extension="jpeg" ContentType="image/jpeg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sldIdLst>
    <p:sldId id="281" r:id="rId3"/>
    <p:sldId id="274" r:id="rId4"/>
    <p:sldId id="275" r:id="rId5"/>
    <p:sldId id="272" r:id="rId6"/>
    <p:sldId id="273" r:id="rId7"/>
    <p:sldId id="260" r:id="rId8"/>
    <p:sldId id="261" r:id="rId9"/>
    <p:sldId id="270" r:id="rId10"/>
    <p:sldId id="271" r:id="rId11"/>
    <p:sldId id="266" r:id="rId12"/>
    <p:sldId id="279" r:id="rId13"/>
    <p:sldId id="280" r:id="rId14"/>
    <p:sldId id="290" r:id="rId15"/>
    <p:sldId id="289" r:id="rId16"/>
    <p:sldId id="299" r:id="rId17"/>
    <p:sldId id="296" r:id="rId18"/>
    <p:sldId id="294" r:id="rId19"/>
    <p:sldId id="295" r:id="rId20"/>
    <p:sldId id="30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24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ustomXml" Target="../customXml/item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F7488-4BC4-47C5-B8DF-C2F01E6A80E0}" type="datetimeFigureOut">
              <a:rPr lang="ru-RU" smtClean="0"/>
              <a:t>16.11.2015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B824E-7330-4A96-87A9-9B36BC70A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225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F7488-4BC4-47C5-B8DF-C2F01E6A80E0}" type="datetimeFigureOut">
              <a:rPr lang="ru-RU" smtClean="0"/>
              <a:t>16.11.2015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B824E-7330-4A96-87A9-9B36BC70A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807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F7488-4BC4-47C5-B8DF-C2F01E6A80E0}" type="datetimeFigureOut">
              <a:rPr lang="ru-RU" smtClean="0"/>
              <a:t>16.11.2015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B824E-7330-4A96-87A9-9B36BC70A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2855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3442-25DA-4E92-A23C-402DBFAF3A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18637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C7CB6-28FB-4209-A800-EF176C9635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4883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13929-54E0-4F5A-A08A-D8EF04E559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53217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964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04830-65BF-44E5-8909-A2B4716F0F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41435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696464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96464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60C46-B596-496F-9009-DA962818FC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76598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696464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96464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9952C-89DB-4EDF-9697-5AEAC9FF20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17288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69646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9646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B4ABF-CD28-46BD-8134-DC96A5BDAA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2663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964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9E925-BFA5-45AE-966B-ADA4C891BB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7524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F7488-4BC4-47C5-B8DF-C2F01E6A80E0}" type="datetimeFigureOut">
              <a:rPr lang="ru-RU" smtClean="0"/>
              <a:t>16.11.2015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B824E-7330-4A96-87A9-9B36BC70A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22781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964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35DCC-B543-4093-989F-8B73214601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43441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696464"/>
              </a:solidFill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696464"/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9364EC8-F1B7-40EA-9C9E-9591E6317EDE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52704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696464"/>
              </a:solidFill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696464"/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9364EC8-F1B7-40EA-9C9E-9591E6317EDE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466837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696464"/>
              </a:solidFill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696464"/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9364EC8-F1B7-40EA-9C9E-9591E6317EDE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5766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696464"/>
              </a:solidFill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696464"/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9364EC8-F1B7-40EA-9C9E-9591E6317EDE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06780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696464"/>
              </a:solidFill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696464"/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9364EC8-F1B7-40EA-9C9E-9591E6317EDE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96558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601D8-EEFD-49C6-91D0-199939F86B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48781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891C-3B15-4547-9695-D3F39811AC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199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F7488-4BC4-47C5-B8DF-C2F01E6A80E0}" type="datetimeFigureOut">
              <a:rPr lang="ru-RU" smtClean="0"/>
              <a:t>16.11.2015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B824E-7330-4A96-87A9-9B36BC70A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533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F7488-4BC4-47C5-B8DF-C2F01E6A80E0}" type="datetimeFigureOut">
              <a:rPr lang="ru-RU" smtClean="0"/>
              <a:t>16.11.2015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B824E-7330-4A96-87A9-9B36BC70A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4702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F7488-4BC4-47C5-B8DF-C2F01E6A80E0}" type="datetimeFigureOut">
              <a:rPr lang="ru-RU" smtClean="0"/>
              <a:t>16.11.2015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B824E-7330-4A96-87A9-9B36BC70A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6821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F7488-4BC4-47C5-B8DF-C2F01E6A80E0}" type="datetimeFigureOut">
              <a:rPr lang="ru-RU" smtClean="0"/>
              <a:t>16.11.2015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B824E-7330-4A96-87A9-9B36BC70A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523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F7488-4BC4-47C5-B8DF-C2F01E6A80E0}" type="datetimeFigureOut">
              <a:rPr lang="ru-RU" smtClean="0"/>
              <a:t>16.11.2015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B824E-7330-4A96-87A9-9B36BC70A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4944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F7488-4BC4-47C5-B8DF-C2F01E6A80E0}" type="datetimeFigureOut">
              <a:rPr lang="ru-RU" smtClean="0"/>
              <a:t>16.11.2015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B824E-7330-4A96-87A9-9B36BC70A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7044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F7488-4BC4-47C5-B8DF-C2F01E6A80E0}" type="datetimeFigureOut">
              <a:rPr lang="ru-RU" smtClean="0"/>
              <a:t>16.11.2015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B824E-7330-4A96-87A9-9B36BC70A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5619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7F7488-4BC4-47C5-B8DF-C2F01E6A80E0}" type="datetimeFigureOut">
              <a:rPr lang="ru-RU" smtClean="0"/>
              <a:t>16.11.2015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9B824E-7330-4A96-87A9-9B36BC70A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3112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7F7488-4BC4-47C5-B8DF-C2F01E6A80E0}" type="datetimeFigureOut">
              <a:rPr lang="ru-RU" smtClean="0"/>
              <a:t>16.11.2015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19B824E-7330-4A96-87A9-9B36BC70A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5999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3717032"/>
            <a:ext cx="5826719" cy="1646302"/>
          </a:xfrm>
        </p:spPr>
        <p:txBody>
          <a:bodyPr/>
          <a:lstStyle/>
          <a:p>
            <a:r>
              <a:rPr lang="ru-RU" noProof="1" smtClean="0"/>
              <a:t>Водоросли</a:t>
            </a:r>
            <a:br>
              <a:rPr lang="ru-RU" noProof="1" smtClean="0"/>
            </a:br>
            <a:r>
              <a:rPr lang="ru-RU" noProof="1" smtClean="0"/>
              <a:t>Мхи</a:t>
            </a:r>
            <a:br>
              <a:rPr lang="ru-RU" noProof="1" smtClean="0"/>
            </a:br>
            <a:r>
              <a:rPr lang="ru-RU" noProof="1" smtClean="0"/>
              <a:t>Папоротники</a:t>
            </a:r>
            <a:br>
              <a:rPr lang="ru-RU" noProof="1" smtClean="0"/>
            </a:br>
            <a:r>
              <a:rPr lang="ru-RU" noProof="1" smtClean="0"/>
              <a:t/>
            </a:r>
            <a:br>
              <a:rPr lang="ru-RU" noProof="1" smtClean="0"/>
            </a:br>
            <a:r>
              <a:rPr lang="ru-RU" sz="1400" noProof="1" smtClean="0"/>
              <a:t>для слушателей подготовительного отделения по дисциплине «Биология»</a:t>
            </a:r>
            <a:br>
              <a:rPr lang="ru-RU" sz="1400" noProof="1" smtClean="0"/>
            </a:br>
            <a:r>
              <a:rPr lang="ru-RU" sz="1400" noProof="1" smtClean="0"/>
              <a:t>составитель Н.В. Цурикова, ассистент кафедры доузовской подготовки и профориентации</a:t>
            </a:r>
            <a:endParaRPr lang="ru-RU" sz="1400" i="1" noProof="1"/>
          </a:p>
        </p:txBody>
      </p:sp>
    </p:spTree>
    <p:extLst>
      <p:ext uri="{BB962C8B-B14F-4D97-AF65-F5344CB8AC3E}">
        <p14:creationId xmlns:p14="http://schemas.microsoft.com/office/powerpoint/2010/main" val="355377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Коньюгация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844824"/>
            <a:ext cx="5771852" cy="4290307"/>
          </a:xfrm>
        </p:spPr>
      </p:pic>
    </p:spTree>
    <p:extLst>
      <p:ext uri="{BB962C8B-B14F-4D97-AF65-F5344CB8AC3E}">
        <p14:creationId xmlns:p14="http://schemas.microsoft.com/office/powerpoint/2010/main" val="171071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99592" y="116632"/>
            <a:ext cx="7772400" cy="1143000"/>
          </a:xfrm>
          <a:prstGeom prst="rect">
            <a:avLst/>
          </a:prstGeom>
        </p:spPr>
        <p:txBody>
          <a:bodyPr bIns="91440" anchor="b" anchorCtr="0">
            <a:normAutofit fontScale="900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en-US" b="1" i="1" dirty="0" err="1"/>
              <a:t>Laminaria</a:t>
            </a:r>
            <a:endParaRPr lang="ru-RU" i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628800"/>
            <a:ext cx="7798246" cy="3899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62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90" name="Picture 6"/>
          <p:cNvPicPr>
            <a:picLocks noChangeAspect="1" noChangeArrowheads="1"/>
          </p:cNvPicPr>
          <p:nvPr/>
        </p:nvPicPr>
        <p:blipFill>
          <a:blip r:embed="rId2">
            <a:lum bright="-48000" contrast="8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4332288" cy="682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7" name="Picture 13"/>
          <p:cNvPicPr>
            <a:picLocks noChangeAspect="1" noChangeArrowheads="1"/>
          </p:cNvPicPr>
          <p:nvPr/>
        </p:nvPicPr>
        <p:blipFill>
          <a:blip r:embed="rId3">
            <a:lum bright="-42000" contrast="76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981075"/>
            <a:ext cx="1257300" cy="233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8" name="AutoShape 14"/>
          <p:cNvSpPr>
            <a:spLocks/>
          </p:cNvSpPr>
          <p:nvPr/>
        </p:nvSpPr>
        <p:spPr bwMode="auto">
          <a:xfrm>
            <a:off x="3959225" y="1341438"/>
            <a:ext cx="1163638" cy="631825"/>
          </a:xfrm>
          <a:prstGeom prst="callout2">
            <a:avLst>
              <a:gd name="adj1" fmla="val 19759"/>
              <a:gd name="adj2" fmla="val 107398"/>
              <a:gd name="adj3" fmla="val 19759"/>
              <a:gd name="adj4" fmla="val 128917"/>
              <a:gd name="adj5" fmla="val 101977"/>
              <a:gd name="adj6" fmla="val 160356"/>
            </a:avLst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r"/>
            <a:r>
              <a:rPr lang="ru-RU" sz="1200"/>
              <a:t>зооспорангий</a:t>
            </a:r>
            <a:endParaRPr lang="ru-RU"/>
          </a:p>
        </p:txBody>
      </p:sp>
      <p:sp>
        <p:nvSpPr>
          <p:cNvPr id="41999" name="AutoShape 15"/>
          <p:cNvSpPr>
            <a:spLocks/>
          </p:cNvSpPr>
          <p:nvPr/>
        </p:nvSpPr>
        <p:spPr bwMode="auto">
          <a:xfrm>
            <a:off x="3995738" y="1844675"/>
            <a:ext cx="954087" cy="631825"/>
          </a:xfrm>
          <a:prstGeom prst="callout2">
            <a:avLst>
              <a:gd name="adj1" fmla="val 19759"/>
              <a:gd name="adj2" fmla="val 109014"/>
              <a:gd name="adj3" fmla="val 19759"/>
              <a:gd name="adj4" fmla="val 149514"/>
              <a:gd name="adj5" fmla="val 86935"/>
              <a:gd name="adj6" fmla="val 177838"/>
            </a:avLst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/>
          <a:lstStyle/>
          <a:p>
            <a:pPr algn="r"/>
            <a:r>
              <a:rPr lang="ru-RU" sz="1200"/>
              <a:t>парафизы</a:t>
            </a:r>
            <a:endParaRPr lang="ru-RU"/>
          </a:p>
        </p:txBody>
      </p:sp>
      <p:sp>
        <p:nvSpPr>
          <p:cNvPr id="42000" name="AutoShape 16"/>
          <p:cNvSpPr>
            <a:spLocks/>
          </p:cNvSpPr>
          <p:nvPr/>
        </p:nvSpPr>
        <p:spPr bwMode="auto">
          <a:xfrm>
            <a:off x="4002088" y="2292350"/>
            <a:ext cx="947737" cy="631825"/>
          </a:xfrm>
          <a:prstGeom prst="callout2">
            <a:avLst>
              <a:gd name="adj1" fmla="val 19759"/>
              <a:gd name="adj2" fmla="val 109069"/>
              <a:gd name="adj3" fmla="val 19759"/>
              <a:gd name="adj4" fmla="val 129102"/>
              <a:gd name="adj5" fmla="val 106588"/>
              <a:gd name="adj6" fmla="val 171431"/>
            </a:avLst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/>
          <a:lstStyle/>
          <a:p>
            <a:pPr algn="r"/>
            <a:r>
              <a:rPr lang="ru-RU" sz="1200"/>
              <a:t>ослизненная оболочка парафиз</a:t>
            </a:r>
            <a:endParaRPr lang="ru-RU"/>
          </a:p>
        </p:txBody>
      </p:sp>
      <p:sp>
        <p:nvSpPr>
          <p:cNvPr id="42006" name="Oval 22"/>
          <p:cNvSpPr>
            <a:spLocks noChangeArrowheads="1"/>
          </p:cNvSpPr>
          <p:nvPr/>
        </p:nvSpPr>
        <p:spPr bwMode="auto">
          <a:xfrm>
            <a:off x="1619250" y="1052513"/>
            <a:ext cx="312738" cy="311150"/>
          </a:xfrm>
          <a:prstGeom prst="ellips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2007" name="Line 23"/>
          <p:cNvSpPr>
            <a:spLocks noChangeShapeType="1"/>
          </p:cNvSpPr>
          <p:nvPr/>
        </p:nvSpPr>
        <p:spPr bwMode="auto">
          <a:xfrm>
            <a:off x="1908175" y="1268413"/>
            <a:ext cx="3700463" cy="793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stealth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2008" name="Line 24"/>
          <p:cNvSpPr>
            <a:spLocks noChangeShapeType="1"/>
          </p:cNvSpPr>
          <p:nvPr/>
        </p:nvSpPr>
        <p:spPr bwMode="auto">
          <a:xfrm flipH="1">
            <a:off x="6923088" y="2254250"/>
            <a:ext cx="14287" cy="2590800"/>
          </a:xfrm>
          <a:prstGeom prst="line">
            <a:avLst/>
          </a:prstGeom>
          <a:noFill/>
          <a:ln w="444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2009" name="Arc 25"/>
          <p:cNvSpPr>
            <a:spLocks/>
          </p:cNvSpPr>
          <p:nvPr/>
        </p:nvSpPr>
        <p:spPr bwMode="auto">
          <a:xfrm flipV="1">
            <a:off x="6372225" y="1727200"/>
            <a:ext cx="558800" cy="538163"/>
          </a:xfrm>
          <a:custGeom>
            <a:avLst/>
            <a:gdLst>
              <a:gd name="G0" fmla="+- 1404 0 0"/>
              <a:gd name="G1" fmla="+- 879 0 0"/>
              <a:gd name="G2" fmla="+- 21600 0 0"/>
              <a:gd name="T0" fmla="*/ 22986 w 23004"/>
              <a:gd name="T1" fmla="*/ 0 h 22479"/>
              <a:gd name="T2" fmla="*/ 0 w 23004"/>
              <a:gd name="T3" fmla="*/ 22433 h 22479"/>
              <a:gd name="T4" fmla="*/ 1404 w 23004"/>
              <a:gd name="T5" fmla="*/ 879 h 22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3004" h="22479" fill="none" extrusionOk="0">
                <a:moveTo>
                  <a:pt x="22986" y="-1"/>
                </a:moveTo>
                <a:cubicBezTo>
                  <a:pt x="22998" y="292"/>
                  <a:pt x="23004" y="585"/>
                  <a:pt x="23004" y="879"/>
                </a:cubicBezTo>
                <a:cubicBezTo>
                  <a:pt x="23004" y="12808"/>
                  <a:pt x="13333" y="22479"/>
                  <a:pt x="1404" y="22479"/>
                </a:cubicBezTo>
                <a:cubicBezTo>
                  <a:pt x="935" y="22479"/>
                  <a:pt x="467" y="22463"/>
                  <a:pt x="-1" y="22433"/>
                </a:cubicBezTo>
              </a:path>
              <a:path w="23004" h="22479" stroke="0" extrusionOk="0">
                <a:moveTo>
                  <a:pt x="22986" y="-1"/>
                </a:moveTo>
                <a:cubicBezTo>
                  <a:pt x="22998" y="292"/>
                  <a:pt x="23004" y="585"/>
                  <a:pt x="23004" y="879"/>
                </a:cubicBezTo>
                <a:cubicBezTo>
                  <a:pt x="23004" y="12808"/>
                  <a:pt x="13333" y="22479"/>
                  <a:pt x="1404" y="22479"/>
                </a:cubicBezTo>
                <a:cubicBezTo>
                  <a:pt x="935" y="22479"/>
                  <a:pt x="467" y="22463"/>
                  <a:pt x="-1" y="22433"/>
                </a:cubicBezTo>
                <a:lnTo>
                  <a:pt x="1404" y="879"/>
                </a:lnTo>
                <a:close/>
              </a:path>
            </a:pathLst>
          </a:custGeom>
          <a:noFill/>
          <a:ln w="444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2010" name="Text Box 26"/>
          <p:cNvSpPr txBox="1">
            <a:spLocks noChangeAspect="1" noChangeArrowheads="1"/>
          </p:cNvSpPr>
          <p:nvPr/>
        </p:nvSpPr>
        <p:spPr bwMode="auto">
          <a:xfrm>
            <a:off x="6659563" y="1412875"/>
            <a:ext cx="517525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sz="1200" b="1"/>
              <a:t>М!</a:t>
            </a:r>
            <a:endParaRPr lang="ru-RU"/>
          </a:p>
        </p:txBody>
      </p:sp>
      <p:sp>
        <p:nvSpPr>
          <p:cNvPr id="42013" name="Text Box 29"/>
          <p:cNvSpPr txBox="1">
            <a:spLocks noChangeArrowheads="1"/>
          </p:cNvSpPr>
          <p:nvPr/>
        </p:nvSpPr>
        <p:spPr bwMode="auto">
          <a:xfrm>
            <a:off x="38100" y="255588"/>
            <a:ext cx="1117600" cy="355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ru-RU" sz="1200" b="1"/>
              <a:t>спорофит</a:t>
            </a:r>
            <a:endParaRPr lang="ru-RU"/>
          </a:p>
        </p:txBody>
      </p:sp>
      <p:sp>
        <p:nvSpPr>
          <p:cNvPr id="42014" name="Text Box 30"/>
          <p:cNvSpPr txBox="1">
            <a:spLocks noChangeAspect="1" noChangeArrowheads="1"/>
          </p:cNvSpPr>
          <p:nvPr/>
        </p:nvSpPr>
        <p:spPr bwMode="auto">
          <a:xfrm>
            <a:off x="296863" y="471488"/>
            <a:ext cx="606425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ru-RU" sz="2000" b="1"/>
              <a:t>2</a:t>
            </a:r>
            <a:r>
              <a:rPr lang="en-US" sz="2000" b="1"/>
              <a:t>n</a:t>
            </a:r>
            <a:endParaRPr lang="ru-RU"/>
          </a:p>
        </p:txBody>
      </p:sp>
      <p:sp>
        <p:nvSpPr>
          <p:cNvPr id="42027" name="Text Box 43"/>
          <p:cNvSpPr txBox="1">
            <a:spLocks noChangeAspect="1" noChangeArrowheads="1"/>
          </p:cNvSpPr>
          <p:nvPr/>
        </p:nvSpPr>
        <p:spPr bwMode="auto">
          <a:xfrm>
            <a:off x="850900" y="2667000"/>
            <a:ext cx="608013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ru-RU" sz="2000" b="1"/>
              <a:t>2</a:t>
            </a:r>
            <a:r>
              <a:rPr lang="en-US" sz="2000" b="1"/>
              <a:t>n</a:t>
            </a:r>
            <a:endParaRPr lang="ru-RU"/>
          </a:p>
        </p:txBody>
      </p:sp>
      <p:sp>
        <p:nvSpPr>
          <p:cNvPr id="42031" name="Text Box 47"/>
          <p:cNvSpPr txBox="1">
            <a:spLocks noChangeArrowheads="1"/>
          </p:cNvSpPr>
          <p:nvPr/>
        </p:nvSpPr>
        <p:spPr bwMode="auto">
          <a:xfrm>
            <a:off x="7092950" y="2924175"/>
            <a:ext cx="1635125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rIns="0"/>
          <a:lstStyle/>
          <a:p>
            <a:pPr algn="ctr"/>
            <a:r>
              <a:rPr lang="ru-RU" sz="1200" b="1"/>
              <a:t>БЕСПОЛОЕ РАЗМНОЖЕНИЕ</a:t>
            </a:r>
            <a:endParaRPr lang="ru-RU"/>
          </a:p>
        </p:txBody>
      </p:sp>
      <p:grpSp>
        <p:nvGrpSpPr>
          <p:cNvPr id="41991" name="Group 7"/>
          <p:cNvGrpSpPr>
            <a:grpSpLocks/>
          </p:cNvGrpSpPr>
          <p:nvPr/>
        </p:nvGrpSpPr>
        <p:grpSpPr bwMode="auto">
          <a:xfrm>
            <a:off x="3817938" y="4130675"/>
            <a:ext cx="1873250" cy="1801813"/>
            <a:chOff x="6261" y="7984"/>
            <a:chExt cx="2548" cy="2368"/>
          </a:xfrm>
        </p:grpSpPr>
        <p:pic>
          <p:nvPicPr>
            <p:cNvPr id="41992" name="Picture 8"/>
            <p:cNvPicPr>
              <a:picLocks noChangeAspect="1" noChangeArrowheads="1"/>
            </p:cNvPicPr>
            <p:nvPr/>
          </p:nvPicPr>
          <p:blipFill>
            <a:blip r:embed="rId4">
              <a:lum bright="-78000" contrast="10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9" y="7984"/>
              <a:ext cx="2238" cy="23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993" name="Rectangle 9"/>
            <p:cNvSpPr>
              <a:spLocks noChangeArrowheads="1"/>
            </p:cNvSpPr>
            <p:nvPr/>
          </p:nvSpPr>
          <p:spPr bwMode="auto">
            <a:xfrm>
              <a:off x="6261" y="7984"/>
              <a:ext cx="637" cy="42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994" name="Rectangle 10"/>
            <p:cNvSpPr>
              <a:spLocks noChangeArrowheads="1"/>
            </p:cNvSpPr>
            <p:nvPr/>
          </p:nvSpPr>
          <p:spPr bwMode="auto">
            <a:xfrm>
              <a:off x="7970" y="9196"/>
              <a:ext cx="839" cy="30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995" name="Rectangle 11"/>
            <p:cNvSpPr>
              <a:spLocks noChangeArrowheads="1"/>
            </p:cNvSpPr>
            <p:nvPr/>
          </p:nvSpPr>
          <p:spPr bwMode="auto">
            <a:xfrm>
              <a:off x="6530" y="9730"/>
              <a:ext cx="360" cy="3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41996" name="Picture 12"/>
          <p:cNvPicPr>
            <a:picLocks noChangeAspect="1" noChangeArrowheads="1"/>
          </p:cNvPicPr>
          <p:nvPr/>
        </p:nvPicPr>
        <p:blipFill>
          <a:blip r:embed="rId5">
            <a:lum bright="-12000" contrast="46000"/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775" y="2727325"/>
            <a:ext cx="1646238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001" name="Oval 17"/>
          <p:cNvSpPr>
            <a:spLocks noChangeArrowheads="1"/>
          </p:cNvSpPr>
          <p:nvPr/>
        </p:nvSpPr>
        <p:spPr bwMode="auto">
          <a:xfrm>
            <a:off x="2032000" y="2954338"/>
            <a:ext cx="3703638" cy="3600450"/>
          </a:xfrm>
          <a:prstGeom prst="ellipse">
            <a:avLst/>
          </a:prstGeom>
          <a:noFill/>
          <a:ln w="19050">
            <a:solidFill>
              <a:srgbClr val="00000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2002" name="Text Box 18"/>
          <p:cNvSpPr txBox="1">
            <a:spLocks noChangeArrowheads="1"/>
          </p:cNvSpPr>
          <p:nvPr/>
        </p:nvSpPr>
        <p:spPr bwMode="auto">
          <a:xfrm>
            <a:off x="2308225" y="3886200"/>
            <a:ext cx="118427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ru-RU" sz="1200" b="1"/>
              <a:t>женский гаметофит</a:t>
            </a:r>
            <a:endParaRPr lang="ru-RU"/>
          </a:p>
        </p:txBody>
      </p:sp>
      <p:sp>
        <p:nvSpPr>
          <p:cNvPr id="42003" name="Text Box 19"/>
          <p:cNvSpPr txBox="1">
            <a:spLocks noChangeArrowheads="1"/>
          </p:cNvSpPr>
          <p:nvPr/>
        </p:nvSpPr>
        <p:spPr bwMode="auto">
          <a:xfrm>
            <a:off x="2306638" y="4957763"/>
            <a:ext cx="2006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r>
              <a:rPr lang="ru-RU" sz="1200" b="1"/>
              <a:t>мужской гаметофит</a:t>
            </a:r>
            <a:endParaRPr lang="ru-RU"/>
          </a:p>
        </p:txBody>
      </p:sp>
      <p:sp>
        <p:nvSpPr>
          <p:cNvPr id="42004" name="Text Box 20"/>
          <p:cNvSpPr txBox="1">
            <a:spLocks noChangeArrowheads="1"/>
          </p:cNvSpPr>
          <p:nvPr/>
        </p:nvSpPr>
        <p:spPr bwMode="auto">
          <a:xfrm>
            <a:off x="3678238" y="6002338"/>
            <a:ext cx="1001712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sz="1200" b="1"/>
              <a:t>зооспоры</a:t>
            </a:r>
            <a:endParaRPr lang="ru-RU"/>
          </a:p>
        </p:txBody>
      </p:sp>
      <p:pic>
        <p:nvPicPr>
          <p:cNvPr id="42005" name="Picture 21"/>
          <p:cNvPicPr>
            <a:picLocks noChangeAspect="1" noChangeArrowheads="1"/>
          </p:cNvPicPr>
          <p:nvPr/>
        </p:nvPicPr>
        <p:blipFill>
          <a:blip r:embed="rId6" cstate="print">
            <a:lum bright="-42000" contrast="100000"/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43" r="13603" b="16426"/>
          <a:stretch>
            <a:fillRect/>
          </a:stretch>
        </p:blipFill>
        <p:spPr bwMode="auto">
          <a:xfrm>
            <a:off x="3495675" y="5843588"/>
            <a:ext cx="227013" cy="66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2011" name="AutoShape 27"/>
          <p:cNvSpPr>
            <a:spLocks/>
          </p:cNvSpPr>
          <p:nvPr/>
        </p:nvSpPr>
        <p:spPr bwMode="auto">
          <a:xfrm>
            <a:off x="3805238" y="3265488"/>
            <a:ext cx="1187450" cy="320675"/>
          </a:xfrm>
          <a:prstGeom prst="callout2">
            <a:avLst>
              <a:gd name="adj1" fmla="val 41667"/>
              <a:gd name="adj2" fmla="val -7694"/>
              <a:gd name="adj3" fmla="val 41667"/>
              <a:gd name="adj4" fmla="val -18139"/>
              <a:gd name="adj5" fmla="val 8565"/>
              <a:gd name="adj6" fmla="val -21602"/>
            </a:avLst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10800" rIns="0"/>
          <a:lstStyle/>
          <a:p>
            <a:r>
              <a:rPr lang="ru-RU" sz="1200"/>
              <a:t>сперматозоид</a:t>
            </a:r>
            <a:endParaRPr lang="ru-RU"/>
          </a:p>
        </p:txBody>
      </p:sp>
      <p:sp>
        <p:nvSpPr>
          <p:cNvPr id="42012" name="AutoShape 28"/>
          <p:cNvSpPr>
            <a:spLocks/>
          </p:cNvSpPr>
          <p:nvPr/>
        </p:nvSpPr>
        <p:spPr bwMode="auto">
          <a:xfrm>
            <a:off x="3798888" y="3416300"/>
            <a:ext cx="1016000" cy="322263"/>
          </a:xfrm>
          <a:prstGeom prst="callout2">
            <a:avLst>
              <a:gd name="adj1" fmla="val 41569"/>
              <a:gd name="adj2" fmla="val -9009"/>
              <a:gd name="adj3" fmla="val 41569"/>
              <a:gd name="adj4" fmla="val -32134"/>
              <a:gd name="adj5" fmla="val -12009"/>
              <a:gd name="adj6" fmla="val -38815"/>
            </a:avLst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rIns="0"/>
          <a:lstStyle/>
          <a:p>
            <a:r>
              <a:rPr lang="ru-RU" sz="1200"/>
              <a:t>яйцеклетка</a:t>
            </a:r>
            <a:endParaRPr lang="ru-RU"/>
          </a:p>
        </p:txBody>
      </p:sp>
      <p:sp>
        <p:nvSpPr>
          <p:cNvPr id="42015" name="Arc 31"/>
          <p:cNvSpPr>
            <a:spLocks/>
          </p:cNvSpPr>
          <p:nvPr/>
        </p:nvSpPr>
        <p:spPr bwMode="auto">
          <a:xfrm flipV="1">
            <a:off x="3906838" y="4735513"/>
            <a:ext cx="3005137" cy="1657350"/>
          </a:xfrm>
          <a:custGeom>
            <a:avLst/>
            <a:gdLst>
              <a:gd name="G0" fmla="+- 689 0 0"/>
              <a:gd name="G1" fmla="+- 21600 0 0"/>
              <a:gd name="G2" fmla="+- 21600 0 0"/>
              <a:gd name="T0" fmla="*/ 0 w 22281"/>
              <a:gd name="T1" fmla="*/ 11 h 21600"/>
              <a:gd name="T2" fmla="*/ 22281 w 22281"/>
              <a:gd name="T3" fmla="*/ 21001 h 21600"/>
              <a:gd name="T4" fmla="*/ 689 w 22281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281" h="21600" fill="none" extrusionOk="0">
                <a:moveTo>
                  <a:pt x="-1" y="10"/>
                </a:moveTo>
                <a:cubicBezTo>
                  <a:pt x="229" y="3"/>
                  <a:pt x="459" y="-1"/>
                  <a:pt x="689" y="0"/>
                </a:cubicBezTo>
                <a:cubicBezTo>
                  <a:pt x="12385" y="0"/>
                  <a:pt x="21956" y="9309"/>
                  <a:pt x="22280" y="21001"/>
                </a:cubicBezTo>
              </a:path>
              <a:path w="22281" h="21600" stroke="0" extrusionOk="0">
                <a:moveTo>
                  <a:pt x="-1" y="10"/>
                </a:moveTo>
                <a:cubicBezTo>
                  <a:pt x="229" y="3"/>
                  <a:pt x="459" y="-1"/>
                  <a:pt x="689" y="0"/>
                </a:cubicBezTo>
                <a:cubicBezTo>
                  <a:pt x="12385" y="0"/>
                  <a:pt x="21956" y="9309"/>
                  <a:pt x="22280" y="21001"/>
                </a:cubicBezTo>
                <a:lnTo>
                  <a:pt x="689" y="21600"/>
                </a:lnTo>
                <a:close/>
              </a:path>
            </a:pathLst>
          </a:custGeom>
          <a:noFill/>
          <a:ln w="44450">
            <a:solidFill>
              <a:srgbClr val="000000"/>
            </a:solidFill>
            <a:round/>
            <a:headEnd type="stealth" w="sm" len="med"/>
            <a:tailEnd type="none" w="sm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2016" name="Arc 32"/>
          <p:cNvSpPr>
            <a:spLocks/>
          </p:cNvSpPr>
          <p:nvPr/>
        </p:nvSpPr>
        <p:spPr bwMode="auto">
          <a:xfrm flipV="1">
            <a:off x="2174875" y="4000500"/>
            <a:ext cx="1654175" cy="2246313"/>
          </a:xfrm>
          <a:custGeom>
            <a:avLst/>
            <a:gdLst>
              <a:gd name="G0" fmla="+- 21600 0 0"/>
              <a:gd name="G1" fmla="+- 19720 0 0"/>
              <a:gd name="G2" fmla="+- 21600 0 0"/>
              <a:gd name="T0" fmla="*/ 2423 w 21600"/>
              <a:gd name="T1" fmla="*/ 29661 h 29661"/>
              <a:gd name="T2" fmla="*/ 12785 w 21600"/>
              <a:gd name="T3" fmla="*/ 0 h 29661"/>
              <a:gd name="T4" fmla="*/ 21600 w 21600"/>
              <a:gd name="T5" fmla="*/ 19720 h 296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9661" fill="none" extrusionOk="0">
                <a:moveTo>
                  <a:pt x="2423" y="29660"/>
                </a:moveTo>
                <a:cubicBezTo>
                  <a:pt x="831" y="26589"/>
                  <a:pt x="0" y="23179"/>
                  <a:pt x="0" y="19720"/>
                </a:cubicBezTo>
                <a:cubicBezTo>
                  <a:pt x="-1" y="11200"/>
                  <a:pt x="5007" y="3477"/>
                  <a:pt x="12785" y="0"/>
                </a:cubicBezTo>
              </a:path>
              <a:path w="21600" h="29661" stroke="0" extrusionOk="0">
                <a:moveTo>
                  <a:pt x="2423" y="29660"/>
                </a:moveTo>
                <a:cubicBezTo>
                  <a:pt x="831" y="26589"/>
                  <a:pt x="0" y="23179"/>
                  <a:pt x="0" y="19720"/>
                </a:cubicBezTo>
                <a:cubicBezTo>
                  <a:pt x="-1" y="11200"/>
                  <a:pt x="5007" y="3477"/>
                  <a:pt x="12785" y="0"/>
                </a:cubicBezTo>
                <a:lnTo>
                  <a:pt x="21600" y="19720"/>
                </a:lnTo>
                <a:close/>
              </a:path>
            </a:pathLst>
          </a:custGeom>
          <a:noFill/>
          <a:ln w="44450">
            <a:solidFill>
              <a:srgbClr val="000000"/>
            </a:solidFill>
            <a:round/>
            <a:headEnd type="stealth" w="sm" len="med"/>
            <a:tailEnd type="none" w="sm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2017" name="Arc 33"/>
          <p:cNvSpPr>
            <a:spLocks/>
          </p:cNvSpPr>
          <p:nvPr/>
        </p:nvSpPr>
        <p:spPr bwMode="auto">
          <a:xfrm flipV="1">
            <a:off x="2855913" y="5394325"/>
            <a:ext cx="925512" cy="701675"/>
          </a:xfrm>
          <a:custGeom>
            <a:avLst/>
            <a:gdLst>
              <a:gd name="G0" fmla="+- 21600 0 0"/>
              <a:gd name="G1" fmla="+- 17193 0 0"/>
              <a:gd name="G2" fmla="+- 21600 0 0"/>
              <a:gd name="T0" fmla="*/ 23057 w 23057"/>
              <a:gd name="T1" fmla="*/ 38744 h 38793"/>
              <a:gd name="T2" fmla="*/ 8525 w 23057"/>
              <a:gd name="T3" fmla="*/ 0 h 38793"/>
              <a:gd name="T4" fmla="*/ 21600 w 23057"/>
              <a:gd name="T5" fmla="*/ 17193 h 38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3057" h="38793" fill="none" extrusionOk="0">
                <a:moveTo>
                  <a:pt x="23056" y="38743"/>
                </a:moveTo>
                <a:cubicBezTo>
                  <a:pt x="22572" y="38776"/>
                  <a:pt x="22086" y="38792"/>
                  <a:pt x="21600" y="38793"/>
                </a:cubicBezTo>
                <a:cubicBezTo>
                  <a:pt x="9670" y="38793"/>
                  <a:pt x="0" y="29122"/>
                  <a:pt x="0" y="17193"/>
                </a:cubicBezTo>
                <a:cubicBezTo>
                  <a:pt x="-1" y="10444"/>
                  <a:pt x="3153" y="4084"/>
                  <a:pt x="8524" y="-1"/>
                </a:cubicBezTo>
              </a:path>
              <a:path w="23057" h="38793" stroke="0" extrusionOk="0">
                <a:moveTo>
                  <a:pt x="23056" y="38743"/>
                </a:moveTo>
                <a:cubicBezTo>
                  <a:pt x="22572" y="38776"/>
                  <a:pt x="22086" y="38792"/>
                  <a:pt x="21600" y="38793"/>
                </a:cubicBezTo>
                <a:cubicBezTo>
                  <a:pt x="9670" y="38793"/>
                  <a:pt x="0" y="29122"/>
                  <a:pt x="0" y="17193"/>
                </a:cubicBezTo>
                <a:cubicBezTo>
                  <a:pt x="-1" y="10444"/>
                  <a:pt x="3153" y="4084"/>
                  <a:pt x="8524" y="-1"/>
                </a:cubicBezTo>
                <a:lnTo>
                  <a:pt x="21600" y="17193"/>
                </a:lnTo>
                <a:close/>
              </a:path>
            </a:pathLst>
          </a:custGeom>
          <a:noFill/>
          <a:ln w="44450">
            <a:solidFill>
              <a:srgbClr val="000000"/>
            </a:solidFill>
            <a:round/>
            <a:headEnd type="stealth" w="sm" len="med"/>
            <a:tailEnd type="none" w="sm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2018" name="Line 34"/>
          <p:cNvSpPr>
            <a:spLocks noChangeShapeType="1"/>
          </p:cNvSpPr>
          <p:nvPr/>
        </p:nvSpPr>
        <p:spPr bwMode="auto">
          <a:xfrm flipH="1">
            <a:off x="1689100" y="3540125"/>
            <a:ext cx="1588" cy="2120900"/>
          </a:xfrm>
          <a:prstGeom prst="line">
            <a:avLst/>
          </a:prstGeom>
          <a:noFill/>
          <a:ln w="444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2019" name="Arc 35"/>
          <p:cNvSpPr>
            <a:spLocks/>
          </p:cNvSpPr>
          <p:nvPr/>
        </p:nvSpPr>
        <p:spPr bwMode="auto">
          <a:xfrm flipH="1">
            <a:off x="1690688" y="3262313"/>
            <a:ext cx="433387" cy="26828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444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2020" name="Arc 36"/>
          <p:cNvSpPr>
            <a:spLocks/>
          </p:cNvSpPr>
          <p:nvPr/>
        </p:nvSpPr>
        <p:spPr bwMode="auto">
          <a:xfrm>
            <a:off x="1049338" y="5653088"/>
            <a:ext cx="641350" cy="622300"/>
          </a:xfrm>
          <a:custGeom>
            <a:avLst/>
            <a:gdLst>
              <a:gd name="G0" fmla="+- 9024 0 0"/>
              <a:gd name="G1" fmla="+- 0 0 0"/>
              <a:gd name="G2" fmla="+- 21600 0 0"/>
              <a:gd name="T0" fmla="*/ 30624 w 30624"/>
              <a:gd name="T1" fmla="*/ 5 h 21600"/>
              <a:gd name="T2" fmla="*/ 0 w 30624"/>
              <a:gd name="T3" fmla="*/ 19624 h 21600"/>
              <a:gd name="T4" fmla="*/ 9024 w 30624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0624" h="21600" fill="none" extrusionOk="0">
                <a:moveTo>
                  <a:pt x="30623" y="4"/>
                </a:moveTo>
                <a:cubicBezTo>
                  <a:pt x="30621" y="11932"/>
                  <a:pt x="20951" y="21599"/>
                  <a:pt x="9024" y="21600"/>
                </a:cubicBezTo>
                <a:cubicBezTo>
                  <a:pt x="5908" y="21600"/>
                  <a:pt x="2830" y="20926"/>
                  <a:pt x="-1" y="19624"/>
                </a:cubicBezTo>
              </a:path>
              <a:path w="30624" h="21600" stroke="0" extrusionOk="0">
                <a:moveTo>
                  <a:pt x="30623" y="4"/>
                </a:moveTo>
                <a:cubicBezTo>
                  <a:pt x="30621" y="11932"/>
                  <a:pt x="20951" y="21599"/>
                  <a:pt x="9024" y="21600"/>
                </a:cubicBezTo>
                <a:cubicBezTo>
                  <a:pt x="5908" y="21600"/>
                  <a:pt x="2830" y="20926"/>
                  <a:pt x="-1" y="19624"/>
                </a:cubicBezTo>
                <a:lnTo>
                  <a:pt x="9024" y="0"/>
                </a:lnTo>
                <a:close/>
              </a:path>
            </a:pathLst>
          </a:custGeom>
          <a:noFill/>
          <a:ln w="44450">
            <a:solidFill>
              <a:srgbClr val="000000"/>
            </a:solidFill>
            <a:round/>
            <a:headEnd type="none" w="sm" len="med"/>
            <a:tailEnd type="stealth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2021" name="Text Box 37"/>
          <p:cNvSpPr txBox="1">
            <a:spLocks noChangeArrowheads="1"/>
          </p:cNvSpPr>
          <p:nvPr/>
        </p:nvSpPr>
        <p:spPr bwMode="auto">
          <a:xfrm>
            <a:off x="2266950" y="4397375"/>
            <a:ext cx="1558925" cy="4667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rIns="0"/>
          <a:lstStyle/>
          <a:p>
            <a:pPr algn="ctr"/>
            <a:r>
              <a:rPr lang="ru-RU" sz="1200" b="1"/>
              <a:t>ПОЛОВОЕ РАЗМНОЖЕНИЕ</a:t>
            </a:r>
            <a:endParaRPr lang="ru-RU"/>
          </a:p>
        </p:txBody>
      </p:sp>
      <p:sp>
        <p:nvSpPr>
          <p:cNvPr id="42022" name="AutoShape 38"/>
          <p:cNvSpPr>
            <a:spLocks/>
          </p:cNvSpPr>
          <p:nvPr/>
        </p:nvSpPr>
        <p:spPr bwMode="auto">
          <a:xfrm>
            <a:off x="2308225" y="2373313"/>
            <a:ext cx="1568450" cy="327025"/>
          </a:xfrm>
          <a:prstGeom prst="callout3">
            <a:avLst>
              <a:gd name="adj1" fmla="val 40815"/>
              <a:gd name="adj2" fmla="val -5829"/>
              <a:gd name="adj3" fmla="val 40815"/>
              <a:gd name="adj4" fmla="val -19815"/>
              <a:gd name="adj5" fmla="val 78912"/>
              <a:gd name="adj6" fmla="val -19815"/>
              <a:gd name="adj7" fmla="val 144218"/>
              <a:gd name="adj8" fmla="val -15056"/>
            </a:avLst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/>
          <a:lstStyle/>
          <a:p>
            <a:r>
              <a:rPr lang="ru-RU" sz="1200"/>
              <a:t>молодой спорофит</a:t>
            </a:r>
            <a:endParaRPr lang="ru-RU"/>
          </a:p>
        </p:txBody>
      </p:sp>
      <p:pic>
        <p:nvPicPr>
          <p:cNvPr id="42023" name="Picture 39"/>
          <p:cNvPicPr>
            <a:picLocks noChangeAspect="1" noChangeArrowheads="1"/>
          </p:cNvPicPr>
          <p:nvPr/>
        </p:nvPicPr>
        <p:blipFill>
          <a:blip r:embed="rId7" cstate="print">
            <a:lum bright="-42000" contrast="100000"/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43" r="15375" b="16426"/>
          <a:stretch>
            <a:fillRect/>
          </a:stretch>
        </p:blipFill>
        <p:spPr bwMode="auto">
          <a:xfrm>
            <a:off x="3313113" y="5665788"/>
            <a:ext cx="222250" cy="66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2024" name="Text Box 40"/>
          <p:cNvSpPr txBox="1">
            <a:spLocks noChangeAspect="1" noChangeArrowheads="1"/>
          </p:cNvSpPr>
          <p:nvPr/>
        </p:nvSpPr>
        <p:spPr bwMode="auto">
          <a:xfrm>
            <a:off x="4959350" y="4775200"/>
            <a:ext cx="646113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sz="2000" b="1"/>
              <a:t>n</a:t>
            </a:r>
            <a:endParaRPr lang="ru-RU"/>
          </a:p>
        </p:txBody>
      </p:sp>
      <p:sp>
        <p:nvSpPr>
          <p:cNvPr id="42025" name="Text Box 41"/>
          <p:cNvSpPr txBox="1">
            <a:spLocks noChangeAspect="1" noChangeArrowheads="1"/>
          </p:cNvSpPr>
          <p:nvPr/>
        </p:nvSpPr>
        <p:spPr bwMode="auto">
          <a:xfrm>
            <a:off x="3592513" y="5426075"/>
            <a:ext cx="644525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2000" b="1"/>
              <a:t>n</a:t>
            </a:r>
            <a:endParaRPr lang="ru-RU"/>
          </a:p>
        </p:txBody>
      </p:sp>
      <p:sp>
        <p:nvSpPr>
          <p:cNvPr id="42026" name="Text Box 42"/>
          <p:cNvSpPr txBox="1">
            <a:spLocks noChangeAspect="1" noChangeArrowheads="1"/>
          </p:cNvSpPr>
          <p:nvPr/>
        </p:nvSpPr>
        <p:spPr bwMode="auto">
          <a:xfrm>
            <a:off x="1131888" y="5040313"/>
            <a:ext cx="646112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ru-RU" sz="2000" b="1"/>
              <a:t>2</a:t>
            </a:r>
            <a:r>
              <a:rPr lang="en-US" sz="2000" b="1"/>
              <a:t>n</a:t>
            </a:r>
            <a:endParaRPr lang="ru-RU"/>
          </a:p>
        </p:txBody>
      </p:sp>
      <p:sp>
        <p:nvSpPr>
          <p:cNvPr id="42028" name="AutoShape 44"/>
          <p:cNvSpPr>
            <a:spLocks/>
          </p:cNvSpPr>
          <p:nvPr/>
        </p:nvSpPr>
        <p:spPr bwMode="auto">
          <a:xfrm>
            <a:off x="3740150" y="3640138"/>
            <a:ext cx="1016000" cy="322262"/>
          </a:xfrm>
          <a:prstGeom prst="callout2">
            <a:avLst>
              <a:gd name="adj1" fmla="val 41569"/>
              <a:gd name="adj2" fmla="val -9009"/>
              <a:gd name="adj3" fmla="val 41569"/>
              <a:gd name="adj4" fmla="val -16894"/>
              <a:gd name="adj5" fmla="val 15704"/>
              <a:gd name="adj6" fmla="val -21319"/>
            </a:avLst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rIns="0"/>
          <a:lstStyle/>
          <a:p>
            <a:r>
              <a:rPr lang="ru-RU" sz="1200"/>
              <a:t>оогоний</a:t>
            </a:r>
            <a:endParaRPr lang="ru-RU"/>
          </a:p>
        </p:txBody>
      </p:sp>
      <p:sp>
        <p:nvSpPr>
          <p:cNvPr id="42029" name="AutoShape 45"/>
          <p:cNvSpPr>
            <a:spLocks/>
          </p:cNvSpPr>
          <p:nvPr/>
        </p:nvSpPr>
        <p:spPr bwMode="auto">
          <a:xfrm>
            <a:off x="3495675" y="3917950"/>
            <a:ext cx="936625" cy="338138"/>
          </a:xfrm>
          <a:prstGeom prst="callout3">
            <a:avLst>
              <a:gd name="adj1" fmla="val 39648"/>
              <a:gd name="adj2" fmla="val 109778"/>
              <a:gd name="adj3" fmla="val 39648"/>
              <a:gd name="adj4" fmla="val 120051"/>
              <a:gd name="adj5" fmla="val 57931"/>
              <a:gd name="adj6" fmla="val 120051"/>
              <a:gd name="adj7" fmla="val 105287"/>
              <a:gd name="adj8" fmla="val 108963"/>
            </a:avLst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r"/>
            <a:r>
              <a:rPr lang="ru-RU" sz="1200"/>
              <a:t>антеридий</a:t>
            </a:r>
            <a:endParaRPr lang="ru-RU"/>
          </a:p>
        </p:txBody>
      </p:sp>
      <p:sp>
        <p:nvSpPr>
          <p:cNvPr id="42030" name="Line 46"/>
          <p:cNvSpPr>
            <a:spLocks noChangeShapeType="1"/>
          </p:cNvSpPr>
          <p:nvPr/>
        </p:nvSpPr>
        <p:spPr bwMode="auto">
          <a:xfrm>
            <a:off x="4881563" y="3400425"/>
            <a:ext cx="312737" cy="85566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2032" name="Line 48"/>
          <p:cNvSpPr>
            <a:spLocks noChangeShapeType="1"/>
          </p:cNvSpPr>
          <p:nvPr/>
        </p:nvSpPr>
        <p:spPr bwMode="auto">
          <a:xfrm flipH="1">
            <a:off x="4805363" y="3408363"/>
            <a:ext cx="8572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2033" name="Text Box 49"/>
          <p:cNvSpPr txBox="1">
            <a:spLocks noChangeAspect="1" noChangeArrowheads="1"/>
          </p:cNvSpPr>
          <p:nvPr/>
        </p:nvSpPr>
        <p:spPr bwMode="auto">
          <a:xfrm>
            <a:off x="4356100" y="0"/>
            <a:ext cx="4787900" cy="5778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ru-RU" sz="2000"/>
              <a:t>Схема жизненного цикла</a:t>
            </a:r>
            <a:r>
              <a:rPr lang="ru-RU" sz="2000" b="1"/>
              <a:t> </a:t>
            </a:r>
            <a:r>
              <a:rPr lang="ru-RU" sz="2000"/>
              <a:t>представителей рода ламинария  (</a:t>
            </a:r>
            <a:r>
              <a:rPr lang="en-US" sz="2000" i="1"/>
              <a:t>Laminaria</a:t>
            </a:r>
            <a:r>
              <a:rPr lang="ru-RU" sz="2000"/>
              <a:t>)</a:t>
            </a:r>
          </a:p>
          <a:p>
            <a:endParaRPr lang="ru-RU" sz="3600"/>
          </a:p>
        </p:txBody>
      </p:sp>
    </p:spTree>
    <p:extLst>
      <p:ext uri="{BB962C8B-B14F-4D97-AF65-F5344CB8AC3E}">
        <p14:creationId xmlns:p14="http://schemas.microsoft.com/office/powerpoint/2010/main" val="416276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Sphagnum</a:t>
            </a:r>
            <a:endParaRPr lang="ru-RU" i="1" dirty="0"/>
          </a:p>
        </p:txBody>
      </p:sp>
      <p:sp>
        <p:nvSpPr>
          <p:cNvPr id="4" name="AutoShape 2" descr="http://upload.wikimedia.org/wikipedia/commons/9/90/Sphagnum.jpg"/>
          <p:cNvSpPr>
            <a:spLocks noChangeAspect="1" noChangeArrowheads="1"/>
          </p:cNvSpPr>
          <p:nvPr/>
        </p:nvSpPr>
        <p:spPr bwMode="auto">
          <a:xfrm>
            <a:off x="155575" y="-2262188"/>
            <a:ext cx="7267575" cy="471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331" y="1700808"/>
            <a:ext cx="3709338" cy="4394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374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i="1" noProof="1" smtClean="0"/>
              <a:t>Polytrichum commune</a:t>
            </a:r>
            <a:endParaRPr lang="en-US" i="1" noProof="1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988840"/>
            <a:ext cx="5808928" cy="3857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54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27" t="24649" r="25773" b="8217"/>
          <a:stretch/>
        </p:blipFill>
        <p:spPr bwMode="auto">
          <a:xfrm>
            <a:off x="1331640" y="116632"/>
            <a:ext cx="6336704" cy="64807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9037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://gendocs.ru/gendocs/docs/4/3831/conv_1/file1_html_me4e3f05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5112568" cy="488600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5724128" y="1700808"/>
            <a:ext cx="28620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Кукушкин лен:</a:t>
            </a:r>
          </a:p>
          <a:p>
            <a:r>
              <a:rPr lang="ru-RU" dirty="0"/>
              <a:t>А – цикл развития мха; </a:t>
            </a:r>
          </a:p>
          <a:p>
            <a:r>
              <a:rPr lang="ru-RU" dirty="0"/>
              <a:t>Б – коробочка: </a:t>
            </a:r>
          </a:p>
          <a:p>
            <a:r>
              <a:rPr lang="ru-RU" dirty="0"/>
              <a:t>1 – с колпачком, </a:t>
            </a:r>
          </a:p>
          <a:p>
            <a:r>
              <a:rPr lang="ru-RU" dirty="0"/>
              <a:t>2 – без колпачка, </a:t>
            </a:r>
          </a:p>
          <a:p>
            <a:r>
              <a:rPr lang="ru-RU" dirty="0"/>
              <a:t>3 – в разрезе </a:t>
            </a:r>
          </a:p>
          <a:p>
            <a:r>
              <a:rPr lang="ru-RU" dirty="0"/>
              <a:t>(а –крышечка,</a:t>
            </a:r>
          </a:p>
          <a:p>
            <a:r>
              <a:rPr lang="ru-RU" dirty="0"/>
              <a:t>б – </a:t>
            </a:r>
            <a:r>
              <a:rPr lang="ru-RU" dirty="0" err="1"/>
              <a:t>урночка</a:t>
            </a:r>
            <a:r>
              <a:rPr lang="ru-RU" dirty="0"/>
              <a:t>, </a:t>
            </a:r>
          </a:p>
          <a:p>
            <a:r>
              <a:rPr lang="ru-RU" dirty="0"/>
              <a:t>в – спорангий, </a:t>
            </a:r>
          </a:p>
          <a:p>
            <a:r>
              <a:rPr lang="ru-RU" dirty="0"/>
              <a:t>г – апофиза, </a:t>
            </a:r>
          </a:p>
          <a:p>
            <a:r>
              <a:rPr lang="ru-RU" dirty="0"/>
              <a:t>д – ножка); </a:t>
            </a:r>
          </a:p>
          <a:p>
            <a:r>
              <a:rPr lang="ru-RU" dirty="0"/>
              <a:t>В – поперечный разрез листа с ассимиляторами;</a:t>
            </a:r>
          </a:p>
          <a:p>
            <a:r>
              <a:rPr lang="ru-RU" dirty="0"/>
              <a:t> Г – поперечный разрез стебля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811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i="1" dirty="0" err="1" smtClean="0"/>
              <a:t>Dryopteris</a:t>
            </a:r>
            <a:r>
              <a:rPr lang="en-US" i="1" dirty="0" smtClean="0"/>
              <a:t> </a:t>
            </a:r>
            <a:r>
              <a:rPr lang="en-US" i="1" dirty="0" err="1" smtClean="0"/>
              <a:t>filix</a:t>
            </a:r>
            <a:r>
              <a:rPr lang="en-US" i="1" dirty="0" smtClean="0"/>
              <a:t>-mas</a:t>
            </a:r>
            <a:endParaRPr lang="ru-RU" i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556792"/>
            <a:ext cx="6400800" cy="4800600"/>
          </a:xfrm>
        </p:spPr>
      </p:pic>
    </p:spTree>
    <p:extLst>
      <p:ext uri="{BB962C8B-B14F-4D97-AF65-F5344CB8AC3E}">
        <p14:creationId xmlns:p14="http://schemas.microsoft.com/office/powerpoint/2010/main" val="232534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Сорусы</a:t>
            </a:r>
            <a:r>
              <a:rPr lang="ru-RU" i="1" dirty="0" smtClean="0"/>
              <a:t> </a:t>
            </a:r>
            <a:r>
              <a:rPr lang="en-US" i="1" dirty="0" err="1" smtClean="0"/>
              <a:t>Dryopteris</a:t>
            </a:r>
            <a:endParaRPr lang="ru-RU" i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484784"/>
            <a:ext cx="6400800" cy="4800600"/>
          </a:xfrm>
        </p:spPr>
      </p:pic>
    </p:spTree>
    <p:extLst>
      <p:ext uri="{BB962C8B-B14F-4D97-AF65-F5344CB8AC3E}">
        <p14:creationId xmlns:p14="http://schemas.microsoft.com/office/powerpoint/2010/main" val="194107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l="23887" t="16433" r="27216" b="11022"/>
          <a:stretch/>
        </p:blipFill>
        <p:spPr bwMode="auto">
          <a:xfrm>
            <a:off x="1331640" y="404664"/>
            <a:ext cx="6120679" cy="63367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7444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Chlorella</a:t>
            </a:r>
            <a:endParaRPr lang="ru-RU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600" r="5592" b="10707"/>
          <a:stretch/>
        </p:blipFill>
        <p:spPr>
          <a:xfrm>
            <a:off x="2339752" y="1556792"/>
            <a:ext cx="4862692" cy="465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66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Жизненный цикл </a:t>
            </a:r>
            <a:r>
              <a:rPr lang="en-US" i="1" dirty="0" smtClean="0"/>
              <a:t>Chlorella</a:t>
            </a:r>
            <a:endParaRPr lang="ru-RU" i="1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04"/>
          <a:stretch/>
        </p:blipFill>
        <p:spPr bwMode="auto">
          <a:xfrm>
            <a:off x="395536" y="2298941"/>
            <a:ext cx="8532440" cy="29913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483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noProof="1" smtClean="0"/>
              <a:t>Дочерние ценобии </a:t>
            </a:r>
            <a:r>
              <a:rPr lang="ru-RU" i="1" noProof="1" smtClean="0"/>
              <a:t>Volvox aureus </a:t>
            </a:r>
            <a:r>
              <a:rPr lang="ru-RU" noProof="1" smtClean="0"/>
              <a:t>внутри материнского</a:t>
            </a:r>
            <a:endParaRPr lang="ru-RU" noProof="1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700808"/>
            <a:ext cx="6096000" cy="4572000"/>
          </a:xfrm>
        </p:spPr>
      </p:pic>
    </p:spTree>
    <p:extLst>
      <p:ext uri="{BB962C8B-B14F-4D97-AF65-F5344CB8AC3E}">
        <p14:creationId xmlns:p14="http://schemas.microsoft.com/office/powerpoint/2010/main" val="303032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1" b="8134"/>
          <a:stretch/>
        </p:blipFill>
        <p:spPr bwMode="auto">
          <a:xfrm>
            <a:off x="1043608" y="116632"/>
            <a:ext cx="6408712" cy="67055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7088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Ulothrix </a:t>
            </a:r>
            <a:r>
              <a:rPr lang="en-US" i="1" dirty="0" err="1"/>
              <a:t>zonata</a:t>
            </a:r>
            <a:endParaRPr lang="ru-RU" i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3" r="5692"/>
          <a:stretch/>
        </p:blipFill>
        <p:spPr>
          <a:xfrm>
            <a:off x="1907704" y="1563959"/>
            <a:ext cx="5616624" cy="4900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55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7772400" cy="7200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Жизненный цикл </a:t>
            </a:r>
            <a:r>
              <a:rPr lang="en-US" i="1" dirty="0" smtClean="0"/>
              <a:t>Ulothrix</a:t>
            </a:r>
            <a:endParaRPr lang="ru-RU" i="1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04"/>
          <a:stretch/>
        </p:blipFill>
        <p:spPr bwMode="auto">
          <a:xfrm>
            <a:off x="1403648" y="980728"/>
            <a:ext cx="6332046" cy="58242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8678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772400" cy="1143000"/>
          </a:xfrm>
        </p:spPr>
        <p:txBody>
          <a:bodyPr/>
          <a:lstStyle/>
          <a:p>
            <a:r>
              <a:rPr lang="en-US" i="1" dirty="0" smtClean="0"/>
              <a:t>Spirogyra</a:t>
            </a:r>
            <a:endParaRPr lang="ru-RU" i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760" y="1700808"/>
            <a:ext cx="6350000" cy="4318000"/>
          </a:xfrm>
        </p:spPr>
      </p:pic>
    </p:spTree>
    <p:extLst>
      <p:ext uri="{BB962C8B-B14F-4D97-AF65-F5344CB8AC3E}">
        <p14:creationId xmlns:p14="http://schemas.microsoft.com/office/powerpoint/2010/main" val="203398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Жизненный цикл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62"/>
          <a:stretch/>
        </p:blipFill>
        <p:spPr bwMode="auto">
          <a:xfrm>
            <a:off x="755576" y="1844824"/>
            <a:ext cx="7704856" cy="43431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9435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378601C765F2DB4D832BA86FE76CDD2C" ma:contentTypeVersion="0" ma:contentTypeDescription="Создание документа." ma:contentTypeScope="" ma:versionID="fdbc2b929c05273eee0c3ce94c5d817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9290907-3371-49EA-889F-4CA372EA46D9}"/>
</file>

<file path=customXml/itemProps2.xml><?xml version="1.0" encoding="utf-8"?>
<ds:datastoreItem xmlns:ds="http://schemas.openxmlformats.org/officeDocument/2006/customXml" ds:itemID="{A502C4D1-80AC-4261-865F-6669B4169088}"/>
</file>

<file path=customXml/itemProps3.xml><?xml version="1.0" encoding="utf-8"?>
<ds:datastoreItem xmlns:ds="http://schemas.openxmlformats.org/officeDocument/2006/customXml" ds:itemID="{E7822637-FBD4-46E9-8931-9AE6437AD853}"/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129</Words>
  <Application>Microsoft Office PowerPoint</Application>
  <PresentationFormat>Экран (4:3)</PresentationFormat>
  <Paragraphs>48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</vt:lpstr>
      <vt:lpstr>Calibri</vt:lpstr>
      <vt:lpstr>Times New Roman</vt:lpstr>
      <vt:lpstr>Trebuchet MS</vt:lpstr>
      <vt:lpstr>Wingdings 3</vt:lpstr>
      <vt:lpstr>Тема Office</vt:lpstr>
      <vt:lpstr>Грань</vt:lpstr>
      <vt:lpstr>Водоросли Мхи Папоротники  для слушателей подготовительного отделения по дисциплине «Биология» составитель Н.В. Цурикова, ассистент кафедры доузовской подготовки и профориентации</vt:lpstr>
      <vt:lpstr>Chlorella</vt:lpstr>
      <vt:lpstr>Жизненный цикл Chlorella</vt:lpstr>
      <vt:lpstr>Дочерние ценобии Volvox aureus внутри материнского</vt:lpstr>
      <vt:lpstr>Презентация PowerPoint</vt:lpstr>
      <vt:lpstr>Ulothrix zonata</vt:lpstr>
      <vt:lpstr>Жизненный цикл Ulothrix</vt:lpstr>
      <vt:lpstr>Spirogyra</vt:lpstr>
      <vt:lpstr>Жизненный цикл</vt:lpstr>
      <vt:lpstr>Коньюгация</vt:lpstr>
      <vt:lpstr>Презентация PowerPoint</vt:lpstr>
      <vt:lpstr>Презентация PowerPoint</vt:lpstr>
      <vt:lpstr>Sphagnum</vt:lpstr>
      <vt:lpstr>Polytrichum commune</vt:lpstr>
      <vt:lpstr>Презентация PowerPoint</vt:lpstr>
      <vt:lpstr>Презентация PowerPoint</vt:lpstr>
      <vt:lpstr>Dryopteris filix-mas</vt:lpstr>
      <vt:lpstr>Сорусы Dryopteris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Andrei H. Tsurykau</dc:creator>
  <cp:lastModifiedBy>Andrei Tsurykau</cp:lastModifiedBy>
  <cp:revision>15</cp:revision>
  <dcterms:created xsi:type="dcterms:W3CDTF">2013-10-15T16:46:13Z</dcterms:created>
  <dcterms:modified xsi:type="dcterms:W3CDTF">2015-11-16T09:45:04Z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0x010100378601C765F2DB4D832BA86FE76CDD2C</vt:lpwstr>
  </property>
</Properties>
</file>