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Default Extension="png" ContentType="image/png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Default Extension="jpeg" ContentType="image/jpeg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92" r:id="rId3"/>
  </p:sldMasterIdLst>
  <p:notesMasterIdLst>
    <p:notesMasterId r:id="rId14"/>
  </p:notesMasterIdLst>
  <p:sldIdLst>
    <p:sldId id="264" r:id="rId4"/>
    <p:sldId id="256" r:id="rId5"/>
    <p:sldId id="262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42BC035-3C11-4FED-B9D4-C0366EB3CD89}">
          <p14:sldIdLst>
            <p14:sldId id="264"/>
            <p14:sldId id="256"/>
            <p14:sldId id="262"/>
            <p14:sldId id="267"/>
            <p14:sldId id="268"/>
            <p14:sldId id="269"/>
            <p14:sldId id="270"/>
            <p14:sldId id="271"/>
            <p14:sldId id="272"/>
            <p14:sldId id="273"/>
          </p14:sldIdLst>
        </p14:section>
        <p14:section name="Раздел без заголовка" id="{D2C33B9C-CE27-4493-AE8F-A09A52465DA6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8736" autoAdjust="0"/>
  </p:normalViewPr>
  <p:slideViewPr>
    <p:cSldViewPr>
      <p:cViewPr>
        <p:scale>
          <a:sx n="100" d="100"/>
          <a:sy n="100" d="100"/>
        </p:scale>
        <p:origin x="-852" y="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customXml" Target="../customXml/item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1F301A-62A5-49BE-9CC2-EF8CEDF4C515}" type="doc">
      <dgm:prSet loTypeId="urn:microsoft.com/office/officeart/2009/3/layout/PhasedProcess" loCatId="process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623A3010-8E19-49E2-9487-FC48D396A60B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0"/>
          <a:endParaRPr lang="ru-RU" dirty="0"/>
        </a:p>
      </dgm:t>
    </dgm:pt>
    <dgm:pt modelId="{500734A7-08C8-4F0D-9362-78E19FB14106}" type="parTrans" cxnId="{328F1B7B-22E2-409A-941E-D37F5EECE2CA}">
      <dgm:prSet/>
      <dgm:spPr/>
      <dgm:t>
        <a:bodyPr/>
        <a:lstStyle/>
        <a:p>
          <a:endParaRPr lang="ru-RU"/>
        </a:p>
      </dgm:t>
    </dgm:pt>
    <dgm:pt modelId="{CDB70F74-CE18-46E5-99A0-5AFEAF844A46}" type="sibTrans" cxnId="{328F1B7B-22E2-409A-941E-D37F5EECE2CA}">
      <dgm:prSet/>
      <dgm:spPr/>
      <dgm:t>
        <a:bodyPr/>
        <a:lstStyle/>
        <a:p>
          <a:endParaRPr lang="ru-RU"/>
        </a:p>
      </dgm:t>
    </dgm:pt>
    <dgm:pt modelId="{49288FDB-84FA-44D1-B6BE-B562D8778B9F}" type="pres">
      <dgm:prSet presAssocID="{341F301A-62A5-49BE-9CC2-EF8CEDF4C515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F93CFAC-2D2E-4896-AD14-DBFE038B1826}" type="pres">
      <dgm:prSet presAssocID="{341F301A-62A5-49BE-9CC2-EF8CEDF4C515}" presName="middleComposite" presStyleCnt="0"/>
      <dgm:spPr/>
      <dgm:t>
        <a:bodyPr/>
        <a:lstStyle/>
        <a:p>
          <a:endParaRPr lang="ru-RU"/>
        </a:p>
      </dgm:t>
    </dgm:pt>
    <dgm:pt modelId="{AFB1A25A-9DF6-4A58-ADA3-E84A81CF4CFF}" type="pres">
      <dgm:prSet presAssocID="{341F301A-62A5-49BE-9CC2-EF8CEDF4C515}" presName="leftComposite" presStyleCnt="0"/>
      <dgm:spPr/>
      <dgm:t>
        <a:bodyPr/>
        <a:lstStyle/>
        <a:p>
          <a:endParaRPr lang="ru-RU"/>
        </a:p>
      </dgm:t>
    </dgm:pt>
    <dgm:pt modelId="{FC116F06-3CC2-49EA-9F3F-A000CAD12C6C}" type="pres">
      <dgm:prSet presAssocID="{341F301A-62A5-49BE-9CC2-EF8CEDF4C515}" presName="parentText1" presStyleLbl="revTx" presStyleIdx="0" presStyleCnt="1" custScaleX="494137" custScaleY="534188" custLinFactNeighborX="-4334" custLinFactNeighborY="18607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8F1B7B-22E2-409A-941E-D37F5EECE2CA}" srcId="{341F301A-62A5-49BE-9CC2-EF8CEDF4C515}" destId="{623A3010-8E19-49E2-9487-FC48D396A60B}" srcOrd="0" destOrd="0" parTransId="{500734A7-08C8-4F0D-9362-78E19FB14106}" sibTransId="{CDB70F74-CE18-46E5-99A0-5AFEAF844A46}"/>
    <dgm:cxn modelId="{673783A8-ECDB-4A02-BBD8-D8F6DC6309B0}" type="presOf" srcId="{341F301A-62A5-49BE-9CC2-EF8CEDF4C515}" destId="{49288FDB-84FA-44D1-B6BE-B562D8778B9F}" srcOrd="0" destOrd="0" presId="urn:microsoft.com/office/officeart/2009/3/layout/PhasedProcess"/>
    <dgm:cxn modelId="{AEBC0335-6441-4166-BE52-34461BB43569}" type="presOf" srcId="{623A3010-8E19-49E2-9487-FC48D396A60B}" destId="{FC116F06-3CC2-49EA-9F3F-A000CAD12C6C}" srcOrd="0" destOrd="0" presId="urn:microsoft.com/office/officeart/2009/3/layout/PhasedProcess"/>
    <dgm:cxn modelId="{7EA15321-A194-4B17-84D3-4FFD536CC012}" type="presParOf" srcId="{49288FDB-84FA-44D1-B6BE-B562D8778B9F}" destId="{FF93CFAC-2D2E-4896-AD14-DBFE038B1826}" srcOrd="0" destOrd="0" presId="urn:microsoft.com/office/officeart/2009/3/layout/PhasedProcess"/>
    <dgm:cxn modelId="{55EBFC49-5766-478D-9915-410E457216F7}" type="presParOf" srcId="{49288FDB-84FA-44D1-B6BE-B562D8778B9F}" destId="{AFB1A25A-9DF6-4A58-ADA3-E84A81CF4CFF}" srcOrd="1" destOrd="0" presId="urn:microsoft.com/office/officeart/2009/3/layout/PhasedProcess"/>
    <dgm:cxn modelId="{484EAAB0-1A21-44AB-B33E-38ECAA5D2118}" type="presParOf" srcId="{49288FDB-84FA-44D1-B6BE-B562D8778B9F}" destId="{FC116F06-3CC2-49EA-9F3F-A000CAD12C6C}" srcOrd="2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16F06-3CC2-49EA-9F3F-A000CAD12C6C}">
      <dsp:nvSpPr>
        <dsp:cNvPr id="0" name=""/>
        <dsp:cNvSpPr/>
      </dsp:nvSpPr>
      <dsp:spPr>
        <a:xfrm>
          <a:off x="-1" y="0"/>
          <a:ext cx="8208915" cy="2067275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400" kern="1200" dirty="0"/>
        </a:p>
      </dsp:txBody>
      <dsp:txXfrm>
        <a:off x="-1" y="0"/>
        <a:ext cx="8208915" cy="2067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03550-516C-4809-B57B-34FFCB3B25B1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C8DAE-2C33-4540-8E53-439F7DA08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334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C8DAE-2C33-4540-8E53-439F7DA0869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746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C8DAE-2C33-4540-8E53-439F7DA0869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425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A15CEB-3CCD-472D-AD67-320C0054956B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9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5688632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ts val="0"/>
              </a:spcBef>
            </a:pP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Прэзентацыя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па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беларускай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мове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 </a:t>
            </a:r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тэме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ru-RU" sz="53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Дзеепрыметн</a:t>
            </a:r>
            <a:r>
              <a:rPr lang="be-BY" sz="5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ік </a:t>
            </a:r>
            <a:r>
              <a:rPr lang="ru-RU" sz="5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5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 </a:t>
            </a:r>
            <a:r>
              <a:rPr lang="ru-RU" sz="53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дзеепрыслоўе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</a:t>
            </a:r>
            <a:r>
              <a:rPr lang="ru-RU" sz="1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слухачоў</a:t>
            </a:r>
            <a: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b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падрыхтоўчага</a:t>
            </a:r>
            <a: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1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аддзялення</a:t>
            </a:r>
            <a: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b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падрыхтоўчых</a:t>
            </a:r>
            <a: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1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курсаў</a:t>
            </a:r>
            <a: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b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абітурыентаў</a:t>
            </a:r>
            <a: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800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1800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Складальнік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                    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дацэнт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Чайкова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С.В.</a:t>
            </a:r>
            <a:b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378944" y="2924944"/>
            <a:ext cx="473531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3619902" y="5229200"/>
            <a:ext cx="977638" cy="484632"/>
          </a:xfrm>
          <a:prstGeom prst="rightArrow">
            <a:avLst>
              <a:gd name="adj1" fmla="val 50000"/>
              <a:gd name="adj2" fmla="val 48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467544" y="692696"/>
            <a:ext cx="8496944" cy="446449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 rtl="0">
              <a:buNone/>
            </a:pPr>
            <a:r>
              <a:rPr lang="ru-RU" sz="7200" kern="10" spc="0" dirty="0" err="1" smtClean="0">
                <a:ln w="9525"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</a:rPr>
              <a:t>Дзякуй</a:t>
            </a:r>
            <a:r>
              <a:rPr lang="ru-RU" sz="7200" kern="10" spc="0" dirty="0" smtClean="0">
                <a:ln w="9525"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</a:rPr>
              <a:t> за </a:t>
            </a:r>
            <a:r>
              <a:rPr lang="ru-RU" sz="7200" kern="10" dirty="0" err="1">
                <a:ln w="9525">
                  <a:round/>
                  <a:headEnd/>
                  <a:tailEnd/>
                </a:ln>
                <a:solidFill>
                  <a:srgbClr val="7030A0"/>
                </a:solidFill>
                <a:latin typeface="Arial Black"/>
              </a:rPr>
              <a:t>ў</a:t>
            </a:r>
            <a:r>
              <a:rPr lang="ru-RU" sz="7200" kern="10" spc="0" dirty="0" err="1" smtClean="0">
                <a:ln w="9525"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</a:rPr>
              <a:t>вагу</a:t>
            </a:r>
            <a:endParaRPr lang="ru-RU" sz="7200" kern="10" spc="0" dirty="0">
              <a:ln w="9525">
                <a:round/>
                <a:headEnd/>
                <a:tailEnd/>
              </a:ln>
              <a:solidFill>
                <a:srgbClr val="7030A0"/>
              </a:solidFill>
              <a:effectLst/>
              <a:latin typeface="Arial Black"/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5508104" y="4183943"/>
            <a:ext cx="2448272" cy="1800200"/>
          </a:xfrm>
          <a:prstGeom prst="sun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dirty="0" smtClean="0"/>
              <a:t>СВЧ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1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944390"/>
            <a:ext cx="8208912" cy="3292921"/>
          </a:xfrm>
        </p:spPr>
        <p:txBody>
          <a:bodyPr>
            <a:noAutofit/>
          </a:bodyPr>
          <a:lstStyle/>
          <a:p>
            <a:pPr algn="r"/>
            <a:r>
              <a:rPr lang="ru-RU" sz="2400" b="1" dirty="0" err="1" smtClean="0">
                <a:solidFill>
                  <a:schemeClr val="bg1"/>
                </a:solidFill>
                <a:latin typeface="+mj-lt"/>
              </a:rPr>
              <a:t>утварэнне</a:t>
            </a:r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+mj-lt"/>
              </a:rPr>
              <a:t>дзеепрыметнікаў</a:t>
            </a:r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;</a:t>
            </a:r>
          </a:p>
          <a:p>
            <a:pPr algn="r"/>
            <a:r>
              <a:rPr lang="ru-RU" sz="2400" b="1" dirty="0" err="1" smtClean="0">
                <a:solidFill>
                  <a:schemeClr val="bg1"/>
                </a:solidFill>
                <a:latin typeface="+mj-lt"/>
              </a:rPr>
              <a:t>ужыванне</a:t>
            </a:r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+mj-lt"/>
              </a:rPr>
              <a:t>дзеепрыметнікаў</a:t>
            </a:r>
            <a:r>
              <a:rPr lang="ru-RU" sz="2400" b="1" dirty="0">
                <a:solidFill>
                  <a:schemeClr val="bg1"/>
                </a:solidFill>
                <a:latin typeface="+mj-lt"/>
              </a:rPr>
              <a:t>; </a:t>
            </a:r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;</a:t>
            </a:r>
          </a:p>
          <a:p>
            <a:pPr lvl="0" algn="r"/>
            <a:r>
              <a:rPr lang="ru-RU" sz="2400" b="1" dirty="0">
                <a:solidFill>
                  <a:schemeClr val="bg1"/>
                </a:solidFill>
                <a:latin typeface="+mj-lt"/>
              </a:rPr>
              <a:t>п</a:t>
            </a:r>
            <a:r>
              <a:rPr lang="be-BY" altLang="ru-RU" sz="24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равапіс </a:t>
            </a:r>
            <a:r>
              <a:rPr lang="be-BY" altLang="ru-RU" sz="2400" b="1" i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не </a:t>
            </a:r>
            <a:r>
              <a:rPr lang="be-BY" altLang="ru-RU" sz="24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(</a:t>
            </a:r>
            <a:r>
              <a:rPr lang="be-BY" altLang="ru-RU" sz="2400" b="1" i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ня</a:t>
            </a:r>
            <a:r>
              <a:rPr lang="be-BY" altLang="ru-RU" sz="24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) з </a:t>
            </a:r>
            <a:r>
              <a:rPr lang="be-BY" altLang="ru-RU" sz="24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дзеепрыметнікамі;</a:t>
            </a:r>
          </a:p>
          <a:p>
            <a:pPr lvl="0" algn="r"/>
            <a:r>
              <a:rPr lang="be-BY" altLang="ru-RU" sz="24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правапіс суфіксаў дзеепрыметнікаў; </a:t>
            </a:r>
            <a:endParaRPr lang="ru-RU" altLang="ru-RU" sz="2400" b="1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 algn="r"/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утварэнне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дзеепрыслоўяў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;</a:t>
            </a:r>
          </a:p>
          <a:p>
            <a:pPr lvl="0" algn="r"/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ужыванне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+mj-lt"/>
              </a:rPr>
              <a:t>дзеепрыслоўяў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;</a:t>
            </a:r>
          </a:p>
          <a:p>
            <a:pPr lvl="0" algn="r"/>
            <a:r>
              <a:rPr lang="ru-RU" sz="2400" b="1" dirty="0" err="1" smtClean="0">
                <a:solidFill>
                  <a:schemeClr val="tx1"/>
                </a:solidFill>
                <a:latin typeface="+mj-lt"/>
              </a:rPr>
              <a:t>правапіс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be-BY" altLang="ru-RU" sz="2400" b="1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не</a:t>
            </a:r>
            <a:r>
              <a:rPr lang="be-BY" altLang="ru-RU" sz="24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(</a:t>
            </a:r>
            <a:r>
              <a:rPr lang="be-BY" altLang="ru-RU" sz="2400" b="1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ня</a:t>
            </a:r>
            <a:r>
              <a:rPr lang="be-BY" altLang="ru-RU" sz="24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) з </a:t>
            </a:r>
            <a:r>
              <a:rPr lang="be-BY" alt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дзеепрыслоўямі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400" dirty="0">
                <a:latin typeface="+mj-lt"/>
              </a:rPr>
              <a:t/>
            </a:r>
            <a:br>
              <a:rPr lang="ru-RU" sz="2400" dirty="0">
                <a:latin typeface="+mj-lt"/>
              </a:rPr>
            </a:b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+mj-lt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77831789"/>
              </p:ext>
            </p:extLst>
          </p:nvPr>
        </p:nvGraphicFramePr>
        <p:xfrm>
          <a:off x="467544" y="476672"/>
          <a:ext cx="8208912" cy="2067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804687"/>
              </p:ext>
            </p:extLst>
          </p:nvPr>
        </p:nvGraphicFramePr>
        <p:xfrm>
          <a:off x="539552" y="260648"/>
          <a:ext cx="8208912" cy="59590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/>
                <a:gridCol w="2160240"/>
                <a:gridCol w="2196244"/>
                <a:gridCol w="2052228"/>
              </a:tblGrid>
              <a:tr h="617984">
                <a:tc gridSpan="4">
                  <a:txBody>
                    <a:bodyPr/>
                    <a:lstStyle/>
                    <a:p>
                      <a:pPr algn="ctr"/>
                      <a:r>
                        <a:rPr kumimoji="0" lang="be-BY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ДЗЕЕПРЫМЕТНІК</a:t>
                      </a:r>
                      <a:endParaRPr kumimoji="0" lang="ru-RU" sz="20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be-BY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Утварэнне дзеепрыметнікаў</a:t>
                      </a:r>
                      <a:endParaRPr kumimoji="0" lang="ru-RU" sz="20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2054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Стан і час дзеепрыметнікаў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Утвараюцца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Прыклады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441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ад асновы:</a:t>
                      </a:r>
                      <a:endParaRPr lang="ru-RU" sz="1600" i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пры дапамозе </a:t>
                      </a:r>
                      <a:endParaRPr lang="ru-RU" sz="1600" i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суфіксаў:</a:t>
                      </a:r>
                      <a:endParaRPr lang="ru-RU" sz="1600" i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616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Не</a:t>
                      </a:r>
                      <a:r>
                        <a:rPr lang="be-BY" sz="1600" i="0" dirty="0">
                          <a:effectLst/>
                          <a:latin typeface="Times New Roman"/>
                          <a:ea typeface="Times New Roman"/>
                        </a:rPr>
                        <a:t>залежны /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0" dirty="0">
                          <a:effectLst/>
                          <a:latin typeface="Times New Roman"/>
                          <a:ea typeface="Times New Roman"/>
                        </a:rPr>
                        <a:t>прошлы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інфінітыва</a:t>
                      </a:r>
                      <a:endParaRPr lang="ru-RU" sz="1600" i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0" dirty="0">
                          <a:effectLst/>
                          <a:latin typeface="Times New Roman"/>
                          <a:ea typeface="Times New Roman"/>
                        </a:rPr>
                        <a:t>-л-,</a:t>
                      </a:r>
                      <a:endParaRPr lang="ru-RU" sz="180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0" dirty="0">
                          <a:effectLst/>
                          <a:latin typeface="Times New Roman"/>
                          <a:ea typeface="Times New Roman"/>
                        </a:rPr>
                        <a:t>-ўш-</a:t>
                      </a:r>
                      <a:r>
                        <a:rPr lang="be-BY" sz="1800" b="0" i="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b="1" i="0" dirty="0">
                          <a:effectLst/>
                          <a:latin typeface="Times New Roman"/>
                          <a:ea typeface="Times New Roman"/>
                        </a:rPr>
                        <a:t> -ш-</a:t>
                      </a:r>
                      <a:endParaRPr lang="ru-RU" sz="18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пасіве</a:t>
                      </a:r>
                      <a:r>
                        <a:rPr lang="be-BY" sz="1600" b="1" i="1" dirty="0">
                          <a:effectLst/>
                          <a:latin typeface="Times New Roman"/>
                          <a:ea typeface="Times New Roman"/>
                        </a:rPr>
                        <a:t>л</a:t>
                      </a: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ы</a:t>
                      </a:r>
                      <a:r>
                        <a:rPr lang="be-BY" sz="1600" i="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 прыляце</a:t>
                      </a:r>
                      <a:r>
                        <a:rPr lang="be-BY" sz="1600" b="1" i="1" dirty="0">
                          <a:effectLst/>
                          <a:latin typeface="Times New Roman"/>
                          <a:ea typeface="Times New Roman"/>
                        </a:rPr>
                        <a:t>ўш</a:t>
                      </a: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ы</a:t>
                      </a:r>
                      <a:r>
                        <a:rPr lang="be-BY" sz="1600" i="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прынёс</a:t>
                      </a:r>
                      <a:r>
                        <a:rPr lang="be-BY" sz="1600" b="1" i="1" dirty="0">
                          <a:effectLst/>
                          <a:latin typeface="Times New Roman"/>
                          <a:ea typeface="Times New Roman"/>
                        </a:rPr>
                        <a:t>ш</a:t>
                      </a: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ы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616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0" dirty="0">
                          <a:effectLst/>
                          <a:latin typeface="Times New Roman"/>
                          <a:ea typeface="Times New Roman"/>
                        </a:rPr>
                        <a:t>Залежны /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0" dirty="0">
                          <a:effectLst/>
                          <a:latin typeface="Times New Roman"/>
                          <a:ea typeface="Times New Roman"/>
                        </a:rPr>
                        <a:t>прошлы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дзеясловаў прошлага часу</a:t>
                      </a:r>
                      <a:endParaRPr lang="ru-RU" sz="1600" i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0" dirty="0">
                          <a:effectLst/>
                          <a:latin typeface="Times New Roman"/>
                          <a:ea typeface="Times New Roman"/>
                        </a:rPr>
                        <a:t>-н-</a:t>
                      </a:r>
                      <a:r>
                        <a:rPr lang="be-BY" sz="1800" b="0" i="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b="1" i="0" dirty="0">
                          <a:effectLst/>
                          <a:latin typeface="Times New Roman"/>
                          <a:ea typeface="Times New Roman"/>
                        </a:rPr>
                        <a:t> -ен-</a:t>
                      </a:r>
                      <a:r>
                        <a:rPr lang="be-BY" sz="1800" b="0" i="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800" b="1" i="0" dirty="0">
                          <a:effectLst/>
                          <a:latin typeface="Times New Roman"/>
                          <a:ea typeface="Times New Roman"/>
                        </a:rPr>
                        <a:t> -ан-</a:t>
                      </a:r>
                      <a:r>
                        <a:rPr lang="be-BY" sz="1800" b="0" i="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endParaRPr lang="ru-RU" sz="18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0" dirty="0">
                          <a:effectLst/>
                          <a:latin typeface="Times New Roman"/>
                          <a:ea typeface="Times New Roman"/>
                        </a:rPr>
                        <a:t>-т-</a:t>
                      </a:r>
                      <a:endParaRPr lang="ru-RU" sz="18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напіса</a:t>
                      </a:r>
                      <a:r>
                        <a:rPr lang="be-BY" sz="1600" b="1" i="1" dirty="0">
                          <a:effectLst/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ы</a:t>
                      </a:r>
                      <a:r>
                        <a:rPr lang="be-BY" sz="1600" i="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 асветл</a:t>
                      </a:r>
                      <a:r>
                        <a:rPr lang="be-BY" sz="1600" b="1" i="1" dirty="0">
                          <a:effectLst/>
                          <a:latin typeface="Times New Roman"/>
                          <a:ea typeface="Times New Roman"/>
                        </a:rPr>
                        <a:t>ен</a:t>
                      </a: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ы</a:t>
                      </a:r>
                      <a:r>
                        <a:rPr lang="be-BY" sz="1600" i="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 дагледж</a:t>
                      </a:r>
                      <a:r>
                        <a:rPr lang="be-BY" sz="1600" b="1" i="1" dirty="0">
                          <a:effectLst/>
                          <a:latin typeface="Times New Roman"/>
                          <a:ea typeface="Times New Roman"/>
                        </a:rPr>
                        <a:t>ан</a:t>
                      </a: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ы</a:t>
                      </a:r>
                      <a:r>
                        <a:rPr lang="be-BY" sz="1600" i="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 пашы</a:t>
                      </a:r>
                      <a:r>
                        <a:rPr lang="be-BY" sz="1600" b="1" i="1" dirty="0">
                          <a:effectLst/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ы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</a:tr>
              <a:tr h="44109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Не</a:t>
                      </a:r>
                      <a:r>
                        <a:rPr lang="be-BY" sz="1600" i="0" dirty="0">
                          <a:effectLst/>
                          <a:latin typeface="Times New Roman"/>
                          <a:ea typeface="Times New Roman"/>
                        </a:rPr>
                        <a:t>залежны /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0" dirty="0">
                          <a:effectLst/>
                          <a:latin typeface="Times New Roman"/>
                          <a:ea typeface="Times New Roman"/>
                        </a:rPr>
                        <a:t>цяперашні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0" dirty="0">
                          <a:effectLst/>
                          <a:latin typeface="Times New Roman"/>
                          <a:ea typeface="Times New Roman"/>
                        </a:rPr>
                        <a:t>дзеясловаў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І</a:t>
                      </a:r>
                      <a:r>
                        <a:rPr lang="be-BY" sz="1600" i="0" dirty="0">
                          <a:effectLst/>
                          <a:latin typeface="Times New Roman"/>
                          <a:ea typeface="Times New Roman"/>
                        </a:rPr>
                        <a:t> спражэння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-уч-</a:t>
                      </a:r>
                      <a:endParaRPr lang="ru-RU" sz="1800" i="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-юч-</a:t>
                      </a:r>
                      <a:endParaRPr lang="ru-RU" sz="1800" i="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бяг</a:t>
                      </a:r>
                      <a:r>
                        <a:rPr lang="be-BY" sz="1600" b="1" i="1" dirty="0">
                          <a:effectLst/>
                          <a:latin typeface="Times New Roman"/>
                          <a:ea typeface="Times New Roman"/>
                        </a:rPr>
                        <a:t>уч</a:t>
                      </a: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ы рахунак</a:t>
                      </a:r>
                      <a:r>
                        <a:rPr lang="be-BY" sz="1600" i="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раша</a:t>
                      </a:r>
                      <a:r>
                        <a:rPr lang="be-BY" sz="1600" b="1" i="1" dirty="0">
                          <a:effectLst/>
                          <a:latin typeface="Times New Roman"/>
                          <a:ea typeface="Times New Roman"/>
                        </a:rPr>
                        <a:t>юч</a:t>
                      </a: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ая сіла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41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0" dirty="0">
                          <a:effectLst/>
                          <a:latin typeface="Times New Roman"/>
                          <a:ea typeface="Times New Roman"/>
                        </a:rPr>
                        <a:t>дзеясловаў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ІІ</a:t>
                      </a:r>
                      <a:r>
                        <a:rPr lang="be-BY" sz="1600" i="0" dirty="0">
                          <a:effectLst/>
                          <a:latin typeface="Times New Roman"/>
                          <a:ea typeface="Times New Roman"/>
                        </a:rPr>
                        <a:t> спражэння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-ач-</a:t>
                      </a:r>
                      <a:endParaRPr lang="ru-RU" sz="1800" i="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-яч-</a:t>
                      </a:r>
                      <a:endParaRPr lang="ru-RU" sz="1800" i="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гавор</a:t>
                      </a:r>
                      <a:r>
                        <a:rPr lang="be-BY" sz="1600" b="1" i="1" dirty="0">
                          <a:effectLst/>
                          <a:latin typeface="Times New Roman"/>
                          <a:ea typeface="Times New Roman"/>
                        </a:rPr>
                        <a:t>ач</a:t>
                      </a: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ая асоба</a:t>
                      </a:r>
                      <a:r>
                        <a:rPr lang="be-BY" sz="1600" i="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свісц</a:t>
                      </a:r>
                      <a:r>
                        <a:rPr lang="be-BY" sz="1600" b="1" i="1" dirty="0">
                          <a:effectLst/>
                          <a:latin typeface="Times New Roman"/>
                          <a:ea typeface="Times New Roman"/>
                        </a:rPr>
                        <a:t>яч</a:t>
                      </a: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ы гук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844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0" dirty="0">
                          <a:effectLst/>
                          <a:latin typeface="Times New Roman"/>
                          <a:ea typeface="Times New Roman"/>
                        </a:rPr>
                        <a:t>Залежны /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0" dirty="0">
                          <a:effectLst/>
                          <a:latin typeface="Times New Roman"/>
                          <a:ea typeface="Times New Roman"/>
                        </a:rPr>
                        <a:t>цяперашні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0" dirty="0">
                          <a:effectLst/>
                          <a:latin typeface="Times New Roman"/>
                          <a:ea typeface="Times New Roman"/>
                        </a:rPr>
                        <a:t>непераходных дзеясловаў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0" dirty="0">
                          <a:effectLst/>
                          <a:latin typeface="Times New Roman"/>
                          <a:ea typeface="Times New Roman"/>
                        </a:rPr>
                        <a:t>цяперашняга часу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0" dirty="0">
                          <a:effectLst/>
                          <a:latin typeface="Times New Roman"/>
                          <a:ea typeface="Times New Roman"/>
                        </a:rPr>
                        <a:t>незакончанага </a:t>
                      </a:r>
                      <a:r>
                        <a:rPr lang="be-BY" sz="1600" i="0" dirty="0" smtClean="0">
                          <a:effectLst/>
                          <a:latin typeface="Times New Roman"/>
                          <a:ea typeface="Times New Roman"/>
                        </a:rPr>
                        <a:t>трывання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0" dirty="0">
                          <a:effectLst/>
                          <a:latin typeface="Times New Roman"/>
                          <a:ea typeface="Times New Roman"/>
                        </a:rPr>
                        <a:t>-ем-</a:t>
                      </a:r>
                      <a:endParaRPr lang="ru-RU" sz="180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0" dirty="0">
                          <a:effectLst/>
                          <a:latin typeface="Times New Roman"/>
                          <a:ea typeface="Times New Roman"/>
                        </a:rPr>
                        <a:t>-ім-</a:t>
                      </a:r>
                      <a:endParaRPr lang="ru-RU" sz="18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кіру</a:t>
                      </a:r>
                      <a:r>
                        <a:rPr lang="be-BY" sz="1600" b="1" i="1" dirty="0">
                          <a:effectLst/>
                          <a:latin typeface="Times New Roman"/>
                          <a:ea typeface="Times New Roman"/>
                        </a:rPr>
                        <a:t>ем</a:t>
                      </a: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ы</a:t>
                      </a:r>
                      <a:r>
                        <a:rPr lang="be-BY" sz="1600" i="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утвара</a:t>
                      </a:r>
                      <a:r>
                        <a:rPr lang="be-BY" sz="1600" b="1" i="1" dirty="0">
                          <a:effectLst/>
                          <a:latin typeface="Times New Roman"/>
                          <a:ea typeface="Times New Roman"/>
                        </a:rPr>
                        <a:t>ем</a:t>
                      </a:r>
                      <a:r>
                        <a:rPr lang="be-BY" sz="1600" i="1" dirty="0">
                          <a:effectLst/>
                          <a:latin typeface="Times New Roman"/>
                          <a:ea typeface="Times New Roman"/>
                        </a:rPr>
                        <a:t>ы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009525"/>
              </p:ext>
            </p:extLst>
          </p:nvPr>
        </p:nvGraphicFramePr>
        <p:xfrm>
          <a:off x="755576" y="980728"/>
          <a:ext cx="7776864" cy="49095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776864"/>
              </a:tblGrid>
              <a:tr h="1008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ўсе формы дзеепрыметнікаў аднолькава ўжывальныя ў сучаснай беларускай мове.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e-BY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Найчасцей</a:t>
                      </a: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выкарыстоўваюцца дзеепрыметнікі прошлага часу залежнага стану з суфіксамі -</a:t>
                      </a:r>
                      <a:r>
                        <a:rPr lang="be-BY" sz="16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н-, </a:t>
                      </a:r>
                      <a:r>
                        <a:rPr lang="be-BY" sz="1600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be-BY" sz="16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ен-, -ан-, -т-</a:t>
                      </a: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be-BY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стомлены чалавек, скошаная трава.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47650" algn="l"/>
                          <a:tab pos="476250" algn="l"/>
                        </a:tabLst>
                      </a:pPr>
                      <a:r>
                        <a:rPr lang="be-BY" sz="1600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Часта</a:t>
                      </a: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ўжываюцца дзеепрыметнікі прошлага часу незалежнага стану з суфіксам </a:t>
                      </a:r>
                      <a:r>
                        <a:rPr lang="be-BY" sz="16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-л-</a:t>
                      </a: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be-BY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пачарнелы слуп, пажаўцелае лісце.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47650" algn="l"/>
                          <a:tab pos="476250" algn="l"/>
                        </a:tabLs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Дзеепрыметнікі прошлага часу незалежнага стану з суфіксамі </a:t>
                      </a:r>
                      <a:r>
                        <a:rPr lang="be-BY" sz="16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-ўш-, -ш- </a:t>
                      </a: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сустракаюцца </a:t>
                      </a:r>
                      <a:r>
                        <a:rPr lang="be-BY" sz="16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пераважна ў публіцыстычным і навуковым стылі: </a:t>
                      </a:r>
                      <a:r>
                        <a:rPr lang="be-BY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вырасшыя патрабаванні, узмацнеўшыя сувязі.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9060" algn="l"/>
                          <a:tab pos="247650" algn="l"/>
                        </a:tabLs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Дзеепрыметнікі цяперашняга часу з суфіксамі -уч-(-юч-), -ач- (-яч-), -ем- (-ім-) ужываюцца </a:t>
                      </a:r>
                      <a:r>
                        <a:rPr lang="be-BY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вельмі рэдка, </a:t>
                      </a: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пераважна ў складзе ўстойлівых спалучэнняў тыпу </a:t>
                      </a:r>
                      <a:r>
                        <a:rPr lang="be-BY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кіруючая сіла, узрастаючая роля, бягучы рахунак, </a:t>
                      </a:r>
                      <a:r>
                        <a:rPr lang="be-BY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кіруемая.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47650" algn="l"/>
                          <a:tab pos="476250" algn="l"/>
                        </a:tabLs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беларускай мовы </a:t>
                      </a:r>
                      <a:r>
                        <a:rPr lang="be-BY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характэрны</a:t>
                      </a: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зваротныя дзеепрыметнікі (з постфіксам -ся) тыпу </a:t>
                      </a:r>
                      <a:r>
                        <a:rPr lang="be-BY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выдаваўшы</a:t>
                      </a:r>
                      <a:r>
                        <a:rPr lang="be-BY" sz="1600" i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ся</a:t>
                      </a:r>
                      <a:r>
                        <a:rPr lang="be-BY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часопіс, прагаладаўшые</a:t>
                      </a:r>
                      <a:r>
                        <a:rPr lang="be-BY" sz="1600" i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ся </a:t>
                      </a:r>
                      <a:r>
                        <a:rPr lang="be-BY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дзеці</a:t>
                      </a: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e-BY" sz="16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(па-беларуску так гаварыць і пісаць нельга!).</a:t>
                      </a:r>
                      <a:endParaRPr lang="ru-RU" sz="1600" i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247650" algn="l"/>
                        </a:tabLst>
                      </a:pPr>
                      <a:r>
                        <a:rPr lang="be-BY" sz="16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Варта пазбягаць </a:t>
                      </a: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выкарыстання дзеепрыметнікаў незалежнага стану з суфіксамі </a:t>
                      </a:r>
                      <a:r>
                        <a:rPr lang="be-BY" sz="16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–ўш-, -ш- </a:t>
                      </a: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форме Н. скл., якія супадаючы з дзеепрыслоўямі, робяць думку сказа невыразнай: </a:t>
                      </a:r>
                      <a:r>
                        <a:rPr lang="be-BY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Хлопец, </a:t>
                      </a:r>
                      <a:r>
                        <a:rPr lang="be-BY" sz="1600" i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чытаўшы кнігу</a:t>
                      </a:r>
                      <a:r>
                        <a:rPr lang="be-BY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нікога не заўважаў навокал </a:t>
                      </a:r>
                      <a:r>
                        <a:rPr lang="be-BY" sz="1600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(незразумела, ці то хлопец, які чытаў кнігу, нікога не заўважаў, ці то ён не заўважаў нікога ад таго, што чытаў).</a:t>
                      </a:r>
                      <a:endParaRPr lang="ru-RU" sz="16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7459" y="296943"/>
            <a:ext cx="84239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9213"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92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be-BY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Ужыванне дзеепрыметнікаў</a:t>
            </a:r>
            <a:endParaRPr kumimoji="0" lang="be-BY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53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294909"/>
              </p:ext>
            </p:extLst>
          </p:nvPr>
        </p:nvGraphicFramePr>
        <p:xfrm>
          <a:off x="395536" y="922839"/>
          <a:ext cx="8424936" cy="4920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2448"/>
                <a:gridCol w="4392488"/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Разам</a:t>
                      </a:r>
                      <a:endParaRPr lang="ru-RU" sz="1600" b="1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Асобна</a:t>
                      </a:r>
                      <a:endParaRPr lang="ru-RU" sz="1600" b="1" i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92488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25730" algn="l"/>
                        </a:tabLs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калі дзеепрыметнік без не-(ня)- не ўжываецца: </a:t>
                      </a:r>
                      <a:r>
                        <a:rPr lang="be-BY" sz="1600" i="1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неадольны</a:t>
                      </a:r>
                      <a:r>
                        <a:rPr lang="be-BY" sz="1600" i="1" dirty="0" smtClean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25730" algn="l"/>
                        </a:tabLst>
                      </a:pPr>
                      <a:endParaRPr lang="ru-RU" sz="1600" i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26670" algn="l"/>
                          <a:tab pos="175260" algn="l"/>
                        </a:tabLs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поўнымі дзеепрыметнікамі, калі яны не маюць пры сабе паясняльных слоў: </a:t>
                      </a:r>
                      <a:r>
                        <a:rPr lang="be-BY" sz="1600" i="1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неасушанае балота, незасеянае поле</a:t>
                      </a:r>
                      <a:r>
                        <a:rPr lang="be-BY" sz="1600" i="1" dirty="0" smtClean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26670" algn="l"/>
                          <a:tab pos="175260" algn="l"/>
                        </a:tabLst>
                      </a:pPr>
                      <a:endParaRPr lang="ru-RU" sz="1600" i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75260" algn="l"/>
                        </a:tabLs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дзеепрыметнікамі, пры якіх ужываюцца паясняльныя словы са значэннем ступені якасці: вельмі, выключна, у вышэйшай ступені, </a:t>
                      </a:r>
                      <a:r>
                        <a:rPr lang="be-BY" sz="16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надзвычай, зусім, амаль, часткова, цалкам, поўнасцю, абсалютна: </a:t>
                      </a:r>
                      <a:r>
                        <a:rPr lang="be-BY" sz="1600" i="1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зусім непрадуманае выступленне, выключна неабдуманы ўчынак</a:t>
                      </a:r>
                      <a:r>
                        <a:rPr lang="be-BY" sz="1600" i="1" dirty="0" smtClean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75260" algn="l"/>
                        </a:tabLst>
                      </a:pPr>
                      <a:endParaRPr lang="ru-RU" sz="1600" i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75260" algn="l"/>
                        </a:tabLs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складзе прыстаўкі неда-: </a:t>
                      </a:r>
                      <a:r>
                        <a:rPr lang="be-BY" sz="1600" i="1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недаспелыя </a:t>
                      </a:r>
                      <a:r>
                        <a:rPr lang="be-BY" sz="1600" i="1" dirty="0" smtClean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чарніцы.</a:t>
                      </a:r>
                      <a:endParaRPr lang="ru-RU" sz="1600" i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29540" algn="l"/>
                        </a:tabLs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поўнымі дзеепрыметнікамі, калі яны маюць паясняльнае слова: </a:t>
                      </a:r>
                      <a:r>
                        <a:rPr lang="be-BY" sz="1600" i="1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засеянае </a:t>
                      </a: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(кім?) </a:t>
                      </a:r>
                      <a:r>
                        <a:rPr lang="be-BY" sz="1600" i="1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калгаснікамі поле</a:t>
                      </a:r>
                      <a:r>
                        <a:rPr lang="be-BY" sz="1600" i="1" dirty="0" smtClean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29540" algn="l"/>
                        </a:tabLst>
                      </a:pPr>
                      <a:endParaRPr lang="ru-RU" sz="1600" i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29540" algn="l"/>
                        </a:tabLs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калі пры дзеепрыметніках ёсць або падразумеваецца </a:t>
                      </a:r>
                      <a:r>
                        <a:rPr lang="be-BY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супрацьпастаўленне</a:t>
                      </a: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be-BY" sz="1600" i="1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стале ляжала не скончанае, а толькі пачатае пісьмо</a:t>
                      </a:r>
                      <a:r>
                        <a:rPr lang="be-BY" sz="1600" i="1" dirty="0" smtClean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29540" algn="l"/>
                        </a:tabLst>
                      </a:pPr>
                      <a:endParaRPr lang="ru-RU" sz="1600" i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29540" algn="l"/>
                          <a:tab pos="228600" algn="l"/>
                        </a:tabLs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кароткімі дзеепрыметнікамі: </a:t>
                      </a:r>
                      <a:r>
                        <a:rPr lang="be-BY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поле не засеяна</a:t>
                      </a:r>
                      <a:r>
                        <a:rPr lang="be-BY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29540" algn="l"/>
                          <a:tab pos="228600" algn="l"/>
                        </a:tabLst>
                      </a:pPr>
                      <a:endParaRPr lang="ru-RU" sz="16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52400" algn="l"/>
                          <a:tab pos="194310" algn="l"/>
                        </a:tabLs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складзе ўзмацняльных ад-моўяў: далёка не..., даўно не...: </a:t>
                      </a:r>
                      <a:r>
                        <a:rPr lang="be-BY" sz="1600" i="1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далёка не прадуманае рашэнне; </a:t>
                      </a:r>
                      <a:endParaRPr lang="be-BY" sz="1600" i="1" dirty="0" smtClean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52400" algn="l"/>
                          <a:tab pos="194310" algn="l"/>
                        </a:tabLst>
                      </a:pPr>
                      <a:endParaRPr lang="ru-RU" sz="1600" i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52400" algn="l"/>
                          <a:tab pos="194310" algn="l"/>
                        </a:tabLs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 словамі яшчэ не, ніколькі не: </a:t>
                      </a:r>
                      <a:r>
                        <a:rPr lang="be-BY" sz="1600" i="1" dirty="0" smtClean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яшчэ </a:t>
                      </a:r>
                      <a:r>
                        <a:rPr lang="be-BY" sz="1600" i="1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падрыхтаваны рэферат</a:t>
                      </a:r>
                      <a:endParaRPr lang="ru-RU" sz="1600" i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600" i="1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i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444828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9050" algn="ctr" fontAlgn="base">
              <a:spcBef>
                <a:spcPct val="0"/>
              </a:spcBef>
              <a:spcAft>
                <a:spcPct val="0"/>
              </a:spcAft>
              <a:tabLst>
                <a:tab pos="193675" algn="l"/>
              </a:tabLst>
            </a:pPr>
            <a:r>
              <a:rPr lang="be-BY" alt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Правапіс не (ня) з дзеепрыметнікамі</a:t>
            </a:r>
            <a:endParaRPr lang="ru-RU" altLang="ru-RU" sz="28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94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732622"/>
              </p:ext>
            </p:extLst>
          </p:nvPr>
        </p:nvGraphicFramePr>
        <p:xfrm>
          <a:off x="411213" y="1556792"/>
          <a:ext cx="8265243" cy="487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2"/>
                <a:gridCol w="2376264"/>
                <a:gridCol w="3440707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32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-н-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32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-ен-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32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-ан-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416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Суфікс -н- маюць дзеепрыметнікі, утвораныя ад асновы інфінітыва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-а/-я: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абстрал</a:t>
                      </a:r>
                      <a:r>
                        <a:rPr lang="be-BY" sz="1600" b="1" i="1" u="sng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be-BY" sz="1600" b="1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ць – абстрал</a:t>
                      </a:r>
                      <a:r>
                        <a:rPr lang="be-BY" sz="1600" b="1" i="1" u="sng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be-BY" sz="1600" b="1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 выгадаваць – выгадав</a:t>
                      </a:r>
                      <a:r>
                        <a:rPr lang="be-BY" sz="1600" b="1" i="1" u="sng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be-BY" sz="1600" b="1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засып</a:t>
                      </a:r>
                      <a:r>
                        <a:rPr lang="be-BY" sz="1600" b="1" i="1" u="sng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be-BY" sz="1600" b="1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ць – засып</a:t>
                      </a:r>
                      <a:r>
                        <a:rPr lang="be-BY" sz="1600" b="1" i="1" u="sng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be-BY" sz="1600" b="1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пасе</a:t>
                      </a:r>
                      <a:r>
                        <a:rPr lang="be-BY" sz="1600" b="1" i="1" u="sng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be-BY" sz="1600" b="1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ць – пасе</a:t>
                      </a:r>
                      <a:r>
                        <a:rPr lang="be-BY" sz="1600" b="1" i="1" u="sng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be-BY" sz="1600" b="1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</a:t>
                      </a:r>
                      <a:endParaRPr lang="ru-RU" sz="16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1" spc="-15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пасля галосных і мяккіх зычных </a:t>
                      </a:r>
                      <a:endParaRPr lang="ru-RU" sz="1600" b="1" i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i="1" spc="-15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пасля цвёрдых зычных</a:t>
                      </a:r>
                      <a:endParaRPr lang="ru-RU" sz="1600" b="1" i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7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spc="-15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маюць дзеепрыметнікі, утвораныя ад асновы інфінітыва 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spc="-15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асновай на зычны або на галосныя на –і /-ы, -е: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7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асвятл</a:t>
                      </a:r>
                      <a:r>
                        <a:rPr lang="be-BY" sz="1600" i="1" u="sng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ць –асветлены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</a:t>
                      </a:r>
                      <a:r>
                        <a:rPr lang="be-BY" sz="1600" i="1" u="sng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 – завезены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</a:t>
                      </a:r>
                      <a:r>
                        <a:rPr lang="be-BY" sz="1600" i="1" u="sng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ць – загоены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зане</a:t>
                      </a:r>
                      <a:r>
                        <a:rPr lang="be-BY" sz="1600" i="1" u="sng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 – занесены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пакле</a:t>
                      </a:r>
                      <a:r>
                        <a:rPr lang="be-BY" sz="1600" i="1" u="sng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ць – паклеены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напа</a:t>
                      </a:r>
                      <a:r>
                        <a:rPr lang="be-BY" sz="1600" i="1" u="sng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ць –напоены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падме</a:t>
                      </a:r>
                      <a:r>
                        <a:rPr lang="be-BY" sz="1600" i="1" u="sng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 –падмецены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</a:t>
                      </a:r>
                      <a:r>
                        <a:rPr lang="be-BY" sz="1600" i="1" u="sng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 – складзены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запрасіць –запрошаны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вырашыць – вырашаны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дагледзець – дагледжаны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залячыць – залечаны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прыцярушыць – прыцярушаны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дапусціць – дапушчаны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600" b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Заўвага!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600" b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беларускай мове дзеепрыметнікі залежнага часу прошлага часу  пішуцца з адной літарай -</a:t>
                      </a:r>
                      <a:r>
                        <a:rPr lang="be-BY" sz="1600" b="1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н-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600" b="1" spc="-15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Заўвага! </a:t>
                      </a:r>
                      <a:endParaRPr lang="ru-RU" sz="1600" b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Перад суфіксам </a:t>
                      </a:r>
                      <a:r>
                        <a:rPr lang="be-BY" sz="1600" b="1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-н- </a:t>
                      </a:r>
                      <a:r>
                        <a:rPr lang="be-BY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захоўваецца галосная, якая была ў аснове інфінітыва</a:t>
                      </a:r>
                      <a:r>
                        <a:rPr lang="be-BY" sz="1600" spc="-1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be-BY" sz="1600" i="1" spc="-1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аве</a:t>
                      </a:r>
                      <a:r>
                        <a:rPr lang="be-BY" sz="1600" i="1" u="sng" spc="-1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be-BY" sz="1600" i="1" spc="-1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ць </a:t>
                      </a: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аве</a:t>
                      </a:r>
                      <a:r>
                        <a:rPr lang="be-BY" sz="1600" i="1" u="sng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ны, засе</a:t>
                      </a:r>
                      <a:r>
                        <a:rPr lang="be-BY" sz="1600" i="1" u="sng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ць – засе</a:t>
                      </a:r>
                      <a:r>
                        <a:rPr lang="be-BY" sz="1600" i="1" u="sng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ны, паказ</a:t>
                      </a:r>
                      <a:r>
                        <a:rPr lang="be-BY" sz="1600" i="1" u="sng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ць – паказ</a:t>
                      </a:r>
                      <a:r>
                        <a:rPr lang="be-BY" sz="1600" i="1" u="sng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ны, разве</a:t>
                      </a:r>
                      <a:r>
                        <a:rPr lang="be-BY" sz="1600" i="1" u="sng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be-BY" sz="1600" i="1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ць – </a:t>
                      </a:r>
                      <a:r>
                        <a:rPr lang="be-BY" sz="1600" i="1" spc="-1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разве</a:t>
                      </a:r>
                      <a:r>
                        <a:rPr lang="be-BY" sz="1600" i="1" u="sng" spc="-1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be-BY" sz="1600" i="1" spc="-1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ны.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676728"/>
            <a:ext cx="8208912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36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Правапіс суфіксаў дзеепрыметнікаў</a:t>
            </a:r>
            <a:endParaRPr kumimoji="0" lang="be-BY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2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e-BY" b="1" dirty="0">
                <a:effectLst/>
              </a:rPr>
              <a:t> </a:t>
            </a:r>
            <a:r>
              <a:rPr lang="ru-RU" i="1" dirty="0">
                <a:effectLst/>
              </a:rPr>
              <a:t/>
            </a:r>
            <a:br>
              <a:rPr lang="ru-RU" i="1" dirty="0">
                <a:effectLst/>
              </a:rPr>
            </a:br>
            <a:r>
              <a:rPr lang="be-BY" b="1" dirty="0" smtClean="0">
                <a:effectLst/>
              </a:rPr>
              <a:t>Д З Е Е П Р Ы С Л О Ў Е</a:t>
            </a:r>
            <a:r>
              <a:rPr lang="ru-RU" i="1" dirty="0">
                <a:effectLst/>
              </a:rPr>
              <a:t/>
            </a:r>
            <a:br>
              <a:rPr lang="ru-RU" i="1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/>
          <a:lstStyle/>
          <a:p>
            <a:pPr algn="ctr"/>
            <a:r>
              <a:rPr lang="be-BY" b="1" dirty="0"/>
              <a:t>Утварэнне </a:t>
            </a:r>
            <a:r>
              <a:rPr lang="be-BY" b="1" dirty="0" smtClean="0"/>
              <a:t>дзеепрыслоўяў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90731"/>
              </p:ext>
            </p:extLst>
          </p:nvPr>
        </p:nvGraphicFramePr>
        <p:xfrm>
          <a:off x="611560" y="2204864"/>
          <a:ext cx="7920880" cy="45216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84170"/>
                <a:gridCol w="2184170"/>
                <a:gridCol w="1608324"/>
                <a:gridCol w="1944216"/>
              </a:tblGrid>
              <a:tr h="86409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Трыванне дзеепрыслоўяў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Дзеепрыслоўі  </a:t>
                      </a:r>
                      <a:r>
                        <a:rPr lang="be-BY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ўтвараюцца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Прыклады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</a:tr>
              <a:tr h="429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 асновы дзеяслова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пры дапамозе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суфіксаў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821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Незакончанае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be-BY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што робячы</a:t>
                      </a:r>
                      <a:r>
                        <a:rPr lang="be-BY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?)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цяперашняга часу</a:t>
                      </a:r>
                      <a:r>
                        <a:rPr lang="be-BY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e-BY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be-BY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спражэння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-учы</a:t>
                      </a: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-ючы</a:t>
                      </a:r>
                      <a:endParaRPr lang="ru-RU" sz="2800" b="1" i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пішучы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малюючы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29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цяперашняга часу </a:t>
                      </a:r>
                      <a:r>
                        <a:rPr lang="be-BY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r>
                        <a:rPr lang="be-BY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спражэння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-ачы</a:t>
                      </a:r>
                      <a:endParaRPr lang="ru-RU" sz="2800" b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-ячы</a:t>
                      </a:r>
                      <a:endParaRPr lang="ru-RU" sz="2800" b="1" i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лежачы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стоячы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2962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Закончанае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be-BY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што зрабіўшы</a:t>
                      </a:r>
                      <a:r>
                        <a:rPr lang="be-BY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?)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прошлага часу:</a:t>
                      </a:r>
                      <a:endParaRPr lang="ru-RU" sz="2000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аснова на галосны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-ўшы</a:t>
                      </a:r>
                      <a:endParaRPr lang="ru-RU" sz="2800" b="1" i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стаяўшы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</a:tr>
              <a:tr h="214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аснова на зычны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-шы</a:t>
                      </a:r>
                      <a:endParaRPr lang="ru-RU" sz="2800" i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апёкшы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74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747070"/>
              </p:ext>
            </p:extLst>
          </p:nvPr>
        </p:nvGraphicFramePr>
        <p:xfrm>
          <a:off x="611560" y="1700808"/>
          <a:ext cx="8064896" cy="4419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30867"/>
                <a:gridCol w="4034029"/>
              </a:tblGrid>
              <a:tr h="576064">
                <a:tc gridSpan="2">
                  <a:txBody>
                    <a:bodyPr/>
                    <a:lstStyle/>
                    <a:p>
                      <a:pPr marL="0" lvl="0" indent="0" algn="ctr">
                        <a:spcAft>
                          <a:spcPts val="600"/>
                        </a:spcAft>
                        <a:buFont typeface="Symbol"/>
                        <a:buNone/>
                        <a:tabLst>
                          <a:tab pos="198120" algn="l"/>
                        </a:tabLst>
                      </a:pPr>
                      <a:r>
                        <a:rPr lang="be-BY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Дзеепрыслоўе, абазначаючы дадатковае дзеянне, адносіцца не толькі да выказніка, але і да дзейніка, г.зн. асноўнае і дадатковае дзеянне павінна выконвацца адной і той жа асобай (прадметам): </a:t>
                      </a:r>
                      <a:endParaRPr lang="be-BY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spcAft>
                          <a:spcPts val="600"/>
                        </a:spcAft>
                        <a:buFont typeface="Symbol"/>
                        <a:buNone/>
                        <a:tabLst>
                          <a:tab pos="198120" algn="l"/>
                        </a:tabLst>
                      </a:pPr>
                      <a:r>
                        <a:rPr lang="be-BY" sz="20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Алесь </a:t>
                      </a:r>
                      <a:r>
                        <a:rPr lang="be-BY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спыніўся, прайшоўшы з кіламетр</a:t>
                      </a:r>
                      <a:r>
                        <a:rPr lang="be-BY" sz="20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lvl="0" indent="0" algn="ctr">
                        <a:spcAft>
                          <a:spcPts val="600"/>
                        </a:spcAft>
                        <a:buFont typeface="Symbol"/>
                        <a:buNone/>
                        <a:tabLst>
                          <a:tab pos="198120" algn="l"/>
                        </a:tabLst>
                      </a:pPr>
                      <a:r>
                        <a:rPr lang="be-BY" sz="20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e-BY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(Алесь спыніўся і Алесь прайшоў).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105">
                <a:tc gridSpan="2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600"/>
                        </a:spcAft>
                        <a:buFont typeface="Symbol"/>
                        <a:buChar char=""/>
                        <a:tabLst>
                          <a:tab pos="198120" algn="l"/>
                        </a:tabLst>
                      </a:pPr>
                      <a:r>
                        <a:rPr lang="be-BY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Існуюць два прыёмы самаправеркі правільнасці ўжывання дзеепрыслоўяў:</a:t>
                      </a:r>
                      <a:endParaRPr lang="ru-RU" sz="2000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8320">
                <a:tc>
                  <a:txBody>
                    <a:bodyPr/>
                    <a:lstStyle/>
                    <a:p>
                      <a:pPr marL="49530" algn="just"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перабудова сказа: замена дзеепрыслоўя дзеясловам, затым злучэнне аднародных дзеясловаў злучнікам і: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9530" algn="just">
                        <a:spcAft>
                          <a:spcPts val="0"/>
                        </a:spcAft>
                      </a:pPr>
                      <a:r>
                        <a:rPr lang="be-BY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Алесь спыніўся, прайшоўшы з кіламетр</a:t>
                      </a:r>
                      <a:r>
                        <a:rPr lang="be-BY" sz="20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— </a:t>
                      </a:r>
                      <a:r>
                        <a:rPr lang="be-BY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Алесь прайшоў з кіламетр і спыніўся.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385" algn="just">
                        <a:spcAft>
                          <a:spcPts val="0"/>
                        </a:spcAft>
                      </a:pPr>
                      <a:r>
                        <a:rPr lang="be-BY" sz="20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дзеепрыслоўе можна пераставіць бліжэй да дзейніка: 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2385" algn="just">
                        <a:spcAft>
                          <a:spcPts val="0"/>
                        </a:spcAft>
                      </a:pPr>
                      <a:r>
                        <a:rPr lang="be-BY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Алесь спыніўся, прайшоўшы з кіламетр.— Алесь, прайшоўшы з кіламетр, спыніўся.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87624" y="814155"/>
            <a:ext cx="71287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98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98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98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98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98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98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98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98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98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438" algn="l"/>
              </a:tabLst>
            </a:pPr>
            <a:r>
              <a:rPr kumimoji="0" lang="be-BY" alt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Ужыванне дзеепрыслоўяў</a:t>
            </a:r>
            <a:endParaRPr kumimoji="0" lang="be-BY" altLang="ru-RU" sz="3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98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273789"/>
              </p:ext>
            </p:extLst>
          </p:nvPr>
        </p:nvGraphicFramePr>
        <p:xfrm>
          <a:off x="467544" y="2420888"/>
          <a:ext cx="8280920" cy="213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2488"/>
                <a:gridCol w="3888432"/>
              </a:tblGrid>
              <a:tr h="1386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Разам</a:t>
                      </a:r>
                      <a:endParaRPr lang="ru-RU" sz="2800" b="1" i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800" b="1" i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Асобна</a:t>
                      </a:r>
                      <a:endParaRPr lang="ru-RU" sz="2800" b="1" i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5260" algn="l"/>
                        </a:tabLst>
                      </a:pPr>
                      <a:r>
                        <a:rPr lang="be-BY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калі </a:t>
                      </a:r>
                      <a:r>
                        <a:rPr lang="be-BY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дзеепрыслоўе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75260" algn="l"/>
                        </a:tabLst>
                      </a:pPr>
                      <a:r>
                        <a:rPr lang="be-BY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e-BY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</a:t>
                      </a:r>
                      <a:r>
                        <a:rPr lang="be-BY" sz="2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не-</a:t>
                      </a:r>
                      <a:r>
                        <a:rPr lang="be-BY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be-BY" sz="28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ня-</a:t>
                      </a:r>
                      <a:r>
                        <a:rPr lang="be-BY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не </a:t>
                      </a:r>
                      <a:r>
                        <a:rPr lang="be-BY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ўжываецца: </a:t>
                      </a:r>
                      <a:r>
                        <a:rPr lang="be-BY" sz="2800" i="1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ненавідзячы, </a:t>
                      </a:r>
                      <a:r>
                        <a:rPr lang="be-BY" sz="2800" i="1" dirty="0" smtClean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непакоячы.</a:t>
                      </a:r>
                      <a:endParaRPr lang="ru-RU" sz="2800" i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94310" algn="l"/>
                        </a:tabLst>
                      </a:pPr>
                      <a:r>
                        <a:rPr lang="be-BY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большасцю дзеепрыслоўяў: 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800" i="1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шкадуючы, не </a:t>
                      </a:r>
                      <a:r>
                        <a:rPr lang="be-BY" sz="2800" i="1" dirty="0" smtClean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адпачнуўшы.</a:t>
                      </a:r>
                      <a:endParaRPr lang="ru-RU" sz="2800" i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1559" y="1030178"/>
            <a:ext cx="8280921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55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936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936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936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936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936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936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936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936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936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3675" algn="l"/>
              </a:tabLst>
            </a:pPr>
            <a:r>
              <a:rPr kumimoji="0" lang="be-BY" alt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Правапіс не (ня) з дзеепрыслоўямі</a:t>
            </a:r>
            <a:endParaRPr kumimoji="0" lang="be-BY" altLang="ru-RU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38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EE7B541-4CCE-45F0-AC1E-C61E72E90F4F}"/>
</file>

<file path=customXml/itemProps2.xml><?xml version="1.0" encoding="utf-8"?>
<ds:datastoreItem xmlns:ds="http://schemas.openxmlformats.org/officeDocument/2006/customXml" ds:itemID="{BE5159BA-3DF6-4B10-AEBE-C9612471586D}"/>
</file>

<file path=customXml/itemProps3.xml><?xml version="1.0" encoding="utf-8"?>
<ds:datastoreItem xmlns:ds="http://schemas.openxmlformats.org/officeDocument/2006/customXml" ds:itemID="{C8F6859D-A531-4965-BAEF-E0D656C09C90}"/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396</TotalTime>
  <Words>882</Words>
  <Application>Microsoft Office PowerPoint</Application>
  <PresentationFormat>Экран (4:3)</PresentationFormat>
  <Paragraphs>163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Открытая</vt:lpstr>
      <vt:lpstr>Трек</vt:lpstr>
      <vt:lpstr>Бумажная</vt:lpstr>
      <vt:lpstr>Прэзентацыя па беларускай мове   па тэме  «Дзеепрыметнік  і дзеепрыслоўе»   для слухачоў  падрыхтоўчага  аддзялення,  падрыхтоўчых курсаў,  абітурыентаў   Складальнік –                      дацэнт  Чайкова С.В.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  Д З Е Е П Р Ы С Л О Ў Е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наречий: слитно, раздельно, через дефис</dc:title>
  <dc:creator>alina</dc:creator>
  <cp:lastModifiedBy>Olesya Drobyshevskaya</cp:lastModifiedBy>
  <cp:revision>46</cp:revision>
  <dcterms:created xsi:type="dcterms:W3CDTF">2014-03-31T15:33:18Z</dcterms:created>
  <dcterms:modified xsi:type="dcterms:W3CDTF">2014-05-20T10:40:20Z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