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CC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190" autoAdjust="0"/>
  </p:normalViewPr>
  <p:slideViewPr>
    <p:cSldViewPr>
      <p:cViewPr varScale="1">
        <p:scale>
          <a:sx n="108" d="100"/>
          <a:sy n="108" d="100"/>
        </p:scale>
        <p:origin x="-10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6143168" cy="1857388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Часціны</a:t>
            </a:r>
            <a:r>
              <a:rPr lang="ru-RU" sz="6600" dirty="0" smtClean="0"/>
              <a:t> </a:t>
            </a:r>
            <a:r>
              <a:rPr lang="ru-RU" sz="6600" dirty="0" err="1" smtClean="0"/>
              <a:t>мовы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786058"/>
            <a:ext cx="4929222" cy="292895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слухачоў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падрыхтоўчага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аддзялення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падрыхтоўчых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курсаў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i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абітурыентаў</a:t>
            </a:r>
            <a: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Складальнік</a:t>
            </a: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</a:p>
          <a:p>
            <a:pPr algn="l"/>
            <a:r>
              <a:rPr lang="ru-RU" sz="24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дацэнт</a:t>
            </a: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Чайкова</a:t>
            </a:r>
            <a: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  <a:br>
              <a:rPr lang="ru-RU" sz="2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15361" name="Picture 1" descr="D:\СВЕТЛАНА-ВСЕ ПЕЧАТНОЕ\ПРЕЗЕНТАЦИИ\Презентации МОИ 2016-2017\Фото Лилии\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357430"/>
            <a:ext cx="371474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4"/>
          <a:ext cx="8643997" cy="4810869"/>
        </p:xfrm>
        <a:graphic>
          <a:graphicData uri="http://schemas.openxmlformats.org/drawingml/2006/table">
            <a:tbl>
              <a:tblPr/>
              <a:tblGrid>
                <a:gridCol w="642942"/>
                <a:gridCol w="3643338"/>
                <a:gridCol w="4357717"/>
              </a:tblGrid>
              <a:tr h="2000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ЧАСЦІЦЫ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службовая часціна мовы,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якая надае дадатковыя сэнсавыя, мадальныя і эмацыянальныя адценні словам, словазлучэнням і сказам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амаль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іменна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проста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прыблізна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іменна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менавіта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роўна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якраз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толькі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ледзь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ці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так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але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ага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няўжо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што за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ну 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вось дык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як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нават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аж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такі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бы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) 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чуць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 давай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1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ВЫКЛІЧНІК</a:t>
                      </a:r>
                      <a:endParaRPr lang="ru-RU" sz="1600" b="1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нязменныя словы, 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якія выражаюць розныя пачуцці, пабуджэніі, мацыянальна-валявыя рэакцыі асобы </a:t>
                      </a:r>
                      <a:endParaRPr lang="be-BY" sz="20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навакольную рэчаіснасць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э! а! ой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ай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ох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ах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ух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хм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фэ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ура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вось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табе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дудкі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гайда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баста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біс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айда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каюк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капут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ваў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добры дзень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дабранач выбачайце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калі ласка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800" b="1" dirty="0" err="1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Часц</a:t>
            </a:r>
            <a:r>
              <a:rPr lang="be-BY" sz="48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і</a:t>
            </a:r>
            <a:r>
              <a:rPr lang="ru-RU" sz="4800" b="1" dirty="0" err="1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ны</a:t>
            </a:r>
            <a:r>
              <a:rPr lang="ru-RU" sz="48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dirty="0" err="1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мовы</a:t>
            </a:r>
            <a:r>
              <a:rPr lang="ru-RU" sz="4800" b="1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4000" dirty="0" smtClean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9012"/>
          <a:ext cx="8858312" cy="5207956"/>
        </p:xfrm>
        <a:graphic>
          <a:graphicData uri="http://schemas.openxmlformats.org/drawingml/2006/table">
            <a:tbl>
              <a:tblPr/>
              <a:tblGrid>
                <a:gridCol w="4229645"/>
                <a:gridCol w="1675280"/>
                <a:gridCol w="2953387"/>
              </a:tblGrid>
              <a:tr h="4590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гэта лексіка-граматычныя класы слоў, для якіх характэрны абагульненае граматычнае значэнне, пэўны комплекс граматычных катэгорый і агульнасць словазмянення, агульнасць асноўных сінтаксічных функцый.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0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беларускай мове </a:t>
                      </a:r>
                      <a:r>
                        <a:rPr lang="be-BY" sz="1400" b="1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be-BY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часцін мовы </a:t>
                      </a:r>
                      <a:endParaRPr lang="ru-RU" sz="1400" i="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Паўназначныя</a:t>
                      </a:r>
                      <a:endParaRPr lang="ru-RU" sz="24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Непаўназначныя</a:t>
                      </a:r>
                      <a:endParaRPr lang="ru-RU" sz="24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самастойныя</a:t>
                      </a:r>
                      <a:endParaRPr lang="ru-RU" sz="1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службовыя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выклічнік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*назоўнік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*прыметнік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*лічэбнік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*займеннік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*дзеяслоў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*прыслоўе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*прыназоўнік</a:t>
                      </a:r>
                      <a:endParaRPr lang="ru-RU" sz="14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*злучнік</a:t>
                      </a:r>
                      <a:endParaRPr lang="ru-RU" sz="14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*часціцы</a:t>
                      </a:r>
                      <a:endParaRPr lang="ru-RU" sz="14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адносяцца </a:t>
                      </a:r>
                      <a:r>
                        <a:rPr lang="be-BY" sz="140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 </a:t>
                      </a: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 паўназначных слоў, 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 да службовых.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Гэта нязменныя словы, 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якія выражаюць пачуцці 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волевыяўленні чалавека, 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называючы іх</a:t>
                      </a:r>
                      <a:endParaRPr lang="ru-RU" sz="14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Гэта лексічна самастойныя словы,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якія называюць прадметы, прыметы, колькасць, дзеянні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або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ўказваюць на прыметы, прадметы, колькасць,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называючы іх (займеннікі),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і выконваюць ролю якога-небудзь члена сказа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Гэта лексічна несамастойныя словы,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якія супрацьпастаўлены паўназначным часцінам мовы адсутнасцю граматычных катэгорый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і службовай функцыяй у сінтаксічных канструкцыях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84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Заўвагі!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be-BY" sz="14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некаторых граматыках і падручніках у асобны раздзел вылучаюцца </a:t>
                      </a:r>
                      <a:r>
                        <a:rPr lang="be-BY" sz="14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безасабова-прэдыкатыўныя 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словы</a:t>
                      </a:r>
                      <a:r>
                        <a:rPr lang="be-BY" sz="1400" baseline="30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be-BY" sz="14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be-BY" sz="14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акрэслена ў сістэме часцін мовы месца мадальных слоў</a:t>
                      </a:r>
                      <a:r>
                        <a:rPr lang="be-BY" sz="1400" baseline="30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be-BY" sz="14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be-BY" sz="14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па-за 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межамі часцін мовы аказваюцца гукапераймальныя словы</a:t>
                      </a:r>
                      <a:r>
                        <a:rPr lang="be-BY" sz="1400" baseline="30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be-BY" sz="1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99" marR="47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52"/>
          <a:ext cx="8572561" cy="6238987"/>
        </p:xfrm>
        <a:graphic>
          <a:graphicData uri="http://schemas.openxmlformats.org/drawingml/2006/table">
            <a:tbl>
              <a:tblPr/>
              <a:tblGrid>
                <a:gridCol w="2571768"/>
                <a:gridCol w="3286148"/>
                <a:gridCol w="2714645"/>
              </a:tblGrid>
              <a:tr h="10001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безасабова-прэдыкатыўныя словы</a:t>
                      </a:r>
                      <a:r>
                        <a:rPr lang="be-BY" sz="2000" b="1" baseline="300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мадальныя словы</a:t>
                      </a:r>
                      <a:r>
                        <a:rPr lang="be-BY" sz="2000" b="1" baseline="300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гукапераймальныя словы</a:t>
                      </a:r>
                      <a:r>
                        <a:rPr lang="be-BY" sz="2000" b="1" baseline="300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0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абазначаюць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стан прыроды або чалавека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і з’яўляюцца выказнікамі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ў безасобовых сказах: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нельга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можна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шкада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ціха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весела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Існуюць у мове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як сродак выражэння адносін асобы да зместу выказвання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і выражаюць упэўненасць, няўпэўненасць, меркаванне, сумненне асобы ў тым,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што паведамляецца ў сказе: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безумоўна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сапраўды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можа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мусіць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напэўна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Словы,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якія служаць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для перадачы гукаў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жывой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і нежывой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прыроды: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ку-ку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му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мяў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ш-ш-ш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га-га-га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туп-туп-туп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70241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85" name="Picture 1" descr="D:\СВЕТЛАНА-ВСЕ ПЕЧАТНОЕ\ПРЕЗЕНТАЦИИ\Презентации МОИ 2016-2017\Фото Лилии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643314"/>
            <a:ext cx="328614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0010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e-BY" sz="4400" b="1" dirty="0" smtClean="0">
                <a:solidFill>
                  <a:srgbClr val="00B050"/>
                </a:solidFill>
              </a:rPr>
              <a:t/>
            </a:r>
            <a:br>
              <a:rPr lang="be-BY" sz="4400" b="1" dirty="0" smtClean="0">
                <a:solidFill>
                  <a:srgbClr val="00B050"/>
                </a:solidFill>
              </a:rPr>
            </a:br>
            <a:r>
              <a:rPr lang="be-BY" sz="4400" b="1" dirty="0" smtClean="0">
                <a:solidFill>
                  <a:srgbClr val="008000"/>
                </a:solidFill>
              </a:rPr>
              <a:t>Паўназначныя часціны мовы</a:t>
            </a:r>
            <a:r>
              <a:rPr lang="ru-RU" sz="3200" b="1" dirty="0" smtClean="0">
                <a:solidFill>
                  <a:srgbClr val="008000"/>
                </a:solidFill>
              </a:rPr>
              <a:t/>
            </a:r>
            <a:br>
              <a:rPr lang="ru-RU" sz="3200" b="1" dirty="0" smtClean="0">
                <a:solidFill>
                  <a:srgbClr val="008000"/>
                </a:solidFill>
              </a:rPr>
            </a:br>
            <a:endParaRPr lang="ru-RU" sz="32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06427"/>
          <a:ext cx="8858312" cy="2658575"/>
        </p:xfrm>
        <a:graphic>
          <a:graphicData uri="http://schemas.openxmlformats.org/drawingml/2006/table">
            <a:tbl>
              <a:tblPr/>
              <a:tblGrid>
                <a:gridCol w="4321128"/>
                <a:gridCol w="4537184"/>
              </a:tblGrid>
              <a:tr h="45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Зменныя </a:t>
                      </a:r>
                      <a:endParaRPr lang="ru-RU" sz="28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Нязменныя </a:t>
                      </a:r>
                      <a:endParaRPr lang="ru-RU" sz="2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81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*назоўнікі, *прыметнікі, *лічэбнікі, *займеннікі – скланяюцца</a:t>
                      </a:r>
                      <a:endParaRPr lang="ru-RU" sz="28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*прыслоўі – </a:t>
                      </a:r>
                      <a:endParaRPr lang="be-BY" sz="2800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be-BY" sz="2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скланяюцца </a:t>
                      </a:r>
                      <a:endParaRPr lang="be-BY" sz="2800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be-BY" sz="2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спрагаюцца</a:t>
                      </a:r>
                      <a:endParaRPr lang="ru-RU" sz="2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(акрамя тых, што ўтвараюць ступені параўнання: </a:t>
                      </a:r>
                      <a:r>
                        <a:rPr lang="be-BY" sz="1800" i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блізка 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be-BY" sz="1800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бліжэй</a:t>
                      </a:r>
                      <a:r>
                        <a:rPr lang="be-BY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5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*дзеясловы – спрагаюцца</a:t>
                      </a:r>
                      <a:endParaRPr lang="ru-RU" sz="28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 descr="D:\СВЕТЛАНА-ВСЕ ПЕЧАТНОЕ\ПРЕЗЕНТАЦИИ\Презентации МОИ 2016-2017\Фото Лилии\lil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442915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7358114" cy="1143000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Самастойныя часціны мовы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7" y="857233"/>
          <a:ext cx="7286674" cy="2533854"/>
        </p:xfrm>
        <a:graphic>
          <a:graphicData uri="http://schemas.openxmlformats.org/drawingml/2006/table">
            <a:tbl>
              <a:tblPr/>
              <a:tblGrid>
                <a:gridCol w="2286013"/>
                <a:gridCol w="2857520"/>
                <a:gridCol w="2143141"/>
              </a:tblGrid>
              <a:tr h="500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Іменныя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Дзеяслоў 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Прыслоўе 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3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*назоўнік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*прыметнік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*лічэбнік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*займеннік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мае дзве асобыя формы – дзеепрыметнік 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 дзеепрыслоўе </a:t>
                      </a:r>
                      <a:endParaRPr lang="ru-RU" sz="2800" dirty="0">
                        <a:solidFill>
                          <a:srgbClr val="FF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нязменная часціна мовы</a:t>
                      </a:r>
                      <a:endParaRPr lang="ru-RU" sz="2800" dirty="0">
                        <a:solidFill>
                          <a:srgbClr val="FF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433" name="Picture 1" descr="D:\СВЕТЛАНА-ВСЕ ПЕЧАТНОЕ\ПРЕЗЕНТАЦИИ\Презентации МОИ 2016-2017\Фото Лилии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728667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715140" cy="2214554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600" b="1" dirty="0" smtClean="0"/>
              <a:t>Пераход слоў </a:t>
            </a:r>
            <a:r>
              <a:rPr lang="be-BY" sz="3600" b="1" dirty="0" smtClean="0"/>
              <a:t/>
            </a:r>
            <a:br>
              <a:rPr lang="be-BY" sz="3600" b="1" dirty="0" smtClean="0"/>
            </a:br>
            <a:r>
              <a:rPr lang="be-BY" sz="3600" b="1" dirty="0" smtClean="0"/>
              <a:t>з </a:t>
            </a:r>
            <a:r>
              <a:rPr lang="be-BY" sz="3600" b="1" dirty="0" smtClean="0"/>
              <a:t>адной часціны мовы </a:t>
            </a:r>
            <a:r>
              <a:rPr lang="be-BY" sz="3600" b="1" dirty="0" smtClean="0"/>
              <a:t/>
            </a:r>
            <a:br>
              <a:rPr lang="be-BY" sz="3600" b="1" dirty="0" smtClean="0"/>
            </a:br>
            <a:r>
              <a:rPr lang="be-BY" sz="3600" b="1" dirty="0" smtClean="0"/>
              <a:t>ў </a:t>
            </a:r>
            <a:r>
              <a:rPr lang="be-BY" sz="3600" b="1" dirty="0" smtClean="0"/>
              <a:t>другую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571613"/>
          <a:ext cx="8858312" cy="4945611"/>
        </p:xfrm>
        <a:graphic>
          <a:graphicData uri="http://schemas.openxmlformats.org/drawingml/2006/table">
            <a:tbl>
              <a:tblPr/>
              <a:tblGrid>
                <a:gridCol w="2643206"/>
                <a:gridCol w="2643206"/>
                <a:gridCol w="3571900"/>
              </a:tblGrid>
              <a:tr h="33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 працэсу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Яго азначэнне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Прыклад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8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СУБСТАНТЫВАЦЫЯ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пераход лічэбнікаў, прыметнікаў,  дзеепрыметнікаў, прыслоўяў </a:t>
                      </a:r>
                      <a:endParaRPr lang="be-BY" sz="1800" dirty="0" smtClean="0">
                        <a:solidFill>
                          <a:srgbClr val="FFCC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1800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назоўнікі</a:t>
                      </a:r>
                      <a:endParaRPr lang="ru-RU" sz="1800" dirty="0">
                        <a:solidFill>
                          <a:srgbClr val="FFCC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Студэнт здаў экзамен на </a:t>
                      </a:r>
                      <a:r>
                        <a:rPr lang="be-BY" sz="1800" b="1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дзесяць</a:t>
                      </a:r>
                      <a:r>
                        <a:rPr lang="be-BY" sz="1800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Я вельмі люблю </a:t>
                      </a:r>
                      <a:r>
                        <a:rPr lang="be-BY" sz="1800" b="1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марожанае</a:t>
                      </a:r>
                      <a:r>
                        <a:rPr lang="be-BY" sz="1800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Гэта мой </a:t>
                      </a:r>
                      <a:r>
                        <a:rPr lang="be-BY" sz="1800" b="1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каханы</a:t>
                      </a:r>
                      <a:r>
                        <a:rPr lang="be-BY" sz="1800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Гэтае “</a:t>
                      </a:r>
                      <a:r>
                        <a:rPr lang="be-BY" sz="1800" b="1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калі</a:t>
                      </a:r>
                      <a:r>
                        <a:rPr lang="be-BY" sz="1800" i="1" dirty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” не давала спакою.</a:t>
                      </a:r>
                      <a:endParaRPr lang="ru-RU" sz="1800" dirty="0">
                        <a:solidFill>
                          <a:srgbClr val="FFCC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АД’ЕКТЫВАЦЫЯ</a:t>
                      </a:r>
                      <a:endParaRPr lang="ru-RU" sz="18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пераход дзеепрыметнікаў </a:t>
                      </a:r>
                      <a:endParaRPr lang="ru-RU" sz="1800" dirty="0">
                        <a:solidFill>
                          <a:srgbClr val="FFCC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прыметнікі</a:t>
                      </a:r>
                      <a:endParaRPr lang="ru-RU" sz="1800" dirty="0">
                        <a:solidFill>
                          <a:srgbClr val="FFCC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Тут знаходзіцца </a:t>
                      </a:r>
                      <a:r>
                        <a:rPr lang="be-BY" sz="1800" b="1" i="1" dirty="0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гаючая</a:t>
                      </a:r>
                      <a:r>
                        <a:rPr lang="be-BY" sz="1800" i="1" dirty="0">
                          <a:solidFill>
                            <a:srgbClr val="FFCC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крыніца.</a:t>
                      </a:r>
                      <a:endParaRPr lang="ru-RU" sz="1800" dirty="0">
                        <a:solidFill>
                          <a:srgbClr val="FFCC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АДВЕРБІЯЛІЗАЦЫЯ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пераход ускосных склонаў </a:t>
                      </a:r>
                      <a:r>
                        <a:rPr lang="be-BY" sz="1800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назоўнікаў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у прыслоўі </a:t>
                      </a:r>
                      <a:endParaRPr lang="ru-RU" sz="18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Пасля</a:t>
                      </a:r>
                      <a:r>
                        <a:rPr lang="be-BY" sz="1800" i="1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абеду дзеці пабеглі на рэчку.</a:t>
                      </a:r>
                      <a:endParaRPr lang="ru-RU" sz="18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0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Заўвага! 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сучаснай беларускай мове назіраецца таксама такая з’ява, як пераход паўназначных слоў у службовыя – прыназоўнікі, злучнікі, часціцы: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Я бачыць рад, 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што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пачала зямля ад снегу вызваляцца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 (займеннік – злучнік); </a:t>
                      </a:r>
                      <a:r>
                        <a:rPr lang="be-BY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Адно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не пазбыцца надломаных дум, навеяных стратай вялікай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(лічэбнік – часціца</a:t>
                      </a: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96299"/>
          <a:ext cx="8715436" cy="5318991"/>
        </p:xfrm>
        <a:graphic>
          <a:graphicData uri="http://schemas.openxmlformats.org/drawingml/2006/table">
            <a:tbl>
              <a:tblPr/>
              <a:tblGrid>
                <a:gridCol w="1571636"/>
                <a:gridCol w="4911650"/>
                <a:gridCol w="2232150"/>
              </a:tblGrid>
              <a:tr h="528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Часціна мовы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Азначэнне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Граматычныя катэгорыі 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самастойная зменная часціна мовы, якая выражае прадметнасць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*род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*лік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*склон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0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ПРЫМЕТНІК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самастойная зменная часціна мовы, якая абазначае прымету прадмета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*род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*лік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*склон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ЛІЧЭБНІК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самастойная зменная часціна мовы, якая абазначае адцягненыя лікі, колькасць аднародных прадметаў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ці парадак іх пры лічэнні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*род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*лік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(адны лічэбнікі маюць род і лік, другія – не маюць)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*склон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(за выключэннем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90, паўтара, паўтары)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0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1" dirty="0" smtClean="0">
                          <a:solidFill>
                            <a:srgbClr val="FFCC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ЗАЙМЕННІК</a:t>
                      </a:r>
                      <a:endParaRPr lang="ru-RU" sz="1600" b="1" dirty="0">
                        <a:solidFill>
                          <a:srgbClr val="FFCC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самастойная зменная часціна мовы, якая ўказвае на прадмет, асобу, прымету, колькасць, але не называе іх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*склон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*род (большасць)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*лік (большасць)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039" marR="5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613946"/>
          <a:ext cx="8429684" cy="5047488"/>
        </p:xfrm>
        <a:graphic>
          <a:graphicData uri="http://schemas.openxmlformats.org/drawingml/2006/table">
            <a:tbl>
              <a:tblPr/>
              <a:tblGrid>
                <a:gridCol w="1571636"/>
                <a:gridCol w="2286016"/>
                <a:gridCol w="2500330"/>
                <a:gridCol w="2071702"/>
              </a:tblGrid>
              <a:tr h="263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ДЗЕЯСЛОЎ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самастойная часціна мовы, якая абазначае дзеянне, працэс ці стан як працэс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*асоба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*лік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*час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*лад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*род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(толькі дзеясловы прошлага часу)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*трыванне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*стан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гаварыць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пішу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бегаеш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спіце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малююць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купім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фарбавалі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вывучыў бы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выканай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ідзіце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ехаў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хадзіла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прыгаць –  прыгнуць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пець – пяецца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747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ПРЫСЛОЎЕ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самастойная нязменная часціна мовы, </a:t>
                      </a:r>
                      <a:endParaRPr lang="be-BY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якая 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абазначае прымету дзеяння ці стану, прымету якасці або прадмета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нязменнасць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(толькі якасныя адпрыметнікавыя прыслоўі маюць ступені параўнання і формы суб’ектыўнай ацэнкі)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весела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раптам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бліжэй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назло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учора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згарача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па-мойму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па-першае</a:t>
                      </a:r>
                      <a:r>
                        <a:rPr lang="be-BY" sz="18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latin typeface="Times New Roman"/>
                          <a:ea typeface="Times New Roman"/>
                          <a:cs typeface="Times New Roman"/>
                        </a:rPr>
                        <a:t>сам-насам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57232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</a:rPr>
              <a:t>Службовыя часціны мовы</a:t>
            </a:r>
            <a:endParaRPr lang="ru-RU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857232"/>
          <a:ext cx="8858311" cy="5929652"/>
        </p:xfrm>
        <a:graphic>
          <a:graphicData uri="http://schemas.openxmlformats.org/drawingml/2006/table">
            <a:tbl>
              <a:tblPr/>
              <a:tblGrid>
                <a:gridCol w="714380"/>
                <a:gridCol w="4143404"/>
                <a:gridCol w="4000527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Часціна мовы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Азначэнне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68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ПРЫНАЗОЎНІК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службовая часціна мовы,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якая ўдакладняе значэнне ўскосных склонаў і выражае адносіны паміж назоўнікамі (займеннікамі, </a:t>
                      </a: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лічэбнікамі) і 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іншымі словамі </a:t>
                      </a:r>
                      <a:endParaRPr lang="be-BY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ў </a:t>
                      </a:r>
                      <a:r>
                        <a:rPr lang="be-BY" sz="1600" dirty="0">
                          <a:latin typeface="Times New Roman"/>
                          <a:ea typeface="Times New Roman"/>
                          <a:cs typeface="Times New Roman"/>
                        </a:rPr>
                        <a:t>словазлучэнні і сказе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аб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ад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без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да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з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за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над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пад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пра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праз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пры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акрамя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апрача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замест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каля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наконт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паводле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за выключэннем па меры у выніку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у адпаведнасці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згодна з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нягледзячы на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насуперак</a:t>
                      </a:r>
                      <a:r>
                        <a:rPr lang="be-BY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>
                          <a:latin typeface="Times New Roman"/>
                          <a:ea typeface="Times New Roman"/>
                          <a:cs typeface="Times New Roman"/>
                        </a:rPr>
                        <a:t> супроць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228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ЗЛУЧНІК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 vert="wordArt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службовая часціна мовы,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якая ўжываецца для сувязі членаў сказа, частак складанага сказа, а таксама самастойных сказаў у тэксце і выражае сэнсава-граматычныя адносіны (спалучальныя, супастаўляльныя, размеркавальныя і інш.) паміж гэтымі сінтаксічнымі адзінкамі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 –– так 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таксама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 (жа)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але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затое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аднак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толькі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чым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нібы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таму што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па прычыне таго што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паколькі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затым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калі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пакуль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 таго часу як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ледзь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чуць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толькі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пасля таго як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абы толькі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калі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каб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 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толькі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 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 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каб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таго з тым каб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хоць 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няхай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хіба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чым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нібы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нібыта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бы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быццам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як быццам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 што</a:t>
                      </a:r>
                      <a:r>
                        <a:rPr lang="be-BY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дык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307" marR="3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85C98B-E9CE-4132-99F6-74FDBA51A484}"/>
</file>

<file path=customXml/itemProps2.xml><?xml version="1.0" encoding="utf-8"?>
<ds:datastoreItem xmlns:ds="http://schemas.openxmlformats.org/officeDocument/2006/customXml" ds:itemID="{D9227087-C20C-4C75-B98D-3E7F6FB35E4A}"/>
</file>

<file path=customXml/itemProps3.xml><?xml version="1.0" encoding="utf-8"?>
<ds:datastoreItem xmlns:ds="http://schemas.openxmlformats.org/officeDocument/2006/customXml" ds:itemID="{30423B74-1B89-47D8-BB9D-69BCCE503D6F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160</TotalTime>
  <Words>1076</Words>
  <PresentationFormat>Экран (4:3)</PresentationFormat>
  <Paragraphs>167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Часціны мовы </vt:lpstr>
      <vt:lpstr> Часціны мовы  </vt:lpstr>
      <vt:lpstr>Слайд 3</vt:lpstr>
      <vt:lpstr> Паўназначныя часціны мовы </vt:lpstr>
      <vt:lpstr>Самастойныя часціны мовы  </vt:lpstr>
      <vt:lpstr>Пераход слоў  з адной часціны мовы  ў другую </vt:lpstr>
      <vt:lpstr>Слайд 7</vt:lpstr>
      <vt:lpstr>Слайд 8</vt:lpstr>
      <vt:lpstr>Службовыя часціны мовы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Часціны мовы </dc:title>
  <dc:creator>Chajkova</dc:creator>
  <cp:lastModifiedBy>Chajkova</cp:lastModifiedBy>
  <cp:revision>10</cp:revision>
  <dcterms:created xsi:type="dcterms:W3CDTF">2017-02-26T18:35:56Z</dcterms:created>
  <dcterms:modified xsi:type="dcterms:W3CDTF">2017-02-26T21:17:38Z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