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3" r:id="rId6"/>
    <p:sldId id="259" r:id="rId7"/>
    <p:sldId id="262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85"/>
    <a:srgbClr val="4B20A0"/>
    <a:srgbClr val="CC99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91" autoAdjust="0"/>
    <p:restoredTop sz="69762" autoAdjust="0"/>
  </p:normalViewPr>
  <p:slideViewPr>
    <p:cSldViewPr>
      <p:cViewPr varScale="1">
        <p:scale>
          <a:sx n="112" d="100"/>
          <a:sy n="112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57ED-A1D9-4D9A-8B13-59A23D239299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363DE-908B-482F-9D3A-5C218CDE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363DE-908B-482F-9D3A-5C218CDE346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820472" cy="1357298"/>
          </a:xfrm>
        </p:spPr>
        <p:txBody>
          <a:bodyPr>
            <a:normAutofit/>
          </a:bodyPr>
          <a:lstStyle/>
          <a:p>
            <a:pPr algn="ctr"/>
            <a:r>
              <a:rPr lang="ru-RU" sz="54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 Л О В А З Л У Ч Э Н Н Е</a:t>
            </a:r>
            <a:endParaRPr lang="ru-RU" sz="54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1285860"/>
            <a:ext cx="4643437" cy="4572032"/>
          </a:xfrm>
        </p:spPr>
        <p:txBody>
          <a:bodyPr>
            <a:normAutofit/>
          </a:bodyPr>
          <a:lstStyle/>
          <a:p>
            <a:pPr algn="ctr"/>
            <a:endParaRPr lang="be-BY" b="1" dirty="0" smtClean="0">
              <a:solidFill>
                <a:srgbClr val="FF9900"/>
              </a:solidFill>
            </a:endParaRPr>
          </a:p>
          <a:p>
            <a:pPr algn="ctr"/>
            <a:r>
              <a:rPr lang="be-BY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ЛЕКЦЫЯ-ПРЭЗЕНТАЦЫЯ </a:t>
            </a:r>
          </a:p>
          <a:p>
            <a:pPr algn="ctr"/>
            <a:r>
              <a:rPr lang="be-BY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 БЕЛАРУСКАЙ МОВЕ</a:t>
            </a:r>
          </a:p>
          <a:p>
            <a:pPr algn="ctr"/>
            <a:r>
              <a:rPr lang="be-BY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для слухачоў </a:t>
            </a:r>
          </a:p>
          <a:p>
            <a:pPr algn="ctr"/>
            <a:r>
              <a:rPr lang="be-BY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падрыхтоўчага аддзялення </a:t>
            </a:r>
          </a:p>
          <a:p>
            <a:pPr algn="ctr"/>
            <a:r>
              <a:rPr lang="be-BY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і падрыхтоўчых курсаў</a:t>
            </a:r>
            <a:endParaRPr lang="be-BY" altLang="ru-RU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l">
              <a:spcBef>
                <a:spcPct val="0"/>
              </a:spcBef>
              <a:buClrTx/>
            </a:pPr>
            <a:endParaRPr lang="be-BY" altLang="ru-RU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Складальнік  </a:t>
            </a:r>
            <a:r>
              <a:rPr lang="be-BY" alt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e-BY" alt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дацэнт кафедры </a:t>
            </a:r>
          </a:p>
          <a:p>
            <a:pPr algn="l">
              <a:spcBef>
                <a:spcPct val="0"/>
              </a:spcBef>
              <a:buClrTx/>
            </a:pPr>
            <a:r>
              <a:rPr lang="be-BY" altLang="ru-RU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давузаўскай падрыхтоўкі і прафарыентацы</a:t>
            </a:r>
            <a:r>
              <a:rPr lang="be-BY" altLang="ru-RU" sz="1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і  </a:t>
            </a:r>
            <a:r>
              <a:rPr lang="be-BY" alt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С.В. Чайкова</a:t>
            </a:r>
            <a:endParaRPr lang="ru-RU" alt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D:\СВЕТЛАНА-ВСЕ ПЕЧАТНОЕ\ПРЕЗЕНТАЦИИ\Презентации МОИ 2016-2017\Фото Лилии\liliya-kupit-liliyu-v-nogins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143404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229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СВЕТЛАНА-ВСЕ ПЕЧАТНОЕ\ПРЕЗЕНТАЦИИ\Презентации МОИ 2016-2017\Фото Лилии\Liliya--cvetok-nevesty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6470652" cy="4827600"/>
          </a:xfrm>
          <a:prstGeom prst="rect">
            <a:avLst/>
          </a:prstGeom>
          <a:noFill/>
        </p:spPr>
      </p:pic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50017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72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Дзякуй</a:t>
            </a:r>
            <a:r>
              <a:rPr lang="ru-RU" sz="72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за </a:t>
            </a:r>
            <a:r>
              <a:rPr lang="ru-RU" sz="72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ўвагу</a:t>
            </a:r>
            <a:endParaRPr lang="ru-RU" sz="72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71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114298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План </a:t>
            </a:r>
            <a:endParaRPr lang="ru-RU" sz="54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214423"/>
          <a:ext cx="9144000" cy="1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2"/>
                <a:gridCol w="8572528"/>
              </a:tblGrid>
              <a:tr h="452810"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Словазлучэнні паводле структуры.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2810"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Словазлучэнні паводле спалучальнасці.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2810"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Словазлучэнні ў залежнасці ад спосабу выражэння галоўнага слова.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9570">
                <a:tc>
                  <a:txBody>
                    <a:bodyPr/>
                    <a:lstStyle/>
                    <a:p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Віды падпарадкавальнай сувязі ў словазлучэннях.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D:\СВЕТЛАНА-ВСЕ ПЕЧАТНОЕ\ПРЕЗЕНТАЦИИ\Презентации МОИ 2016-2017\Фото Лилии\31585ec6675ece630a0d8c0862643c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9144000" cy="3857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186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54865"/>
          <a:ext cx="9144000" cy="2663952"/>
        </p:xfrm>
        <a:graphic>
          <a:graphicData uri="http://schemas.openxmlformats.org/drawingml/2006/table">
            <a:tbl>
              <a:tblPr/>
              <a:tblGrid>
                <a:gridCol w="4251037"/>
                <a:gridCol w="4892963"/>
              </a:tblGrid>
              <a:tr h="71438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e-BY" sz="2400" b="1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Словазлучэнні паводле структуры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простыя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складаныя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363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складаюцца </a:t>
                      </a:r>
                      <a:endParaRPr lang="be-BY" sz="2000" b="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be-BY" sz="20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двух паўназначных слоў: </a:t>
                      </a:r>
                      <a:endParaRPr lang="be-BY" sz="2000" b="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шолах </a:t>
                      </a:r>
                      <a:r>
                        <a:rPr lang="be-BY" sz="20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лістоты</a:t>
                      </a:r>
                      <a:r>
                        <a:rPr lang="be-BY" sz="2000" b="0" i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зялёная трава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уключаюць у свой склад 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 за два паўназначных словы: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пачаць чытаць кнігу</a:t>
                      </a:r>
                      <a:r>
                        <a:rPr lang="be-BY" sz="2000" b="0" i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дзяўчына нізкага росту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"/>
            <a:ext cx="9144000" cy="18620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be-BY" sz="4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ЛОВАЗЛУЧЭННЕ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спалучэнне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двух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больш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па</a:t>
            </a:r>
            <a:r>
              <a:rPr lang="be-BY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ў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назначных</a:t>
            </a:r>
            <a:r>
              <a:rPr lang="be-BY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(самастойных)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сло</a:t>
            </a:r>
            <a:r>
              <a:rPr lang="be-BY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ў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2000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звязаных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падпарадкавальнай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сувяззю</a:t>
            </a:r>
            <a:r>
              <a:rPr lang="be-BY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000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e-BY" sz="2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Складаецца з галоўнага і залежнага слоў</a:t>
            </a:r>
            <a:endParaRPr lang="ru-RU" sz="2000" dirty="0">
              <a:solidFill>
                <a:srgbClr val="00B050"/>
              </a:solidFill>
              <a:ea typeface="Times New Roman"/>
              <a:cs typeface="Times New Roman"/>
            </a:endParaRPr>
          </a:p>
        </p:txBody>
      </p:sp>
      <p:pic>
        <p:nvPicPr>
          <p:cNvPr id="3074" name="Picture 2" descr="D:\СВЕТЛАНА-ВСЕ ПЕЧАТНОЕ\ПРЕЗЕНТАЦИИ\Презентации МОИ 2016-2017\Фото Лилии\lil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9143999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11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e-BY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ІІ. Словазлучэнні паводле спалучальнасці</a:t>
            </a:r>
            <a:r>
              <a:rPr lang="ru-RU" sz="3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a typeface="Times New Roman"/>
                <a:cs typeface="Times New Roman"/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32" y="1500174"/>
          <a:ext cx="4357718" cy="5357825"/>
        </p:xfrm>
        <a:graphic>
          <a:graphicData uri="http://schemas.openxmlformats.org/drawingml/2006/table">
            <a:tbl>
              <a:tblPr/>
              <a:tblGrid>
                <a:gridCol w="2143140"/>
                <a:gridCol w="2214578"/>
              </a:tblGrid>
              <a:tr h="681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свабодныя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несвабодныя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75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словазлучэнні,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у якіх словы могуць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спалучацца </a:t>
                      </a:r>
                      <a:r>
                        <a:rPr lang="be-BY" sz="2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свабодна:</a:t>
                      </a:r>
                      <a:endParaRPr lang="ru-RU" sz="2400" dirty="0">
                        <a:solidFill>
                          <a:srgbClr val="92D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малады клён</a:t>
                      </a:r>
                      <a:r>
                        <a:rPr lang="be-BY" sz="2400" i="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 пах верасу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могуць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быць 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несвабоднымі: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*сінтаксічна: </a:t>
                      </a:r>
                      <a:endParaRPr lang="be-BY" sz="2400" dirty="0" smtClean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пяць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секунд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*семантычна: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шапка валасоў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400" dirty="0" smtClean="0">
                          <a:solidFill>
                            <a:srgbClr val="92D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фразеалагічна: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вочы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мазоліць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D:\СВЕТЛАНА-ВСЕ ПЕЧАТНОЕ\ПРЕЗЕНТАЦИИ\Презентации МОИ 2016-2017\Фото Лилии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00174"/>
            <a:ext cx="4786314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55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91306" cy="1055610"/>
          </a:xfrm>
        </p:spPr>
        <p:txBody>
          <a:bodyPr>
            <a:noAutofit/>
          </a:bodyPr>
          <a:lstStyle/>
          <a:p>
            <a:pPr algn="ctr"/>
            <a: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be-BY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428736"/>
          <a:ext cx="9143998" cy="5487621"/>
        </p:xfrm>
        <a:graphic>
          <a:graphicData uri="http://schemas.openxmlformats.org/drawingml/2006/table">
            <a:tbl>
              <a:tblPr/>
              <a:tblGrid>
                <a:gridCol w="2539999"/>
                <a:gridCol w="3949968"/>
                <a:gridCol w="2654031"/>
              </a:tblGrid>
              <a:tr h="432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іменныя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дзеяслоўныя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прыслоўныя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708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галоўнае слова: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назоўнік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be-BY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старая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хвоя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прыметнік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be-BY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поўны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хараства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лічэбнік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be-BY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пяць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кніг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займеннік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нехта з сяброў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галоўнае слова: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дзеяслоў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верыць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шчасце, прыехаць на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сустрэчу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галоўнае слова: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be-BY" sz="2400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прыслоўе</a:t>
                      </a:r>
                      <a:r>
                        <a:rPr lang="be-BY" sz="2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be-BY" sz="24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ўвосень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626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12249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e-BY" sz="3200" b="1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ІІІ. Словазлучэнні ў залежнасці ад спосабу выражэння галоўнага слова</a:t>
            </a:r>
            <a:endParaRPr lang="ru-RU" sz="3200" b="1" dirty="0">
              <a:solidFill>
                <a:srgbClr val="FFFF00"/>
              </a:solidFill>
              <a:ea typeface="Times New Roman"/>
              <a:cs typeface="Times New Roman"/>
            </a:endParaRPr>
          </a:p>
        </p:txBody>
      </p:sp>
      <p:pic>
        <p:nvPicPr>
          <p:cNvPr id="7171" name="Picture 3" descr="D:\СВЕТЛАНА-ВСЕ ПЕЧАТНОЕ\ПРЕЗЕНТАЦИИ\Презентации МОИ 2016-2017\Фото Лилии\Liliya--cvetok-neves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286124"/>
            <a:ext cx="6643702" cy="3571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562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57298"/>
          <a:ext cx="9144000" cy="5770943"/>
        </p:xfrm>
        <a:graphic>
          <a:graphicData uri="http://schemas.openxmlformats.org/drawingml/2006/table">
            <a:tbl>
              <a:tblPr/>
              <a:tblGrid>
                <a:gridCol w="3272615"/>
                <a:gridCol w="2691088"/>
                <a:gridCol w="3180297"/>
              </a:tblGrid>
              <a:tr h="622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дапасаванне</a:t>
                      </a:r>
                      <a:endParaRPr lang="ru-RU" sz="2800" b="1" i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кіраванне</a:t>
                      </a:r>
                      <a:endParaRPr lang="ru-RU" sz="2800" b="1" i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прымыканне</a:t>
                      </a:r>
                      <a:endParaRPr lang="ru-RU" sz="2800" b="1" i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48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такі від падпарадкавальнай сувязі, пры якім залежнае слова дапасуецца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да галоўнага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ў родзе, ліку і склоне: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блакітнае </a:t>
                      </a:r>
                      <a:r>
                        <a:rPr lang="be-BY" sz="2400" b="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неба</a:t>
                      </a:r>
                      <a:r>
                        <a:rPr lang="be-BY" sz="24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b="0" i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узаранае </a:t>
                      </a:r>
                      <a:r>
                        <a:rPr lang="be-BY" sz="2400" b="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</a:t>
                      </a:r>
                      <a:r>
                        <a:rPr lang="be-BY" sz="24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трэці </a:t>
                      </a:r>
                      <a:r>
                        <a:rPr lang="be-BY" sz="2400" b="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</a:t>
                      </a:r>
                      <a:r>
                        <a:rPr lang="be-BY" sz="24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мая Радзіма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такі від падпарадкавальнай сувязі, пры якім галоўнае слова патрабуе пастаноўкі залежнага слова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ў форме пэўнага ўскоснага склону: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прыехаць да 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бацькоў</a:t>
                      </a:r>
                      <a:r>
                        <a:rPr lang="be-BY" sz="24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прачытаць </a:t>
                      </a: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кнігу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такі від падпарадкавальнай сувязі,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пры 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якім залежнае слова прымыкае да галоўнага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па сэнсе: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кахаць 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вечна</a:t>
                      </a:r>
                      <a:r>
                        <a:rPr lang="be-BY" sz="24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шмат </a:t>
                      </a:r>
                      <a:r>
                        <a:rPr lang="be-BY" sz="24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працаваць</a:t>
                      </a:r>
                      <a:r>
                        <a:rPr lang="be-BY" sz="2400" i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размаўлялі па-сяброўск</a:t>
                      </a:r>
                      <a:r>
                        <a:rPr lang="be-BY" sz="2400" b="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13665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e-BY" sz="3600" b="1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Віды падпарадкавальнай сувязі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e-BY" sz="3600" b="1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ў словазлучэннях</a:t>
            </a:r>
            <a:endParaRPr lang="ru-RU" sz="3600" dirty="0">
              <a:solidFill>
                <a:srgbClr val="FFFF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21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algn="ctr"/>
            <a:r>
              <a:rPr lang="be-BY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СПОСАБ ВЫРАЖЭННЯ ЗАЛЕЖНАГА СЛОВА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928671"/>
          <a:ext cx="9144000" cy="5929329"/>
        </p:xfrm>
        <a:graphic>
          <a:graphicData uri="http://schemas.openxmlformats.org/drawingml/2006/table">
            <a:tbl>
              <a:tblPr/>
              <a:tblGrid>
                <a:gridCol w="2928925"/>
                <a:gridCol w="3143272"/>
                <a:gridCol w="3071803"/>
              </a:tblGrid>
              <a:tr h="52896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800" dirty="0">
                          <a:latin typeface="Times New Roman"/>
                          <a:ea typeface="Times New Roman"/>
                          <a:cs typeface="Times New Roman"/>
                        </a:rPr>
                        <a:t>залежнае слова можа быць выражана: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*прыметнікам</a:t>
                      </a:r>
                      <a:r>
                        <a:rPr lang="be-BY" sz="2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сонечны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дзень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дзеепрыметнікам:</a:t>
                      </a:r>
                      <a:r>
                        <a:rPr lang="be-BY" sz="2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парыжэлая трава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прыналежным займеннікам</a:t>
                      </a:r>
                      <a:r>
                        <a:rPr lang="be-BY" sz="2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be-BY" sz="2400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наш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горад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парадкавым лічэбнікам: </a:t>
                      </a:r>
                      <a:endParaRPr lang="be-BY" sz="2400" b="1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першы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тыдзень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*назоўнікам: </a:t>
                      </a:r>
                      <a:endParaRPr lang="be-BY" sz="2000" b="1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пісаць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пісьмо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займеннікам: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старацца для ўсіх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лічэбнікам: 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адзін з пяці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*інфінітывам: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імкнуцца пабегчы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прыслоўем:</a:t>
                      </a:r>
                      <a:r>
                        <a:rPr lang="be-BY" sz="20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вельмі прыгожа</a:t>
                      </a:r>
                      <a:r>
                        <a:rPr lang="be-BY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be-BY" sz="20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дзеепрыслоўем:</a:t>
                      </a:r>
                      <a:r>
                        <a:rPr lang="be-BY" sz="20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ісці не спяшаючыся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7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D:\СВЕТЛАНА-ВСЕ ПЕЧАТНОЕ\ПРЕЗЕНТАЦИИ\Презентации МОИ 2016-2017\Фото Лилии\72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6215074" cy="3214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83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Не </a:t>
            </a:r>
            <a:r>
              <a:rPr lang="ru-RU" b="1" dirty="0" err="1" smtClean="0">
                <a:solidFill>
                  <a:srgbClr val="FFFF00"/>
                </a:solidFill>
              </a:rPr>
              <a:t>з’яўляюцца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be-BY" b="1" dirty="0" smtClean="0">
                <a:solidFill>
                  <a:srgbClr val="FFFF00"/>
                </a:solidFill>
              </a:rPr>
              <a:t>словазлучэннямі</a:t>
            </a:r>
            <a:r>
              <a:rPr lang="be-BY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be-BY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be-BY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наступныя сінтаксічныя канструкцыі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76652"/>
          <a:ext cx="9144000" cy="5876670"/>
        </p:xfrm>
        <a:graphic>
          <a:graphicData uri="http://schemas.openxmlformats.org/drawingml/2006/table">
            <a:tbl>
              <a:tblPr/>
              <a:tblGrid>
                <a:gridCol w="285720"/>
                <a:gridCol w="5000660"/>
                <a:gridCol w="3857620"/>
              </a:tblGrid>
              <a:tr h="558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Дзейнік 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 выказнік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гэта ўжо сказ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u="dbl" dirty="0">
                          <a:latin typeface="Times New Roman"/>
                          <a:ea typeface="Times New Roman"/>
                          <a:cs typeface="Times New Roman"/>
                        </a:rPr>
                        <a:t>Надышла </a:t>
                      </a:r>
                      <a:r>
                        <a:rPr lang="ru-RU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be-BY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7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Аднародныя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члены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сказа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(дзейнікі,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выказнікі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дапаўненні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азначэнні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акалічнасці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u="sng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</a:t>
                      </a:r>
                      <a:r>
                        <a:rPr lang="be-BY" sz="2400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ужы</a:t>
                      </a: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be-BY" sz="2400" i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гваздікі </a:t>
                      </a:r>
                      <a:r>
                        <a:rPr lang="be-BY" sz="2400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стаяць у вазах.</a:t>
                      </a:r>
                      <a:endParaRPr lang="ru-RU" sz="2400" i="1" u="none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Яны </a:t>
                      </a:r>
                      <a:r>
                        <a:rPr lang="be-BY" sz="2400" i="1" u="dbl" dirty="0" smtClean="0">
                          <a:latin typeface="Times New Roman"/>
                          <a:ea typeface="Times New Roman"/>
                          <a:cs typeface="Times New Roman"/>
                        </a:rPr>
                        <a:t> смяяліся</a:t>
                      </a: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be-BY" sz="2400" i="1" u="dbl" dirty="0">
                          <a:latin typeface="Times New Roman"/>
                          <a:ea typeface="Times New Roman"/>
                          <a:cs typeface="Times New Roman"/>
                        </a:rPr>
                        <a:t>жартавалі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u="wavy" dirty="0">
                          <a:latin typeface="Times New Roman"/>
                          <a:ea typeface="Times New Roman"/>
                          <a:cs typeface="Times New Roman"/>
                        </a:rPr>
                        <a:t>Чырвоныя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be-BY" sz="2400" i="1" u="wavy" dirty="0" smtClean="0">
                          <a:latin typeface="Times New Roman"/>
                          <a:ea typeface="Times New Roman"/>
                          <a:cs typeface="Times New Roman"/>
                        </a:rPr>
                        <a:t>белыя </a:t>
                      </a:r>
                      <a:r>
                        <a:rPr lang="be-BY" sz="2400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астры.</a:t>
                      </a:r>
                      <a:endParaRPr lang="ru-RU" sz="2400" u="none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Хораша </a:t>
                      </a:r>
                      <a:r>
                        <a:rPr lang="be-BY" sz="2400" i="1" u="dotDash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ў</a:t>
                      </a:r>
                      <a:r>
                        <a:rPr lang="be-BY" sz="2400" i="1" u="dotDash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i="1" u="dotDash" dirty="0">
                          <a:latin typeface="Times New Roman"/>
                          <a:ea typeface="Times New Roman"/>
                          <a:cs typeface="Times New Roman"/>
                        </a:rPr>
                        <a:t>лесе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be-BY" sz="2400" i="1" u="dotDash" dirty="0">
                          <a:latin typeface="Times New Roman"/>
                          <a:ea typeface="Times New Roman"/>
                          <a:cs typeface="Times New Roman"/>
                        </a:rPr>
                        <a:t>на лузе.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Няма ні </a:t>
                      </a:r>
                      <a:r>
                        <a:rPr lang="be-BY" sz="2400" i="1" u="dash" dirty="0">
                          <a:latin typeface="Times New Roman"/>
                          <a:ea typeface="Times New Roman"/>
                          <a:cs typeface="Times New Roman"/>
                        </a:rPr>
                        <a:t>ручкі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 ні </a:t>
                      </a:r>
                      <a:r>
                        <a:rPr lang="be-BY" sz="2400" i="1" u="dash" dirty="0">
                          <a:latin typeface="Times New Roman"/>
                          <a:ea typeface="Times New Roman"/>
                          <a:cs typeface="Times New Roman"/>
                        </a:rPr>
                        <a:t>алоўка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94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Служ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бовая часціна </a:t>
                      </a:r>
                      <a:r>
                        <a:rPr lang="be-BY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мовы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+ сам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астойная </a:t>
                      </a:r>
                      <a:r>
                        <a:rPr lang="be-BY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часціна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ыназоўнік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+ сам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астойная 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часціна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*злучнік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+ сам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астойная 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часціна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ціца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+ сам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астойная </a:t>
                      </a:r>
                      <a:r>
                        <a:rPr lang="be-BY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часціна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ягледзячы на непагадзь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Каб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памяталі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едзь змяркаецца.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214942" cy="218521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BE1285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 err="1" smtClean="0">
                <a:solidFill>
                  <a:srgbClr val="BE1285"/>
                </a:solidFill>
                <a:latin typeface="Times New Roman" pitchFamily="18" charset="0"/>
                <a:cs typeface="Times New Roman" pitchFamily="18" charset="0"/>
              </a:rPr>
              <a:t>з’яўляюцца</a:t>
            </a:r>
            <a:r>
              <a:rPr lang="ru-RU" sz="3200" b="1" dirty="0" smtClean="0">
                <a:solidFill>
                  <a:srgbClr val="BE128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200" b="1" dirty="0" smtClean="0">
                <a:solidFill>
                  <a:srgbClr val="BE1285"/>
                </a:solidFill>
                <a:latin typeface="Times New Roman" pitchFamily="18" charset="0"/>
                <a:cs typeface="Times New Roman" pitchFamily="18" charset="0"/>
              </a:rPr>
              <a:t>словазлучэннямі</a:t>
            </a:r>
            <a:r>
              <a:rPr lang="be-BY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наступныя сінтаксічныя канструкцыі </a:t>
            </a:r>
            <a:r>
              <a:rPr lang="ru-RU" sz="2400" dirty="0" smtClean="0">
                <a:ea typeface="Times New Roman"/>
                <a:cs typeface="Times New Roman"/>
              </a:rPr>
              <a:t>(</a:t>
            </a:r>
            <a:r>
              <a:rPr lang="ru-RU" sz="2400" dirty="0" err="1" smtClean="0">
                <a:ea typeface="Times New Roman"/>
                <a:cs typeface="Times New Roman"/>
              </a:rPr>
              <a:t>працяг</a:t>
            </a:r>
            <a:r>
              <a:rPr lang="ru-RU" sz="2400" dirty="0" smtClean="0">
                <a:ea typeface="Times New Roman"/>
                <a:cs typeface="Times New Roman"/>
              </a:rPr>
              <a:t>)</a:t>
            </a:r>
            <a:endParaRPr lang="ru-RU" sz="2400" dirty="0" smtClean="0"/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000239"/>
          <a:ext cx="9144001" cy="4857761"/>
        </p:xfrm>
        <a:graphic>
          <a:graphicData uri="http://schemas.openxmlformats.org/drawingml/2006/table">
            <a:tbl>
              <a:tblPr/>
              <a:tblGrid>
                <a:gridCol w="431516"/>
                <a:gridCol w="5640682"/>
                <a:gridCol w="3071803"/>
              </a:tblGrid>
              <a:tr h="167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be-BY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кладаная</a:t>
                      </a:r>
                      <a:r>
                        <a:rPr lang="ru-RU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форма </a:t>
                      </a:r>
                      <a:endParaRPr lang="ru-RU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будучага </a:t>
                      </a:r>
                      <a:r>
                        <a:rPr lang="be-BY" sz="2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часу дзеяслова</a:t>
                      </a:r>
                      <a:r>
                        <a:rPr lang="be-BY" sz="2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утворана пры дапамозе </a:t>
                      </a:r>
                      <a:endParaRPr lang="be-BY" sz="20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звязкі </a:t>
                      </a:r>
                      <a:r>
                        <a:rPr lang="ru-RU" sz="20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</a:t>
                      </a:r>
                      <a:r>
                        <a:rPr lang="be-BY" sz="20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20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20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be-BY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інфінітыў</a:t>
                      </a:r>
                      <a:r>
                        <a:rPr lang="ru-RU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Буду </a:t>
                      </a:r>
                      <a:r>
                        <a:rPr lang="ru-RU" sz="24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</a:t>
                      </a:r>
                      <a:r>
                        <a:rPr lang="be-BY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ць </a:t>
                      </a:r>
                      <a:r>
                        <a:rPr lang="ru-RU" sz="2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</a:t>
                      </a:r>
                      <a:r>
                        <a:rPr lang="be-BY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Буду </a:t>
                      </a:r>
                      <a:r>
                        <a:rPr lang="ru-RU" sz="24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be-BY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ісаць </a:t>
                      </a:r>
                      <a:r>
                        <a:rPr lang="ru-RU" sz="2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</a:t>
                      </a:r>
                      <a:r>
                        <a:rPr lang="be-BY" sz="2400" i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400" i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</a:t>
                      </a:r>
                      <a:r>
                        <a:rPr lang="ru-RU" sz="24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5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Загадны лад дзеяслова</a:t>
                      </a:r>
                      <a:r>
                        <a:rPr lang="be-BY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утвораны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ы дапамозе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час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ціц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няхай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хай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дай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дайце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давай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давайце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 +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дзеяслоў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3-</a:t>
                      </a:r>
                      <a:r>
                        <a:rPr lang="be-BY" sz="2000" i="1" dirty="0">
                          <a:latin typeface="Times New Roman"/>
                          <a:ea typeface="Times New Roman"/>
                          <a:cs typeface="Times New Roman"/>
                        </a:rPr>
                        <a:t>ай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асобы адзіночнага ці множнага ліку цяперашняга часу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Няхай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гавораць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Хай гаворыць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Давай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сябраваць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be-BY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моўны лад дзеяслова </a:t>
                      </a:r>
                      <a:endParaRPr lang="be-BY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утвораны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ы дапамозе дзеяслова прошлага часу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муж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чынскага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 ж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аночага ці ніякага роду адзіночнага ці множнага часу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+ час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ці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ца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бы </a:t>
                      </a:r>
                      <a:r>
                        <a:rPr lang="be-BY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Куп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іў бы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Куп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ла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б.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Куп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be-BY" sz="2400" i="1" dirty="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б.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D:\СВЕТЛАНА-ВСЕ ПЕЧАТНОЕ\ПРЕЗЕНТАЦИИ\Презентации МОИ 2016-2017\Фото Лилии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3" y="0"/>
            <a:ext cx="3929058" cy="200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3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92104F-7FDB-441B-8D06-D9190E0D3F28}"/>
</file>

<file path=customXml/itemProps2.xml><?xml version="1.0" encoding="utf-8"?>
<ds:datastoreItem xmlns:ds="http://schemas.openxmlformats.org/officeDocument/2006/customXml" ds:itemID="{8E38045D-C4AD-4A30-92F1-7A05F6F0709A}"/>
</file>

<file path=customXml/itemProps3.xml><?xml version="1.0" encoding="utf-8"?>
<ds:datastoreItem xmlns:ds="http://schemas.openxmlformats.org/officeDocument/2006/customXml" ds:itemID="{B7C8C7A6-B8C7-40D5-8FC0-F6CC887D2932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313</TotalTime>
  <Words>630</Words>
  <Application>Microsoft Office PowerPoint</Application>
  <PresentationFormat>Экран (4:3)</PresentationFormat>
  <Paragraphs>159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С Л О В А З Л У Ч Э Н Н Е</vt:lpstr>
      <vt:lpstr>Слайд 2</vt:lpstr>
      <vt:lpstr>Слайд 3</vt:lpstr>
      <vt:lpstr>ІІ. Словазлучэнні паводле спалучальнасці </vt:lpstr>
      <vt:lpstr>   </vt:lpstr>
      <vt:lpstr>Слайд 6</vt:lpstr>
      <vt:lpstr>СПОСАБ ВЫРАЖЭННЯ ЗАЛЕЖНАГА СЛОВА</vt:lpstr>
      <vt:lpstr>Не з’яўляюцца словазлучэннямі наступныя сінтаксічныя канструкцыі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 складаных слоў </dc:title>
  <dc:creator>Светлана</dc:creator>
  <cp:lastModifiedBy>Chajkova</cp:lastModifiedBy>
  <cp:revision>42</cp:revision>
  <dcterms:created xsi:type="dcterms:W3CDTF">2015-05-24T20:36:33Z</dcterms:created>
  <dcterms:modified xsi:type="dcterms:W3CDTF">2016-12-12T22:10:57Z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