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70" r:id="rId4"/>
    <p:sldId id="266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63" r:id="rId13"/>
    <p:sldId id="262" r:id="rId14"/>
    <p:sldId id="264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0D6"/>
    <a:srgbClr val="A02075"/>
    <a:srgbClr val="9C919D"/>
    <a:srgbClr val="D545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4578" autoAdjust="0"/>
  </p:normalViewPr>
  <p:slideViewPr>
    <p:cSldViewPr>
      <p:cViewPr varScale="1">
        <p:scale>
          <a:sx n="92" d="100"/>
          <a:sy n="92" d="100"/>
        </p:scale>
        <p:origin x="-15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011EF-CDFE-4D96-B61C-3AE0DD7E9116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CB002-1C90-46CC-83E4-18EAB26E83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0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1CB002-1C90-46CC-83E4-18EAB26E835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6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3"/>
            <a:ext cx="4932040" cy="1296144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</a:rPr>
              <a:t>Разрады</a:t>
            </a:r>
            <a:r>
              <a:rPr lang="ru-RU" sz="2800" dirty="0" smtClean="0">
                <a:solidFill>
                  <a:srgbClr val="0070C0"/>
                </a:solidFill>
              </a:rPr>
              <a:t>, </a:t>
            </a:r>
            <a:r>
              <a:rPr lang="ru-RU" sz="2800" dirty="0" err="1" smtClean="0">
                <a:solidFill>
                  <a:srgbClr val="0070C0"/>
                </a:solidFill>
              </a:rPr>
              <a:t>правапіс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і </a:t>
            </a:r>
            <a:r>
              <a:rPr lang="ru-RU" sz="2800" dirty="0" err="1" smtClean="0">
                <a:solidFill>
                  <a:srgbClr val="0070C0"/>
                </a:solidFill>
              </a:rPr>
              <a:t>ўжыванне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err="1" smtClean="0">
                <a:solidFill>
                  <a:srgbClr val="0070C0"/>
                </a:solidFill>
              </a:rPr>
              <a:t>службовых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часцін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 err="1" smtClean="0">
                <a:solidFill>
                  <a:srgbClr val="0070C0"/>
                </a:solidFill>
              </a:rPr>
              <a:t>мовы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140968"/>
            <a:ext cx="4860032" cy="187220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be-BY" sz="1600" b="1" dirty="0" smtClean="0">
                <a:solidFill>
                  <a:srgbClr val="92D050"/>
                </a:solidFill>
              </a:rPr>
              <a:t>Лекцыя-прэзентацыя па беларускай мове </a:t>
            </a:r>
          </a:p>
          <a:p>
            <a:pPr algn="ctr">
              <a:spcBef>
                <a:spcPts val="0"/>
              </a:spcBef>
            </a:pPr>
            <a:r>
              <a:rPr lang="be-BY" sz="1600" b="1" dirty="0" smtClean="0">
                <a:solidFill>
                  <a:srgbClr val="92D050"/>
                </a:solidFill>
              </a:rPr>
              <a:t>для слухачоў </a:t>
            </a:r>
          </a:p>
          <a:p>
            <a:pPr algn="ctr">
              <a:spcBef>
                <a:spcPts val="0"/>
              </a:spcBef>
            </a:pPr>
            <a:r>
              <a:rPr lang="be-BY" sz="1600" b="1" dirty="0" smtClean="0">
                <a:solidFill>
                  <a:srgbClr val="92D050"/>
                </a:solidFill>
              </a:rPr>
              <a:t>падрыхтоўчага аддзялення і падрыхтоўчых курсаў</a:t>
            </a:r>
          </a:p>
          <a:p>
            <a:pPr algn="ctr">
              <a:spcBef>
                <a:spcPts val="0"/>
              </a:spcBef>
            </a:pPr>
            <a:endParaRPr lang="be-BY" sz="1600" b="1" dirty="0" smtClean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r>
              <a:rPr lang="be-BY" sz="1600" b="1" dirty="0" smtClean="0">
                <a:solidFill>
                  <a:srgbClr val="0070C0"/>
                </a:solidFill>
              </a:rPr>
              <a:t>Складальнік – дацэнт кафедры </a:t>
            </a:r>
          </a:p>
          <a:p>
            <a:pPr algn="ctr">
              <a:spcBef>
                <a:spcPts val="0"/>
              </a:spcBef>
            </a:pPr>
            <a:r>
              <a:rPr lang="be-BY" sz="1600" b="1" dirty="0" smtClean="0">
                <a:solidFill>
                  <a:srgbClr val="0070C0"/>
                </a:solidFill>
              </a:rPr>
              <a:t>давузаўскай падрыхтоўкі і прафарыентацыі </a:t>
            </a:r>
          </a:p>
          <a:p>
            <a:pPr algn="ctr">
              <a:spcBef>
                <a:spcPts val="0"/>
              </a:spcBef>
            </a:pPr>
            <a:r>
              <a:rPr lang="be-BY" sz="1600" b="1" dirty="0" smtClean="0">
                <a:solidFill>
                  <a:srgbClr val="0070C0"/>
                </a:solidFill>
              </a:rPr>
              <a:t>С.В. Чайкова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71" y="3950292"/>
            <a:ext cx="4183630" cy="29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be-BY" dirty="0" smtClean="0"/>
              <a:t>2 </a:t>
            </a:r>
            <a:r>
              <a:rPr lang="be-BY" dirty="0" smtClean="0"/>
              <a:t>б) </a:t>
            </a:r>
            <a:r>
              <a:rPr lang="be-BY" dirty="0"/>
              <a:t>Правапіс </a:t>
            </a:r>
            <a:r>
              <a:rPr lang="be-BY" dirty="0" smtClean="0"/>
              <a:t>злучнікаў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4911"/>
              </p:ext>
            </p:extLst>
          </p:nvPr>
        </p:nvGraphicFramePr>
        <p:xfrm>
          <a:off x="285412" y="1196752"/>
          <a:ext cx="4536504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232248"/>
              </a:tblGrid>
              <a:tr h="72935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dirty="0" smtClean="0">
                          <a:effectLst/>
                          <a:latin typeface="Times New Roman"/>
                          <a:ea typeface="Times New Roman"/>
                        </a:rPr>
                        <a:t>Злучнікі пішуцца: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749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i="1" dirty="0" smtClean="0">
                          <a:effectLst/>
                          <a:latin typeface="Times New Roman"/>
                          <a:ea typeface="Times New Roman"/>
                        </a:rPr>
                        <a:t>разам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i="1" dirty="0" smtClean="0">
                          <a:effectLst/>
                          <a:latin typeface="Times New Roman"/>
                          <a:ea typeface="Times New Roman"/>
                        </a:rPr>
                        <a:t>асобна</a:t>
                      </a:r>
                      <a:endParaRPr lang="ru-RU" sz="2800" i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024329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99060" algn="l"/>
                        </a:tabLst>
                      </a:pP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простыя вытворныя злучнікі: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альбо</a:t>
                      </a: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затое</a:t>
                      </a: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прычым</a:t>
                      </a: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нібы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905" algn="l"/>
                          <a:tab pos="150495" algn="l"/>
                        </a:tabLst>
                      </a:pP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 парныя злучнікі: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так… як</a:t>
                      </a: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,  </a:t>
                      </a:r>
                      <a:endParaRPr lang="be-BY" sz="2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-1905" algn="l"/>
                          <a:tab pos="150495" algn="l"/>
                        </a:tabLst>
                      </a:pPr>
                      <a:r>
                        <a:rPr lang="be-BY" sz="2800" i="1" dirty="0" smtClean="0">
                          <a:effectLst/>
                          <a:latin typeface="Times New Roman"/>
                          <a:ea typeface="Times New Roman"/>
                        </a:rPr>
                        <a:t>не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толькі</a:t>
                      </a:r>
                      <a:r>
                        <a:rPr lang="be-BY" sz="2800" dirty="0">
                          <a:effectLst/>
                          <a:latin typeface="Times New Roman"/>
                          <a:ea typeface="Times New Roman"/>
                        </a:rPr>
                        <a:t> … </a:t>
                      </a:r>
                      <a:r>
                        <a:rPr lang="be-BY" sz="2800" i="1" dirty="0">
                          <a:effectLst/>
                          <a:latin typeface="Times New Roman"/>
                          <a:ea typeface="Times New Roman"/>
                        </a:rPr>
                        <a:t>але і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7646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7749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 smtClean="0"/>
              <a:t>2 в)  Правапіс  часціц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08572"/>
              </p:ext>
            </p:extLst>
          </p:nvPr>
        </p:nvGraphicFramePr>
        <p:xfrm>
          <a:off x="179512" y="1268760"/>
          <a:ext cx="5256584" cy="53119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4"/>
                <a:gridCol w="1512168"/>
                <a:gridCol w="2088232"/>
              </a:tblGrid>
              <a:tr h="59947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Часціцы пішуцца: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233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злучок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разам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асобна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117186"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часціца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-такі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пасля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дзеясловаў 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прыслоўяў: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зрабіў-такі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напісаў-такі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усё-такі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зноў-такі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так-такі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даволі-такі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часціцы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  <a:tab pos="228600" algn="l"/>
                        </a:tabLst>
                      </a:pPr>
                      <a:r>
                        <a:rPr lang="be-BY" sz="1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абы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-, </a:t>
                      </a:r>
                      <a:r>
                        <a:rPr lang="be-BY" sz="1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-небудзь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абы-хто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што-небудзь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ctr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часціца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be-BY" sz="1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-сьці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сь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займеннікамі і прыслоўямі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хтосьці</a:t>
                      </a:r>
                      <a:r>
                        <a:rPr lang="be-BY" sz="18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дзесьці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9070" algn="l"/>
                        </a:tabLst>
                      </a:pP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часціца -</a:t>
                      </a:r>
                      <a:r>
                        <a:rPr lang="be-BY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такі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 іншых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(акрамя 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дзеяслова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 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прыслоўя) часцін мовы: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ён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такі прыйшоў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9070" algn="l"/>
                        </a:tabLst>
                      </a:pP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часціца </a:t>
                      </a:r>
                      <a:r>
                        <a:rPr lang="be-BY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пішацца асобна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ў спалучэннях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пакуль што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ледзь што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хіба што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сама што</a:t>
                      </a: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79070" algn="l"/>
                        </a:tabLst>
                      </a:pPr>
                      <a:r>
                        <a:rPr lang="be-BY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часціцы </a:t>
                      </a:r>
                      <a:endParaRPr lang="be-BY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be-BY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b="1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 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800" b="1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):</a:t>
                      </a: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79070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зрабіў бы</a:t>
                      </a:r>
                      <a:r>
                        <a:rPr lang="be-BY" sz="1800" i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пісала ж</a:t>
                      </a:r>
                      <a:endParaRPr lang="ru-RU" sz="18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Светлана\Pictures\dsc01449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32" y="1268760"/>
            <a:ext cx="34563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92088"/>
          </a:xfrm>
        </p:spPr>
        <p:txBody>
          <a:bodyPr>
            <a:normAutofit/>
          </a:bodyPr>
          <a:lstStyle/>
          <a:p>
            <a:pPr algn="ctr"/>
            <a:r>
              <a:rPr lang="be-BY" sz="2800" dirty="0" smtClean="0">
                <a:solidFill>
                  <a:srgbClr val="00B050"/>
                </a:solidFill>
              </a:rPr>
              <a:t>3. Некаторыя асаблівасці ўжывання прыназоўнікаў</a:t>
            </a:r>
            <a:endParaRPr lang="ru-RU" sz="2800" dirty="0">
              <a:solidFill>
                <a:srgbClr val="00B05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2631137"/>
              </p:ext>
            </p:extLst>
          </p:nvPr>
        </p:nvGraphicFramePr>
        <p:xfrm>
          <a:off x="181089" y="961982"/>
          <a:ext cx="4824536" cy="5563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7989"/>
                <a:gridCol w="1730826"/>
                <a:gridCol w="1875721"/>
              </a:tblGrid>
              <a:tr h="674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Дзеясловы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Пытанні / прыназоўнікі / склон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Прыклады </a:t>
                      </a:r>
                      <a:endParaRPr lang="ru-RU" sz="1600" i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смяяцца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жартаваць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кпіць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здзеквацца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дзівіцца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цешыцца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каго?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чаго?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з(са) + Р. </a:t>
                      </a: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назоўніка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 </a:t>
                      </a: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займенніка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вучняў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 школьніка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сястры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сяброў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 старых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жартаваць з дзіцяці </a:t>
                      </a:r>
                      <a:endParaRPr lang="be-BY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592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гаварыць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ведаць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клапаціцца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каго?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што?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+ </a:t>
                      </a:r>
                      <a:endParaRPr lang="be-BY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назоўнік В</a:t>
                      </a: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склону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здарэнне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сына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ўчынак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 маці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(а)жаніцца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ажаніць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кім?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+ </a:t>
                      </a: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наз. Т</a:t>
                      </a: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скл.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Кацярынай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дзяўчынай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  <a:lumOff val="10000"/>
                      </a:schemeClr>
                    </a:solidFill>
                  </a:tcPr>
                </a:tc>
              </a:tr>
              <a:tr h="1080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сумаваць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тужыць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плакаць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бедаваць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чым?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кім?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+ </a:t>
                      </a: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назоўнік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be-BY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склону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хлопцу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радзіме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родных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бацьку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C:\Users\Светлана\Pictures\0_36c34_57fa49b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625" y="980728"/>
            <a:ext cx="39604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rgbClr val="00B050"/>
                </a:solidFill>
              </a:rPr>
              <a:t>3.Некаторыя </a:t>
            </a:r>
            <a:r>
              <a:rPr lang="be-BY" dirty="0">
                <a:solidFill>
                  <a:srgbClr val="00B050"/>
                </a:solidFill>
              </a:rPr>
              <a:t>асаблівасці ўжывання </a:t>
            </a:r>
            <a:r>
              <a:rPr lang="be-BY" dirty="0" smtClean="0">
                <a:solidFill>
                  <a:srgbClr val="00B050"/>
                </a:solidFill>
              </a:rPr>
              <a:t>прыназоўнікаў </a:t>
            </a:r>
            <a:r>
              <a:rPr lang="be-BY" dirty="0" smtClean="0">
                <a:solidFill>
                  <a:srgbClr val="FFFF00"/>
                </a:solidFill>
              </a:rPr>
              <a:t>(працяг)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099203"/>
              </p:ext>
            </p:extLst>
          </p:nvPr>
        </p:nvGraphicFramePr>
        <p:xfrm>
          <a:off x="179512" y="1268761"/>
          <a:ext cx="5688632" cy="51659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1872208"/>
                <a:gridCol w="2664296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Дзеясловы 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Пытанні/ прыназоўнік</a:t>
                      </a:r>
                      <a:r>
                        <a:rPr lang="be-BY" sz="1400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/ с</a:t>
                      </a: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клон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Прыклады 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пайсці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паслаць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па што</a:t>
                      </a:r>
                      <a:r>
                        <a:rPr lang="be-BY" sz="1400" dirty="0" smtClean="0">
                          <a:effectLst/>
                        </a:rPr>
                        <a:t>? па </a:t>
                      </a:r>
                      <a:r>
                        <a:rPr lang="be-BY" sz="1400" dirty="0">
                          <a:effectLst/>
                        </a:rPr>
                        <a:t>каго?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па + </a:t>
                      </a:r>
                      <a:r>
                        <a:rPr lang="be-BY" sz="1400" dirty="0" smtClean="0">
                          <a:effectLst/>
                        </a:rPr>
                        <a:t>назоўнік В</a:t>
                      </a:r>
                      <a:r>
                        <a:rPr lang="be-BY" sz="1400" dirty="0">
                          <a:effectLst/>
                        </a:rPr>
                        <a:t>. </a:t>
                      </a:r>
                      <a:r>
                        <a:rPr lang="be-BY" sz="1400" dirty="0" smtClean="0">
                          <a:effectLst/>
                        </a:rPr>
                        <a:t>склону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па хлеб</a:t>
                      </a:r>
                      <a:endParaRPr lang="ru-RU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па доктара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пайсці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у што?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у + </a:t>
                      </a:r>
                      <a:endParaRPr lang="be-BY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</a:rPr>
                        <a:t>назоўнік В. склону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у ягады (у суніцы, у чарніцы, у маліны, у брусніцы, у журавіны</a:t>
                      </a:r>
                      <a:r>
                        <a:rPr lang="be-BY" sz="1400" i="0" dirty="0">
                          <a:effectLst/>
                        </a:rPr>
                        <a:t>);</a:t>
                      </a:r>
                      <a:endParaRPr lang="ru-RU" sz="1400" i="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у грыбы (у баравікі, у апенькі</a:t>
                      </a:r>
                      <a:r>
                        <a:rPr lang="be-BY" sz="1400" i="0" dirty="0">
                          <a:effectLst/>
                        </a:rPr>
                        <a:t>); </a:t>
                      </a:r>
                      <a:endParaRPr lang="be-BY" sz="1400" i="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</a:rPr>
                        <a:t>у </a:t>
                      </a:r>
                      <a:r>
                        <a:rPr lang="be-BY" sz="1400" i="1" dirty="0">
                          <a:effectLst/>
                        </a:rPr>
                        <a:t>рыбу 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хварэць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на што?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на + 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назоўнік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склону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на </a:t>
                      </a:r>
                      <a:r>
                        <a:rPr lang="be-BY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грып, на 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запаленне лёгкіх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выбачайце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прабачыць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каму?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</a:rPr>
                        <a:t>назоўнік Д</a:t>
                      </a:r>
                      <a:r>
                        <a:rPr lang="be-BY" sz="1400" dirty="0">
                          <a:effectLst/>
                        </a:rPr>
                        <a:t>. </a:t>
                      </a:r>
                      <a:r>
                        <a:rPr lang="be-BY" sz="1400" dirty="0" smtClean="0">
                          <a:effectLst/>
                        </a:rPr>
                        <a:t>склону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</a:rPr>
                        <a:t>Выбачайце </a:t>
                      </a:r>
                      <a:r>
                        <a:rPr lang="be-BY" sz="1400" i="1" dirty="0">
                          <a:effectLst/>
                        </a:rPr>
                        <a:t>нам, калі ласка.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даглядаць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каго? </a:t>
                      </a:r>
                      <a:endParaRPr lang="be-BY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</a:rPr>
                        <a:t>назоўнік Р</a:t>
                      </a:r>
                      <a:r>
                        <a:rPr lang="be-BY" sz="1400" dirty="0">
                          <a:effectLst/>
                        </a:rPr>
                        <a:t>. </a:t>
                      </a:r>
                      <a:r>
                        <a:rPr lang="be-BY" sz="1400" dirty="0" smtClean="0">
                          <a:effectLst/>
                        </a:rPr>
                        <a:t>склону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даглядаць </a:t>
                      </a:r>
                      <a:r>
                        <a:rPr lang="be-BY" sz="1400" i="1" dirty="0" smtClean="0">
                          <a:effectLst/>
                        </a:rPr>
                        <a:t>хворых</a:t>
                      </a:r>
                      <a:r>
                        <a:rPr lang="be-BY" sz="1400" i="1" baseline="0" dirty="0" smtClean="0">
                          <a:effectLst/>
                        </a:rPr>
                        <a:t> </a:t>
                      </a:r>
                      <a:r>
                        <a:rPr lang="be-BY" sz="1400" i="0" baseline="0" dirty="0" smtClean="0">
                          <a:effectLst/>
                        </a:rPr>
                        <a:t>(</a:t>
                      </a:r>
                      <a:r>
                        <a:rPr lang="be-BY" sz="1400" i="1" dirty="0" smtClean="0">
                          <a:effectLst/>
                        </a:rPr>
                        <a:t>жывёлу</a:t>
                      </a:r>
                      <a:r>
                        <a:rPr lang="be-BY" sz="1400" i="0" dirty="0" smtClean="0">
                          <a:effectLst/>
                        </a:rPr>
                        <a:t>)</a:t>
                      </a:r>
                      <a:endParaRPr lang="ru-RU" sz="1400" i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2609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забыць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на што?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назоўнік В</a:t>
                      </a: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склону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забыць на крыўды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297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падзякаваць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каму? </a:t>
                      </a:r>
                      <a:endParaRPr lang="be-BY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</a:rPr>
                        <a:t>назоўнік Д</a:t>
                      </a:r>
                      <a:r>
                        <a:rPr lang="be-BY" sz="1400" dirty="0">
                          <a:effectLst/>
                        </a:rPr>
                        <a:t>. </a:t>
                      </a:r>
                      <a:r>
                        <a:rPr lang="be-BY" sz="1400" dirty="0" smtClean="0">
                          <a:effectLst/>
                        </a:rPr>
                        <a:t>склону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падзякаваць сябру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ісці </a:t>
                      </a:r>
                      <a:endParaRPr lang="be-BY" sz="1400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ў 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напрамку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да чаго</a:t>
                      </a:r>
                      <a:r>
                        <a:rPr lang="be-BY" sz="1400" dirty="0" smtClean="0">
                          <a:effectLst/>
                        </a:rPr>
                        <a:t>?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effectLst/>
                        </a:rPr>
                        <a:t>назоўнік  Р. склону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ісці ў напрамку да горада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651" y="1268760"/>
            <a:ext cx="30963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7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576064"/>
          </a:xfrm>
        </p:spPr>
        <p:txBody>
          <a:bodyPr>
            <a:normAutofit/>
          </a:bodyPr>
          <a:lstStyle/>
          <a:p>
            <a:pPr algn="ctr"/>
            <a:r>
              <a:rPr lang="be-BY" sz="2400" dirty="0" smtClean="0">
                <a:solidFill>
                  <a:srgbClr val="00B050"/>
                </a:solidFill>
              </a:rPr>
              <a:t>3. Некаторыя </a:t>
            </a:r>
            <a:r>
              <a:rPr lang="be-BY" sz="2400" dirty="0">
                <a:solidFill>
                  <a:srgbClr val="00B050"/>
                </a:solidFill>
              </a:rPr>
              <a:t>асаблівасці ўжывання прыназоўнікаў </a:t>
            </a:r>
            <a:r>
              <a:rPr lang="be-BY" sz="2400" dirty="0">
                <a:solidFill>
                  <a:srgbClr val="FFFF00"/>
                </a:solidFill>
              </a:rPr>
              <a:t>(працяг)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9252528"/>
              </p:ext>
            </p:extLst>
          </p:nvPr>
        </p:nvGraphicFramePr>
        <p:xfrm>
          <a:off x="179512" y="836712"/>
          <a:ext cx="8784976" cy="5912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6304"/>
                <a:gridCol w="3168352"/>
                <a:gridCol w="2880320"/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Дзеясловы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Пытанні</a:t>
                      </a:r>
                      <a:r>
                        <a:rPr lang="be-BY" sz="1400" i="1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/прыназоўнік/ склон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Прыклады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bg2"/>
                    </a:solidFill>
                  </a:tcPr>
                </a:tc>
              </a:tr>
              <a:tr h="12374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вышэйшы /ніжэйшы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старэйшы</a:t>
                      </a:r>
                      <a:r>
                        <a:rPr lang="ru-RU" sz="1400" dirty="0" smtClean="0">
                          <a:solidFill>
                            <a:schemeClr val="bg2"/>
                          </a:solidFill>
                          <a:effectLst/>
                        </a:rPr>
                        <a:t>/м</a:t>
                      </a: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алодшы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большы /меншы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разумнейшы /дурнейшы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дужэйшы /слабейшы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за каго? за што?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прыназоўнік </a:t>
                      </a:r>
                      <a:r>
                        <a:rPr lang="be-BY" sz="1400" b="1" i="1" dirty="0">
                          <a:solidFill>
                            <a:srgbClr val="0070C0"/>
                          </a:solidFill>
                          <a:effectLst/>
                        </a:rPr>
                        <a:t>за</a:t>
                      </a:r>
                      <a:r>
                        <a:rPr lang="be-BY" sz="14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+ назоўнік (займеннік)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Р</a:t>
                      </a: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. </a:t>
                      </a:r>
                      <a:r>
                        <a:rPr lang="be-BY" sz="1400" dirty="0" smtClean="0">
                          <a:solidFill>
                            <a:schemeClr val="bg2"/>
                          </a:solidFill>
                          <a:effectLst/>
                        </a:rPr>
                        <a:t>склону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</a:rPr>
                        <a:t>вышэйшы за бацьку</a:t>
                      </a:r>
                      <a:endParaRPr lang="ru-RU" sz="1400" i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</a:rPr>
                        <a:t>старэйшы за сястру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</a:rPr>
                        <a:t>меншы</a:t>
                      </a:r>
                      <a:r>
                        <a:rPr lang="be-BY" sz="1400" i="1" baseline="0" dirty="0" smtClean="0">
                          <a:solidFill>
                            <a:schemeClr val="bg2"/>
                          </a:solidFill>
                          <a:effectLst/>
                        </a:rPr>
                        <a:t> за аднакласнікаў</a:t>
                      </a:r>
                      <a:endParaRPr lang="be-BY" sz="1400" i="1" dirty="0" smtClean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</a:rPr>
                        <a:t>разумнейшы 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</a:rPr>
                        <a:t>за </a:t>
                      </a: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</a:rPr>
                        <a:t>ўсіх</a:t>
                      </a:r>
                      <a:endParaRPr lang="ru-RU" sz="1400" i="1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</a:rPr>
                        <a:t>дужэйшы за </a:t>
                      </a:r>
                      <a:r>
                        <a:rPr lang="be-BY" sz="1400" i="1" dirty="0" smtClean="0">
                          <a:solidFill>
                            <a:schemeClr val="bg2"/>
                          </a:solidFill>
                          <a:effectLst/>
                        </a:rPr>
                        <a:t>мяне</a:t>
                      </a: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ru-RU" sz="14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224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падобны/ая/ыя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да каго? + прыназоўнік </a:t>
                      </a:r>
                      <a:r>
                        <a:rPr lang="be-BY" sz="1400" b="1" i="1" dirty="0">
                          <a:solidFill>
                            <a:srgbClr val="0070C0"/>
                          </a:solidFill>
                          <a:effectLst/>
                        </a:rPr>
                        <a:t>да</a:t>
                      </a:r>
                      <a:endParaRPr lang="ru-RU" sz="1400" b="1" i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</a:rPr>
                        <a:t>падобныя адна да адной</a:t>
                      </a:r>
                      <a:endParaRPr lang="ru-RU" sz="14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224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перапрашаць 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2"/>
                          </a:solidFill>
                          <a:effectLst/>
                        </a:rPr>
                        <a:t>у каго?</a:t>
                      </a:r>
                      <a:endParaRPr lang="ru-RU" sz="1400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bg2"/>
                          </a:solidFill>
                          <a:effectLst/>
                        </a:rPr>
                        <a:t>перапрашаць у сябра</a:t>
                      </a:r>
                      <a:endParaRPr lang="ru-RU" sz="1400" i="1" dirty="0">
                        <a:solidFill>
                          <a:schemeClr val="bg2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9065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гаварыць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думаць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ведаць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расказаць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марыць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пра што? пра каго?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прыназоўнік </a:t>
                      </a:r>
                      <a:r>
                        <a:rPr lang="be-BY" sz="1400" b="1" i="1" dirty="0" smtClean="0">
                          <a:solidFill>
                            <a:srgbClr val="FFFF00"/>
                          </a:solidFill>
                          <a:effectLst/>
                        </a:rPr>
                        <a:t>пра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 + назоўнік (займеннік)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склону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думаць пра дзіця</a:t>
                      </a:r>
                      <a:endParaRPr lang="ru-RU" sz="1400" i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гаварыць 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 </a:t>
                      </a:r>
                      <a:r>
                        <a:rPr lang="be-BY" sz="1400" i="1" dirty="0" smtClean="0">
                          <a:solidFill>
                            <a:schemeClr val="tx1"/>
                          </a:solidFill>
                          <a:effectLst/>
                        </a:rPr>
                        <a:t>будучыню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марыць пра </a:t>
                      </a:r>
                      <a:r>
                        <a:rPr lang="be-BY" sz="1400" i="1" dirty="0" smtClean="0">
                          <a:solidFill>
                            <a:schemeClr val="tx1"/>
                          </a:solidFill>
                          <a:effectLst/>
                        </a:rPr>
                        <a:t>свабоду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  <a:tr h="543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прабівацца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пранікаць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праходзіць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праз што?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назоўнік (займеннік)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. склон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прабівацца праз зараслі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пранікаць праз сцяну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праходзіць праз лес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10000"/>
                      </a:schemeClr>
                    </a:solidFill>
                  </a:tcPr>
                </a:tc>
              </a:tr>
              <a:tr h="224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</a:rPr>
                        <a:t>дакрануцца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да чаго</a:t>
                      </a:r>
                      <a:r>
                        <a:rPr lang="be-BY" sz="1400" dirty="0" smtClean="0">
                          <a:effectLst/>
                        </a:rPr>
                        <a:t>? да </a:t>
                      </a:r>
                      <a:r>
                        <a:rPr lang="be-BY" sz="1400" dirty="0">
                          <a:effectLst/>
                        </a:rPr>
                        <a:t>каго? Р. склон 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дакрануцца да шчакі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224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</a:rPr>
                        <a:t>гаварыць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каму? </a:t>
                      </a:r>
                      <a:r>
                        <a:rPr lang="be-BY" sz="1400" dirty="0" smtClean="0">
                          <a:effectLst/>
                        </a:rPr>
                        <a:t>назоўнік Д. склону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гаварыць самому сабе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626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bg1"/>
                          </a:solidFill>
                          <a:effectLst/>
                        </a:rPr>
                        <a:t>знаходзіцца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выкарыстоўваецца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з Р. </a:t>
                      </a:r>
                      <a:r>
                        <a:rPr lang="be-BY" sz="1400" dirty="0" smtClean="0">
                          <a:effectLst/>
                        </a:rPr>
                        <a:t>і </a:t>
                      </a:r>
                      <a:r>
                        <a:rPr lang="be-BY" sz="1400" dirty="0">
                          <a:effectLst/>
                        </a:rPr>
                        <a:t>Т. </a:t>
                      </a:r>
                      <a:r>
                        <a:rPr lang="be-BY" sz="1400" dirty="0" smtClean="0">
                          <a:effectLst/>
                        </a:rPr>
                        <a:t>склонамі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знаходзіцца між дрэў</a:t>
                      </a:r>
                      <a:endParaRPr lang="ru-RU" sz="1400" i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effectLst/>
                        </a:rPr>
                        <a:t>паміж полем і вёскай</a:t>
                      </a:r>
                      <a:endParaRPr lang="ru-RU" sz="14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</a:tr>
              <a:tr h="7252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прабівацца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пранікаць </a:t>
                      </a:r>
                      <a:endParaRPr lang="ru-RU" sz="1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effectLst/>
                        </a:rPr>
                        <a:t>праходзіць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праз што?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b="1" i="1" dirty="0" smtClean="0">
                          <a:solidFill>
                            <a:srgbClr val="FFFF00"/>
                          </a:solidFill>
                          <a:effectLst/>
                        </a:rPr>
                        <a:t>праз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 + назоўнік В</a:t>
                      </a:r>
                      <a:r>
                        <a:rPr lang="be-BY" sz="140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be-BY" sz="1400" dirty="0" smtClean="0">
                          <a:solidFill>
                            <a:schemeClr val="tx1"/>
                          </a:solidFill>
                          <a:effectLst/>
                        </a:rPr>
                        <a:t>склону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прабівацца праз гушчар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пранікаць праз шчыліны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праходзіць праз </a:t>
                      </a:r>
                      <a:r>
                        <a:rPr lang="be-BY" sz="1400" i="1" dirty="0" smtClean="0">
                          <a:solidFill>
                            <a:schemeClr val="tx1"/>
                          </a:solidFill>
                          <a:effectLst/>
                        </a:rPr>
                        <a:t>раку</a:t>
                      </a:r>
                      <a:r>
                        <a:rPr lang="be-BY" sz="1400" i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i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120" marR="59120" marT="0" marB="0">
                    <a:solidFill>
                      <a:schemeClr val="tx2">
                        <a:lumMod val="2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74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868144" y="188640"/>
            <a:ext cx="2952328" cy="6480720"/>
          </a:xfrm>
        </p:spPr>
        <p:txBody>
          <a:bodyPr>
            <a:normAutofit/>
          </a:bodyPr>
          <a:lstStyle/>
          <a:p>
            <a:pPr algn="ctr"/>
            <a:r>
              <a:rPr lang="be-BY" sz="4800" dirty="0" smtClean="0">
                <a:solidFill>
                  <a:srgbClr val="00B050"/>
                </a:solidFill>
              </a:rPr>
              <a:t>ДЗЯКУЙ </a:t>
            </a:r>
            <a:br>
              <a:rPr lang="be-BY" sz="4800" dirty="0" smtClean="0">
                <a:solidFill>
                  <a:srgbClr val="00B050"/>
                </a:solidFill>
              </a:rPr>
            </a:br>
            <a:r>
              <a:rPr lang="be-BY" sz="4800" dirty="0" smtClean="0">
                <a:solidFill>
                  <a:srgbClr val="00B050"/>
                </a:solidFill>
              </a:rPr>
              <a:t>ЗА </a:t>
            </a:r>
            <a:br>
              <a:rPr lang="be-BY" sz="4800" dirty="0" smtClean="0">
                <a:solidFill>
                  <a:srgbClr val="00B050"/>
                </a:solidFill>
              </a:rPr>
            </a:br>
            <a:r>
              <a:rPr lang="be-BY" sz="4800" dirty="0" smtClean="0">
                <a:solidFill>
                  <a:srgbClr val="00B050"/>
                </a:solidFill>
              </a:rPr>
              <a:t>ЎВАГУ!</a:t>
            </a:r>
            <a:r>
              <a:rPr lang="be-BY" sz="4800" dirty="0">
                <a:solidFill>
                  <a:srgbClr val="00B050"/>
                </a:solidFill>
              </a:rPr>
              <a:t/>
            </a:r>
            <a:br>
              <a:rPr lang="be-BY" sz="4800" dirty="0">
                <a:solidFill>
                  <a:srgbClr val="00B050"/>
                </a:solidFill>
              </a:rPr>
            </a:br>
            <a:r>
              <a:rPr lang="be-BY" sz="4800" dirty="0" smtClean="0">
                <a:solidFill>
                  <a:srgbClr val="00B050"/>
                </a:solidFill>
              </a:rPr>
              <a:t/>
            </a:r>
            <a:br>
              <a:rPr lang="be-BY" sz="4800" dirty="0" smtClean="0">
                <a:solidFill>
                  <a:srgbClr val="00B050"/>
                </a:solidFill>
              </a:rPr>
            </a:br>
            <a:r>
              <a:rPr lang="be-BY" sz="4800" dirty="0"/>
              <a:t/>
            </a:r>
            <a:br>
              <a:rPr lang="be-BY" sz="4800" dirty="0"/>
            </a:br>
            <a:r>
              <a:rPr lang="be-BY" dirty="0" smtClean="0"/>
              <a:t/>
            </a:r>
            <a:br>
              <a:rPr lang="be-BY" dirty="0" smtClean="0"/>
            </a:br>
            <a:r>
              <a:rPr lang="be-BY" dirty="0"/>
              <a:t/>
            </a:r>
            <a:br>
              <a:rPr lang="be-BY" dirty="0"/>
            </a:br>
            <a:endParaRPr lang="ru-RU" dirty="0"/>
          </a:p>
        </p:txBody>
      </p:sp>
      <p:pic>
        <p:nvPicPr>
          <p:cNvPr id="3074" name="Picture 2" descr="C:\Users\Светлана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47260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7"/>
            <a:ext cx="4114800" cy="619261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/>
              <a:t>План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5184576" cy="5832648"/>
          </a:xfrm>
        </p:spPr>
        <p:txBody>
          <a:bodyPr>
            <a:normAutofit/>
          </a:bodyPr>
          <a:lstStyle/>
          <a:p>
            <a:r>
              <a:rPr lang="be-BY" dirty="0" smtClean="0"/>
              <a:t>1. Разрады службовых часцін мовы:</a:t>
            </a:r>
          </a:p>
          <a:p>
            <a:pPr marL="0" indent="0">
              <a:buNone/>
            </a:pPr>
            <a:r>
              <a:rPr lang="be-BY" dirty="0" smtClean="0"/>
              <a:t>а) прыназоўнікаў;</a:t>
            </a:r>
            <a:endParaRPr lang="ru-RU" dirty="0"/>
          </a:p>
          <a:p>
            <a:pPr marL="0" indent="0">
              <a:buNone/>
            </a:pPr>
            <a:r>
              <a:rPr lang="be-BY" dirty="0" smtClean="0"/>
              <a:t>б) злучнікаў;</a:t>
            </a:r>
          </a:p>
          <a:p>
            <a:pPr marL="0" indent="0">
              <a:buNone/>
            </a:pPr>
            <a:r>
              <a:rPr lang="be-BY" dirty="0" smtClean="0"/>
              <a:t>в) часціц.</a:t>
            </a:r>
          </a:p>
          <a:p>
            <a:endParaRPr lang="be-BY" dirty="0" smtClean="0"/>
          </a:p>
          <a:p>
            <a:r>
              <a:rPr lang="be-BY" dirty="0" smtClean="0"/>
              <a:t>2. Правапіс службовых часцін мовы:</a:t>
            </a:r>
          </a:p>
          <a:p>
            <a:pPr marL="0" indent="0">
              <a:buNone/>
            </a:pPr>
            <a:r>
              <a:rPr lang="be-BY" dirty="0"/>
              <a:t>а) прыназоўнікаў;</a:t>
            </a:r>
            <a:endParaRPr lang="ru-RU" dirty="0"/>
          </a:p>
          <a:p>
            <a:pPr marL="0" indent="0">
              <a:buNone/>
            </a:pPr>
            <a:r>
              <a:rPr lang="be-BY" dirty="0"/>
              <a:t>б) злучнікаў;</a:t>
            </a:r>
          </a:p>
          <a:p>
            <a:pPr marL="0" indent="0">
              <a:buNone/>
            </a:pPr>
            <a:r>
              <a:rPr lang="be-BY" dirty="0"/>
              <a:t>в) часціц</a:t>
            </a:r>
            <a:r>
              <a:rPr lang="be-BY" dirty="0" smtClean="0"/>
              <a:t>.</a:t>
            </a:r>
          </a:p>
          <a:p>
            <a:endParaRPr lang="be-BY" dirty="0"/>
          </a:p>
          <a:p>
            <a:r>
              <a:rPr lang="be-BY" dirty="0" smtClean="0"/>
              <a:t>3. Некаторыя асаблівасці ўжывання прыназоўнікаў.</a:t>
            </a:r>
            <a:endParaRPr lang="ru-RU" dirty="0"/>
          </a:p>
        </p:txBody>
      </p:sp>
      <p:pic>
        <p:nvPicPr>
          <p:cNvPr id="2051" name="Picture 3" descr="C:\Users\Светлана\Pictures\Sontrava--prostrel-ili-proleski-Legendy-i-preda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132"/>
            <a:ext cx="3600400" cy="648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9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384376" cy="6480720"/>
          </a:xfrm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</a:rPr>
              <a:t>Будуць</a:t>
            </a:r>
            <a:r>
              <a:rPr lang="ru-RU" sz="1800" dirty="0" smtClean="0">
                <a:solidFill>
                  <a:schemeClr val="tx1"/>
                </a:solidFill>
              </a:rPr>
              <a:t> вёсны і </a:t>
            </a:r>
            <a:r>
              <a:rPr lang="ru-RU" sz="1800" dirty="0" err="1" smtClean="0">
                <a:solidFill>
                  <a:schemeClr val="tx1"/>
                </a:solidFill>
              </a:rPr>
              <a:t>пралескі</a:t>
            </a:r>
            <a:r>
              <a:rPr lang="ru-RU" sz="1800" dirty="0" smtClean="0">
                <a:solidFill>
                  <a:schemeClr val="tx1"/>
                </a:solidFill>
              </a:rPr>
              <a:t> ….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Будуць</a:t>
            </a:r>
            <a:r>
              <a:rPr lang="ru-RU" sz="1800" dirty="0" smtClean="0">
                <a:solidFill>
                  <a:srgbClr val="FFFF00"/>
                </a:solidFill>
              </a:rPr>
              <a:t> вёсны і </a:t>
            </a:r>
            <a:r>
              <a:rPr lang="ru-RU" sz="1800" dirty="0" err="1" smtClean="0">
                <a:solidFill>
                  <a:srgbClr val="FFFF00"/>
                </a:solidFill>
              </a:rPr>
              <a:t>пралескі</a:t>
            </a:r>
            <a:r>
              <a:rPr lang="ru-RU" sz="1800" dirty="0" smtClean="0">
                <a:solidFill>
                  <a:srgbClr val="FFFF00"/>
                </a:solidFill>
              </a:rPr>
              <a:t>,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>
                <a:solidFill>
                  <a:srgbClr val="FFFF00"/>
                </a:solidFill>
              </a:rPr>
              <a:t>Б</a:t>
            </a:r>
            <a:r>
              <a:rPr lang="ru-RU" sz="1800" dirty="0" err="1" smtClean="0">
                <a:solidFill>
                  <a:srgbClr val="FFFF00"/>
                </a:solidFill>
              </a:rPr>
              <a:t>удзе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радасць</a:t>
            </a:r>
            <a:r>
              <a:rPr lang="ru-RU" sz="1800" dirty="0" smtClean="0">
                <a:solidFill>
                  <a:srgbClr val="FFFF00"/>
                </a:solidFill>
              </a:rPr>
              <a:t> і туга.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Адцвіце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вясна</a:t>
            </a:r>
            <a:r>
              <a:rPr lang="ru-RU" sz="1800" dirty="0" smtClean="0">
                <a:solidFill>
                  <a:srgbClr val="FFFF00"/>
                </a:solidFill>
              </a:rPr>
              <a:t> на </a:t>
            </a:r>
            <a:r>
              <a:rPr lang="ru-RU" sz="1800" dirty="0" err="1" smtClean="0">
                <a:solidFill>
                  <a:srgbClr val="FFFF00"/>
                </a:solidFill>
              </a:rPr>
              <a:t>ўзлеску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>
                <a:solidFill>
                  <a:srgbClr val="FFFF00"/>
                </a:solidFill>
              </a:rPr>
              <a:t>П</a:t>
            </a:r>
            <a:r>
              <a:rPr lang="ru-RU" sz="1800" dirty="0" err="1" smtClean="0">
                <a:solidFill>
                  <a:srgbClr val="FFFF00"/>
                </a:solidFill>
              </a:rPr>
              <a:t>абяжыць</a:t>
            </a:r>
            <a:r>
              <a:rPr lang="ru-RU" sz="1800" dirty="0" smtClean="0">
                <a:solidFill>
                  <a:srgbClr val="FFFF00"/>
                </a:solidFill>
              </a:rPr>
              <a:t> за </a:t>
            </a:r>
            <a:r>
              <a:rPr lang="ru-RU" sz="1800" dirty="0" err="1" smtClean="0">
                <a:solidFill>
                  <a:srgbClr val="FFFF00"/>
                </a:solidFill>
              </a:rPr>
              <a:t>сіні</a:t>
            </a:r>
            <a:r>
              <a:rPr lang="ru-RU" sz="1800" dirty="0" smtClean="0">
                <a:solidFill>
                  <a:srgbClr val="FFFF00"/>
                </a:solidFill>
              </a:rPr>
              <a:t> гай.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І </a:t>
            </a:r>
            <a:r>
              <a:rPr lang="ru-RU" sz="1800" dirty="0" err="1" smtClean="0">
                <a:solidFill>
                  <a:srgbClr val="FFFF00"/>
                </a:solidFill>
              </a:rPr>
              <a:t>хваёваю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ігліцай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>
                <a:solidFill>
                  <a:srgbClr val="FFFF00"/>
                </a:solidFill>
              </a:rPr>
              <a:t>А</a:t>
            </a:r>
            <a:r>
              <a:rPr lang="ru-RU" sz="1800" dirty="0" err="1" smtClean="0">
                <a:solidFill>
                  <a:srgbClr val="FFFF00"/>
                </a:solidFill>
              </a:rPr>
              <a:t>дзавецца</a:t>
            </a:r>
            <a:r>
              <a:rPr lang="ru-RU" sz="1800" dirty="0" smtClean="0">
                <a:solidFill>
                  <a:srgbClr val="FFFF00"/>
                </a:solidFill>
              </a:rPr>
              <a:t> лета звон.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Толькі</a:t>
            </a:r>
            <a:r>
              <a:rPr lang="ru-RU" sz="1800" dirty="0" smtClean="0">
                <a:solidFill>
                  <a:srgbClr val="FFFF00"/>
                </a:solidFill>
              </a:rPr>
              <a:t> мне не </a:t>
            </a:r>
            <a:r>
              <a:rPr lang="ru-RU" sz="1800" dirty="0" err="1" smtClean="0">
                <a:solidFill>
                  <a:srgbClr val="FFFF00"/>
                </a:solidFill>
              </a:rPr>
              <a:t>паўтарыцца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вясною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зімой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Столькі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думак</a:t>
            </a:r>
            <a:r>
              <a:rPr lang="ru-RU" sz="1800" dirty="0" smtClean="0">
                <a:solidFill>
                  <a:srgbClr val="FFFF00"/>
                </a:solidFill>
              </a:rPr>
              <a:t> самых </a:t>
            </a:r>
            <a:r>
              <a:rPr lang="ru-RU" sz="1800" dirty="0" err="1" smtClean="0">
                <a:solidFill>
                  <a:srgbClr val="FFFF00"/>
                </a:solidFill>
              </a:rPr>
              <a:t>шчырых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Светлы шлях мне </a:t>
            </a:r>
            <a:r>
              <a:rPr lang="ru-RU" sz="1800" dirty="0" err="1" smtClean="0">
                <a:solidFill>
                  <a:srgbClr val="FFFF00"/>
                </a:solidFill>
              </a:rPr>
              <a:t>пажадай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Заўтра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будзе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гулкі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вырай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І </a:t>
            </a:r>
            <a:r>
              <a:rPr lang="ru-RU" sz="1800" dirty="0" err="1" smtClean="0">
                <a:solidFill>
                  <a:srgbClr val="FFFF00"/>
                </a:solidFill>
              </a:rPr>
              <a:t>бясхмарны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небакрай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Будзе</a:t>
            </a:r>
            <a:r>
              <a:rPr lang="ru-RU" sz="1800" dirty="0" smtClean="0">
                <a:solidFill>
                  <a:srgbClr val="FFFF00"/>
                </a:solidFill>
              </a:rPr>
              <a:t> лета з </a:t>
            </a:r>
            <a:r>
              <a:rPr lang="ru-RU" sz="1800" dirty="0" err="1" smtClean="0">
                <a:solidFill>
                  <a:srgbClr val="FFFF00"/>
                </a:solidFill>
              </a:rPr>
              <a:t>навальніцай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І </a:t>
            </a:r>
            <a:r>
              <a:rPr lang="ru-RU" sz="1800" dirty="0" err="1" smtClean="0">
                <a:solidFill>
                  <a:srgbClr val="FFFF00"/>
                </a:solidFill>
              </a:rPr>
              <a:t>вясёлка</a:t>
            </a:r>
            <a:r>
              <a:rPr lang="ru-RU" sz="1800" dirty="0" smtClean="0">
                <a:solidFill>
                  <a:srgbClr val="FFFF00"/>
                </a:solidFill>
              </a:rPr>
              <a:t> над ракой.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Толькі</a:t>
            </a:r>
            <a:r>
              <a:rPr lang="ru-RU" sz="1800" dirty="0" smtClean="0">
                <a:solidFill>
                  <a:srgbClr val="FFFF00"/>
                </a:solidFill>
              </a:rPr>
              <a:t> мне не </a:t>
            </a:r>
            <a:r>
              <a:rPr lang="ru-RU" sz="1800" dirty="0" err="1" smtClean="0">
                <a:solidFill>
                  <a:srgbClr val="FFFF00"/>
                </a:solidFill>
              </a:rPr>
              <a:t>паўтарыцца</a:t>
            </a: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err="1" smtClean="0">
                <a:solidFill>
                  <a:srgbClr val="FFFF00"/>
                </a:solidFill>
              </a:rPr>
              <a:t>Ані</a:t>
            </a:r>
            <a:r>
              <a:rPr lang="ru-RU" sz="1800" dirty="0" smtClean="0">
                <a:solidFill>
                  <a:srgbClr val="FFFF00"/>
                </a:solidFill>
              </a:rPr>
              <a:t> летам, </a:t>
            </a:r>
            <a:r>
              <a:rPr lang="ru-RU" sz="1800" dirty="0" err="1" smtClean="0">
                <a:solidFill>
                  <a:srgbClr val="FFFF00"/>
                </a:solidFill>
              </a:rPr>
              <a:t>ні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зімой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</a:rPr>
              <a:t/>
            </a:r>
            <a:br>
              <a:rPr lang="ru-RU" sz="1800" dirty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r>
              <a:rPr lang="ru-RU" sz="1800" dirty="0" smtClean="0">
                <a:solidFill>
                  <a:srgbClr val="FFFF00"/>
                </a:solidFill>
              </a:rPr>
              <a:t>                     </a:t>
            </a:r>
            <a:r>
              <a:rPr lang="ru-RU" sz="1800" dirty="0" err="1" smtClean="0">
                <a:solidFill>
                  <a:schemeClr val="tx1"/>
                </a:solidFill>
              </a:rPr>
              <a:t>Яўгенія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Я</a:t>
            </a:r>
            <a:r>
              <a:rPr lang="ru-RU" sz="1800" dirty="0" err="1" smtClean="0">
                <a:solidFill>
                  <a:schemeClr val="tx1"/>
                </a:solidFill>
              </a:rPr>
              <a:t>нішчыц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Светлана\Pictures\215_19318242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5400601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9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52928" cy="1008112"/>
          </a:xfrm>
        </p:spPr>
        <p:txBody>
          <a:bodyPr>
            <a:normAutofit/>
          </a:bodyPr>
          <a:lstStyle/>
          <a:p>
            <a:pPr algn="ctr"/>
            <a:r>
              <a:rPr lang="be-BY" sz="2800" dirty="0" smtClean="0">
                <a:solidFill>
                  <a:schemeClr val="tx1"/>
                </a:solidFill>
              </a:rPr>
              <a:t>1 </a:t>
            </a:r>
            <a:r>
              <a:rPr lang="be-BY" sz="2800" dirty="0">
                <a:solidFill>
                  <a:schemeClr val="tx1"/>
                </a:solidFill>
              </a:rPr>
              <a:t>Разрады службовых часцін мовы:</a:t>
            </a:r>
            <a:br>
              <a:rPr lang="be-BY" sz="2800" dirty="0">
                <a:solidFill>
                  <a:schemeClr val="tx1"/>
                </a:solidFill>
              </a:rPr>
            </a:br>
            <a:r>
              <a:rPr lang="be-BY" sz="2800" dirty="0" smtClean="0">
                <a:solidFill>
                  <a:schemeClr val="tx1"/>
                </a:solidFill>
              </a:rPr>
              <a:t>а) разрады прыназоўнікаў: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be-BY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633786"/>
              </p:ext>
            </p:extLst>
          </p:nvPr>
        </p:nvGraphicFramePr>
        <p:xfrm>
          <a:off x="251520" y="1124744"/>
          <a:ext cx="8784979" cy="521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5"/>
                <a:gridCol w="837652"/>
                <a:gridCol w="2042668"/>
                <a:gridCol w="811210"/>
                <a:gridCol w="1538612"/>
                <a:gridCol w="1538612"/>
              </a:tblGrid>
              <a:tr h="216024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І.</a:t>
                      </a:r>
                      <a:r>
                        <a:rPr lang="be-BY" sz="18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Паводле </a:t>
                      </a:r>
                      <a:r>
                        <a:rPr lang="be-BY" sz="18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паходжання: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352">
                <a:tc>
                  <a:txBody>
                    <a:bodyPr/>
                    <a:lstStyle/>
                    <a:p>
                      <a:pPr algn="ctr"/>
                      <a:r>
                        <a:rPr lang="be-BY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невытворныя </a:t>
                      </a: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be-BY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вытворныя</a:t>
                      </a:r>
                    </a:p>
                    <a:p>
                      <a:pPr algn="ctr"/>
                      <a:r>
                        <a:rPr lang="be-BY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(утварыліся ў больш позні час і сваім паходжаннем</a:t>
                      </a:r>
                      <a:r>
                        <a:rPr lang="be-BY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суадносяцца з: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2252">
                <a:tc>
                  <a:txBody>
                    <a:bodyPr/>
                    <a:lstStyle/>
                    <a:p>
                      <a:pPr algn="ctr"/>
                      <a:r>
                        <a:rPr lang="be-BY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(узніклі ў старажытную пару і ў сучаснай мове </a:t>
                      </a:r>
                    </a:p>
                    <a:p>
                      <a:pPr algn="ctr"/>
                      <a:r>
                        <a:rPr lang="be-BY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суадносяцца з самастойнымі часцінамі мовы</a:t>
                      </a:r>
                      <a:r>
                        <a:rPr lang="be-BY" sz="1400" dirty="0" smtClean="0"/>
                        <a:t>)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be-BY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прыслоўямі:</a:t>
                      </a: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акрамя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апрача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замест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каля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наконт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паводле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сярод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абапал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воддаль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вакол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навокал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скрозь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кругом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міма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насустрач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наўсцяж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наперадзе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упоперак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ускрай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углыб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унутры 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be-BY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назоўнікамі:</a:t>
                      </a: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выключэннем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мэтай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прычыны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працягу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чале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лініі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 меры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адпаведнасці з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адносінах да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сэнсе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імя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выніку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e-BY" sz="1800" b="1" dirty="0" smtClean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дзеясловамі:</a:t>
                      </a: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дзякуючы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выключаючы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уключаючы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канчаючы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лічачы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нягледзячы н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849208">
                <a:tc>
                  <a:txBody>
                    <a:bodyPr/>
                    <a:lstStyle/>
                    <a:p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пад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праз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пры 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44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ІІ.</a:t>
                      </a:r>
                      <a:r>
                        <a:rPr lang="be-BY" sz="18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Паводле </a:t>
                      </a:r>
                      <a:r>
                        <a:rPr lang="be-BY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структуры: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720"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простыя </a:t>
                      </a:r>
                      <a:endParaRPr lang="ru-RU" sz="16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складаныя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800" b="1" i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састаўныя</a:t>
                      </a:r>
                      <a:endParaRPr lang="ru-RU" sz="1800" b="1" i="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3482">
                <a:tc gridSpan="2">
                  <a:txBody>
                    <a:bodyPr/>
                    <a:lstStyle/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сярод 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з-за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з-пад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па-за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па-над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згодна з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працягу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адпаведнасці з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нягледзячы на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4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 smtClean="0"/>
              <a:t> </a:t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/>
              <a:t/>
            </a:r>
            <a:br>
              <a:rPr lang="be-BY" sz="3100" dirty="0" smtClean="0"/>
            </a:br>
            <a:r>
              <a:rPr lang="be-BY" sz="3100" dirty="0"/>
              <a:t/>
            </a:r>
            <a:br>
              <a:rPr lang="be-BY" sz="3100" dirty="0"/>
            </a:br>
            <a:r>
              <a:rPr lang="be-BY" sz="3100" dirty="0" smtClean="0">
                <a:solidFill>
                  <a:srgbClr val="FFC000"/>
                </a:solidFill>
              </a:rPr>
              <a:t>1 б) Разрады злучнікаў</a:t>
            </a:r>
            <a:r>
              <a:rPr lang="be-BY" sz="3100" dirty="0">
                <a:solidFill>
                  <a:srgbClr val="FFC000"/>
                </a:solidFill>
              </a:rPr>
              <a:t/>
            </a:r>
            <a:br>
              <a:rPr lang="be-BY" sz="3100" dirty="0">
                <a:solidFill>
                  <a:srgbClr val="FFC000"/>
                </a:solidFill>
              </a:rPr>
            </a:br>
            <a:endParaRPr lang="ru-RU" sz="3100" dirty="0">
              <a:solidFill>
                <a:srgbClr val="FFC00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281516"/>
              </p:ext>
            </p:extLst>
          </p:nvPr>
        </p:nvGraphicFramePr>
        <p:xfrm>
          <a:off x="179512" y="1124744"/>
          <a:ext cx="4968552" cy="5192960"/>
        </p:xfrm>
        <a:graphic>
          <a:graphicData uri="http://schemas.openxmlformats.org/drawingml/2006/table">
            <a:tbl>
              <a:tblPr firstRow="1" firstCol="1" bandRow="1"/>
              <a:tblGrid>
                <a:gridCol w="2232248"/>
                <a:gridCol w="273630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28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Злучальныя</a:t>
                      </a:r>
                      <a:endParaRPr lang="ru-RU" sz="2800" dirty="0">
                        <a:solidFill>
                          <a:srgbClr val="00B0F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(ужываюцца паміж аднароднымі членамі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часткамі складазлучанага сказа)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спалучальныя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і, ды 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=і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),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ні –– ні, як ––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так і,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таксама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супраціўныя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(супастаўляльныя)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а,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ж 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жа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),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але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ды 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=але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),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затое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аднак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толькі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хоць 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хоць і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––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але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толькі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не толькі ––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але і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а то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а не то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не то што ––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а 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але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be-BY" sz="1800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размеркавальныя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то –– то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ці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ці ––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ці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або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або ––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або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альбо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ці то ––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ці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то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не то –– не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то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7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b="1" dirty="0">
                          <a:solidFill>
                            <a:srgbClr val="FFFF00"/>
                          </a:solidFill>
                          <a:effectLst/>
                          <a:latin typeface="Times New Roman"/>
                          <a:ea typeface="Times New Roman"/>
                        </a:rPr>
                        <a:t>далучальныя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ды і 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дый</a:t>
                      </a:r>
                      <a:r>
                        <a:rPr lang="be-BY" sz="1800" i="0" dirty="0">
                          <a:effectLst/>
                          <a:latin typeface="Times New Roman"/>
                          <a:ea typeface="Times New Roman"/>
                        </a:rPr>
                        <a:t>),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 і 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то</a:t>
                      </a:r>
                      <a:r>
                        <a:rPr lang="be-BY" sz="1800" i="0" dirty="0" smtClean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 ды і то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9" name="Picture 5" descr="C:\Users\Светлана\Pictures\Saunderson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be-BY" dirty="0" smtClean="0">
                <a:solidFill>
                  <a:srgbClr val="FFC000"/>
                </a:solidFill>
              </a:rPr>
              <a:t/>
            </a:r>
            <a:br>
              <a:rPr lang="be-BY" dirty="0" smtClean="0">
                <a:solidFill>
                  <a:srgbClr val="FFC000"/>
                </a:solidFill>
              </a:rPr>
            </a:br>
            <a:r>
              <a:rPr lang="be-BY" dirty="0" smtClean="0">
                <a:solidFill>
                  <a:srgbClr val="FFC000"/>
                </a:solidFill>
              </a:rPr>
              <a:t/>
            </a:r>
            <a:br>
              <a:rPr lang="be-BY" dirty="0" smtClean="0">
                <a:solidFill>
                  <a:srgbClr val="FFC000"/>
                </a:solidFill>
              </a:rPr>
            </a:br>
            <a:r>
              <a:rPr lang="be-BY" dirty="0">
                <a:solidFill>
                  <a:srgbClr val="FFC000"/>
                </a:solidFill>
              </a:rPr>
              <a:t/>
            </a:r>
            <a:br>
              <a:rPr lang="be-BY" dirty="0">
                <a:solidFill>
                  <a:srgbClr val="FFC000"/>
                </a:solidFill>
              </a:rPr>
            </a:br>
            <a:r>
              <a:rPr lang="be-BY" dirty="0" smtClean="0">
                <a:solidFill>
                  <a:srgbClr val="FFC000"/>
                </a:solidFill>
              </a:rPr>
              <a:t>2 </a:t>
            </a:r>
            <a:r>
              <a:rPr lang="be-BY" dirty="0" smtClean="0">
                <a:solidFill>
                  <a:srgbClr val="FFC000"/>
                </a:solidFill>
              </a:rPr>
              <a:t>б</a:t>
            </a:r>
            <a:r>
              <a:rPr lang="be-BY" dirty="0">
                <a:solidFill>
                  <a:srgbClr val="FFC000"/>
                </a:solidFill>
              </a:rPr>
              <a:t>) </a:t>
            </a:r>
            <a:r>
              <a:rPr lang="be-BY" dirty="0" smtClean="0">
                <a:solidFill>
                  <a:srgbClr val="FFC000"/>
                </a:solidFill>
              </a:rPr>
              <a:t>Разрады злучнікаў </a:t>
            </a:r>
            <a:r>
              <a:rPr lang="be-BY" dirty="0" smtClean="0">
                <a:solidFill>
                  <a:srgbClr val="00B0F0"/>
                </a:solidFill>
              </a:rPr>
              <a:t>(працяг)</a:t>
            </a:r>
            <a:r>
              <a:rPr lang="be-BY" dirty="0">
                <a:solidFill>
                  <a:srgbClr val="00B0F0"/>
                </a:solidFill>
              </a:rPr>
              <a:t/>
            </a:r>
            <a:br>
              <a:rPr lang="be-BY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5472608" cy="5328592"/>
          </a:xfrm>
        </p:spPr>
        <p:txBody>
          <a:bodyPr>
            <a:noAutofit/>
          </a:bodyPr>
          <a:lstStyle/>
          <a:p>
            <a:pPr marL="0" indent="0" algn="ctr" fontAlgn="t">
              <a:spcBef>
                <a:spcPts val="0"/>
              </a:spcBef>
              <a:buNone/>
            </a:pPr>
            <a:r>
              <a:rPr lang="be-BY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Падпарадкавальныя </a:t>
            </a:r>
            <a:endParaRPr lang="ru-RU" dirty="0">
              <a:solidFill>
                <a:srgbClr val="00B0F0"/>
              </a:solidFill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be-BY" sz="1800" b="1" dirty="0">
                <a:solidFill>
                  <a:srgbClr val="00B050"/>
                </a:solidFill>
                <a:latin typeface="Times New Roman"/>
                <a:ea typeface="Times New Roman"/>
              </a:rPr>
              <a:t>(</a:t>
            </a:r>
            <a:r>
              <a:rPr lang="be-BY" sz="1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ужываюцца як сродак сузязі </a:t>
            </a:r>
            <a:r>
              <a:rPr lang="be-BY" sz="1800" b="1" i="1" dirty="0" smtClean="0">
                <a:solidFill>
                  <a:srgbClr val="00B050"/>
                </a:solidFill>
                <a:latin typeface="Times New Roman"/>
                <a:ea typeface="Times New Roman"/>
              </a:rPr>
              <a:t>паміж </a:t>
            </a:r>
            <a:r>
              <a:rPr lang="be-BY" sz="1800" b="1" i="1" dirty="0">
                <a:solidFill>
                  <a:srgbClr val="00B050"/>
                </a:solidFill>
                <a:latin typeface="Times New Roman"/>
                <a:ea typeface="Times New Roman"/>
              </a:rPr>
              <a:t>галоўнай і даданай часткай складаназалежнага сказа</a:t>
            </a:r>
            <a:r>
              <a:rPr lang="be-BY" sz="1800" b="1" dirty="0">
                <a:solidFill>
                  <a:srgbClr val="00B050"/>
                </a:solidFill>
                <a:latin typeface="Times New Roman"/>
                <a:ea typeface="Times New Roman"/>
              </a:rPr>
              <a:t>)</a:t>
            </a:r>
            <a:endParaRPr lang="ru-RU" sz="1800" b="1" dirty="0">
              <a:solidFill>
                <a:srgbClr val="00B050"/>
              </a:solidFill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тлумачальныя: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што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як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чым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нібы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прычынныя: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бо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таму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што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з прычыны таго што, па прычыне таго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што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паколькі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а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то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з-за таго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што</a:t>
            </a:r>
            <a:r>
              <a:rPr lang="be-BY" sz="1800" i="1" dirty="0">
                <a:latin typeface="Times New Roman"/>
                <a:ea typeface="Times New Roman"/>
              </a:rPr>
              <a:t>,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затым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што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>
                <a:solidFill>
                  <a:srgbClr val="FFFF00"/>
                </a:solidFill>
                <a:latin typeface="Times New Roman"/>
                <a:ea typeface="Times New Roman"/>
              </a:rPr>
              <a:t>ч</a:t>
            </a: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асавыя: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калі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, як, пакуль, з таго часу як, ледзь, чуць, толькі, чуць што, тым часам як, пасля таго як, перш чым, як толькі, чуць толькі, абы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толькі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умоўныя: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калі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, калі б, каб, як, як бы, абы, раз, толькі, калі ––</a:t>
            </a:r>
            <a:r>
              <a:rPr lang="be-BY" sz="18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то, калі дык, калі ––</a:t>
            </a:r>
            <a:r>
              <a:rPr lang="be-BY" sz="18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тады, як то, раз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то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>
                <a:solidFill>
                  <a:srgbClr val="FFFF00"/>
                </a:solidFill>
                <a:latin typeface="Times New Roman"/>
                <a:ea typeface="Times New Roman"/>
              </a:rPr>
              <a:t>м</a:t>
            </a: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этавыя: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каб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, для (дзеля) таго каб, з тым каб,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абы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>
                <a:solidFill>
                  <a:srgbClr val="FFFF00"/>
                </a:solidFill>
                <a:latin typeface="Times New Roman"/>
                <a:ea typeface="Times New Roman"/>
              </a:rPr>
              <a:t>у</a:t>
            </a: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ступальныя: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хоць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, хоць бы, хоць ––</a:t>
            </a:r>
            <a:r>
              <a:rPr lang="be-BY" sz="1800" dirty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ды, нягледзячы на тое што, няхай, хай,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хіба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>
                <a:solidFill>
                  <a:srgbClr val="FFFF00"/>
                </a:solidFill>
                <a:latin typeface="Times New Roman"/>
                <a:ea typeface="Times New Roman"/>
              </a:rPr>
              <a:t>п</a:t>
            </a: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араўнальныя: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як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, як бы, чым, што, нібы, нібыта, бы, быццам, як быццам, чым ––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тым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;</a:t>
            </a:r>
            <a:endParaRPr lang="ru-RU" sz="1800" dirty="0">
              <a:latin typeface="Arial"/>
            </a:endParaRPr>
          </a:p>
          <a:p>
            <a:pPr marL="0" indent="0" algn="just" fontAlgn="t">
              <a:spcBef>
                <a:spcPts val="0"/>
              </a:spcBef>
            </a:pPr>
            <a:r>
              <a:rPr lang="be-BY" sz="1800" dirty="0">
                <a:solidFill>
                  <a:srgbClr val="FFFF00"/>
                </a:solidFill>
                <a:latin typeface="Times New Roman"/>
                <a:ea typeface="Times New Roman"/>
              </a:rPr>
              <a:t>в</a:t>
            </a:r>
            <a:r>
              <a:rPr lang="be-BY" sz="1800" dirty="0" smtClean="0">
                <a:solidFill>
                  <a:srgbClr val="FFFF00"/>
                </a:solidFill>
                <a:latin typeface="Times New Roman"/>
                <a:ea typeface="Times New Roman"/>
              </a:rPr>
              <a:t>ыніковыя:</a:t>
            </a:r>
            <a:r>
              <a:rPr lang="be-BY" sz="1800" dirty="0" smtClean="0">
                <a:solidFill>
                  <a:srgbClr val="FFFFFF"/>
                </a:solidFill>
                <a:latin typeface="Times New Roman"/>
                <a:ea typeface="Times New Roman"/>
              </a:rPr>
              <a:t>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так </a:t>
            </a:r>
            <a:r>
              <a:rPr lang="be-BY" sz="1800" i="1" dirty="0">
                <a:solidFill>
                  <a:srgbClr val="FFFFFF"/>
                </a:solidFill>
                <a:latin typeface="Times New Roman"/>
                <a:ea typeface="Times New Roman"/>
              </a:rPr>
              <a:t>што, то, </a:t>
            </a:r>
            <a:r>
              <a:rPr lang="be-BY" sz="1800" i="1" dirty="0" smtClean="0">
                <a:solidFill>
                  <a:srgbClr val="FFFFFF"/>
                </a:solidFill>
                <a:latin typeface="Times New Roman"/>
                <a:ea typeface="Times New Roman"/>
              </a:rPr>
              <a:t>дык.</a:t>
            </a:r>
            <a:endParaRPr lang="ru-RU" sz="1800" dirty="0">
              <a:latin typeface="Arial"/>
            </a:endParaRPr>
          </a:p>
          <a:p>
            <a:pPr indent="0"/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1236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6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6895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 в) </a:t>
            </a:r>
            <a:r>
              <a:rPr lang="ru-RU" dirty="0" err="1" smtClean="0"/>
              <a:t>Разрады</a:t>
            </a:r>
            <a:r>
              <a:rPr lang="ru-RU" dirty="0" smtClean="0"/>
              <a:t> </a:t>
            </a:r>
            <a:r>
              <a:rPr lang="ru-RU" dirty="0" err="1" smtClean="0"/>
              <a:t>часціц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09319"/>
              </p:ext>
            </p:extLst>
          </p:nvPr>
        </p:nvGraphicFramePr>
        <p:xfrm>
          <a:off x="251520" y="908720"/>
          <a:ext cx="5112568" cy="5672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395"/>
                <a:gridCol w="803861"/>
                <a:gridCol w="1008112"/>
                <a:gridCol w="1800200"/>
              </a:tblGrid>
              <a:tr h="325697">
                <a:tc gridSpan="4">
                  <a:txBody>
                    <a:bodyPr/>
                    <a:lstStyle/>
                    <a:p>
                      <a:pPr algn="ctr"/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І.</a:t>
                      </a:r>
                      <a:r>
                        <a:rPr lang="be-BY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Паводле  саставу: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97"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простыя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састаўныя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438"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амаль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вунь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нават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няхай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хай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 дык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 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ледзь не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хіба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хоць 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што за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 быццам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97">
                <a:tc gridSpan="4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ІІІ.</a:t>
                      </a:r>
                      <a:r>
                        <a:rPr lang="be-BY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be-BY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аводле паходжання: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241">
                <a:tc>
                  <a:txBody>
                    <a:bodyPr/>
                    <a:lstStyle/>
                    <a:p>
                      <a:pPr algn="ctr"/>
                      <a:r>
                        <a:rPr lang="be-BY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невытворныя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e-BY" sz="16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вытворныя</a:t>
                      </a:r>
                      <a:endParaRPr lang="ru-RU" sz="16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438">
                <a:tc>
                  <a:txBody>
                    <a:bodyPr/>
                    <a:lstStyle/>
                    <a:p>
                      <a:pPr algn="ctr"/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хіба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ўсё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сабе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амаль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іменна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прыблізна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часта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якраз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бач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дай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be-BY" sz="16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давай</a:t>
                      </a:r>
                      <a:endParaRPr lang="ru-RU" sz="16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697">
                <a:tc gridSpan="4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ІІІ. У залежнасці ад значэння: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94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указальныя</a:t>
                      </a:r>
                      <a:endParaRPr lang="ru-RU" sz="18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  <a:endParaRPr lang="be-BY" sz="1600" b="1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6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азначальна-ўдакладняльныя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</a:t>
                      </a:r>
                      <a:endParaRPr lang="be-BY" sz="1600" b="1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600" b="1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выдзяляльна-абмежавальныя</a:t>
                      </a:r>
                      <a:endParaRPr lang="ru-RU" sz="16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  <a:tr h="1502451">
                <a:tc>
                  <a:txBody>
                    <a:bodyPr/>
                    <a:lstStyle/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 </a:t>
                      </a:r>
                      <a:endParaRPr lang="be-BY" sz="1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вот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</a:t>
                      </a:r>
                      <a:r>
                        <a:rPr lang="be-BY" sz="18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8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be-BY" sz="1800" i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вунь 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унь</a:t>
                      </a:r>
                      <a:r>
                        <a:rPr lang="be-BY" sz="18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гэта</a:t>
                      </a:r>
                      <a:endParaRPr lang="ru-RU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іменна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менавіта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прыблізна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роўна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якраз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абы 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хіба 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хоць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хоць 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ледзь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ледзьве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чуць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360565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06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 в) </a:t>
            </a:r>
            <a:r>
              <a:rPr lang="ru-RU" dirty="0" err="1"/>
              <a:t>Разрады</a:t>
            </a:r>
            <a:r>
              <a:rPr lang="ru-RU" dirty="0"/>
              <a:t> </a:t>
            </a:r>
            <a:r>
              <a:rPr lang="ru-RU" dirty="0" err="1" smtClean="0"/>
              <a:t>часціц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(</a:t>
            </a:r>
            <a:r>
              <a:rPr lang="ru-RU" dirty="0" err="1" smtClean="0">
                <a:solidFill>
                  <a:srgbClr val="FFFF00"/>
                </a:solidFill>
              </a:rPr>
              <a:t>працяг</a:t>
            </a:r>
            <a:r>
              <a:rPr lang="ru-RU" dirty="0" smtClean="0">
                <a:solidFill>
                  <a:srgbClr val="FFFF00"/>
                </a:solidFill>
              </a:rPr>
              <a:t>)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5188523"/>
              </p:ext>
            </p:extLst>
          </p:nvPr>
        </p:nvGraphicFramePr>
        <p:xfrm>
          <a:off x="179512" y="764704"/>
          <a:ext cx="8829811" cy="568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504056"/>
                <a:gridCol w="720080"/>
                <a:gridCol w="1296144"/>
                <a:gridCol w="1224136"/>
                <a:gridCol w="936104"/>
                <a:gridCol w="2349091"/>
              </a:tblGrid>
              <a:tr h="216024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ІІІ. У залежнасці ад значэння: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304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Сэнсавыя 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151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указальныя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азначальна-ўдакладняльныя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выдзяляльна-абмежавальныя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896">
                <a:tc gridSpan="2">
                  <a:txBody>
                    <a:bodyPr/>
                    <a:lstStyle/>
                    <a:p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вось 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ось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вот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</a:t>
                      </a:r>
                      <a:r>
                        <a:rPr lang="be-BY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вунь 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унь</a:t>
                      </a:r>
                      <a:r>
                        <a:rPr lang="be-BY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гэта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іменна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менавіта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проста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прыблізна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роўна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якраз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абы 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хіба толькі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хоць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хоць 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ледзь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ледзьве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чуць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6856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Мадальныя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5936">
                <a:tc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сцвярджальныя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</a:t>
                      </a:r>
                    </a:p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адмоўныя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в) </a:t>
                      </a:r>
                    </a:p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пытальныя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г) </a:t>
                      </a:r>
                    </a:p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параўнальныя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д) мадальна-валявыя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але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ага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ні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хіба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няўжо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га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ну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так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нібы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як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быццам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 быццам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быццам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бы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 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няхай (хай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дай (дайце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 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давайце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/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бадай 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</a:tr>
              <a:tr h="229304">
                <a:tc gridSpan="7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Эмацыянальныя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клічныя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узмацняльныя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што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няхай </a:t>
                      </a:r>
                      <a:r>
                        <a:rPr lang="be-BY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</a:t>
                      </a:r>
                      <a:r>
                        <a:rPr lang="be-BY" sz="1600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 і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вось дык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як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нават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ды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 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аж 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ажно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такі</a:t>
                      </a:r>
                      <a:endParaRPr lang="ru-RU" sz="1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be-BY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Формаўтваральныя 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няхай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хай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be-BY" sz="16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давайце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be-BY" sz="1600" dirty="0" smtClean="0"/>
                        <a:t> 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 утвараюць форму загаднага ладу дзеясловаў</a:t>
                      </a:r>
                      <a:endParaRPr lang="ru-RU" sz="1600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бы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be-BY" sz="1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r>
                        <a:rPr lang="be-BY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 –  утвараюць форму ўмоўнага ладу дзеясловаў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53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be-BY" dirty="0" smtClean="0"/>
              <a:t>2 а) Правапіс прыназоўнікаў 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70079"/>
              </p:ext>
            </p:extLst>
          </p:nvPr>
        </p:nvGraphicFramePr>
        <p:xfrm>
          <a:off x="251521" y="1196753"/>
          <a:ext cx="864096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8118"/>
                <a:gridCol w="2786109"/>
                <a:gridCol w="2996733"/>
              </a:tblGrid>
              <a:tr h="21602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Прыназоўнікі пішуцца: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160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разам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асобна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праз злучок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прыназоўнікі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, утвораныя шляхам зліцця прыназоўніка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з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назоўнікам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могуць ужывацца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як прыслоўі):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замест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, накшталт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звыш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састаўныя прыназоўнікі, утвораныя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ад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прыназоўніка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з 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назоўнікам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або дзеясловам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endParaRPr lang="be-BY" sz="18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130175" algn="l"/>
                        </a:tabLst>
                      </a:pPr>
                      <a:r>
                        <a:rPr lang="be-BY" sz="1800" i="1" dirty="0" smtClean="0">
                          <a:effectLst/>
                          <a:latin typeface="Times New Roman"/>
                          <a:ea typeface="Times New Roman"/>
                        </a:rPr>
                        <a:t>з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выпадку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у час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з мэтай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be-BY" sz="1800" i="1" dirty="0">
                          <a:effectLst/>
                          <a:latin typeface="Times New Roman"/>
                          <a:ea typeface="Times New Roman"/>
                        </a:rPr>
                        <a:t>нягледзячы 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76200" algn="l"/>
                        </a:tabLst>
                      </a:pP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складаныя </a:t>
                      </a:r>
                      <a:r>
                        <a:rPr lang="be-BY" sz="1800" dirty="0" smtClean="0">
                          <a:effectLst/>
                          <a:latin typeface="Times New Roman"/>
                          <a:ea typeface="Times New Roman"/>
                        </a:rPr>
                        <a:t>прыназоўнікі</a:t>
                      </a:r>
                      <a:r>
                        <a:rPr lang="be-BY" sz="1800" dirty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e-BY" sz="1800" b="0" i="1" dirty="0">
                          <a:effectLst/>
                          <a:latin typeface="Times New Roman"/>
                          <a:ea typeface="Times New Roman"/>
                        </a:rPr>
                        <a:t>з-за</a:t>
                      </a:r>
                      <a:r>
                        <a:rPr lang="be-BY" sz="1800" b="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0" i="1" dirty="0">
                          <a:effectLst/>
                          <a:latin typeface="Times New Roman"/>
                          <a:ea typeface="Times New Roman"/>
                        </a:rPr>
                        <a:t> па-за</a:t>
                      </a:r>
                      <a:r>
                        <a:rPr lang="be-BY" sz="1800" b="0" i="0" dirty="0"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800" b="0" i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be-BY" sz="1800" b="0" i="1" dirty="0">
                          <a:effectLst/>
                          <a:latin typeface="Times New Roman"/>
                          <a:ea typeface="Times New Roman"/>
                        </a:rPr>
                        <a:t>з-пад</a:t>
                      </a:r>
                      <a:r>
                        <a:rPr lang="be-BY" sz="1800" b="0" i="0" dirty="0">
                          <a:effectLst/>
                          <a:latin typeface="Times New Roman"/>
                          <a:ea typeface="Times New Roman"/>
                        </a:rPr>
                        <a:t>,</a:t>
                      </a:r>
                      <a:r>
                        <a:rPr lang="be-BY" sz="1800" b="0" i="1" dirty="0">
                          <a:effectLst/>
                          <a:latin typeface="Times New Roman"/>
                          <a:ea typeface="Times New Roman"/>
                        </a:rPr>
                        <a:t> па-над</a:t>
                      </a:r>
                      <a:endParaRPr lang="ru-RU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292596"/>
              </p:ext>
            </p:extLst>
          </p:nvPr>
        </p:nvGraphicFramePr>
        <p:xfrm>
          <a:off x="251520" y="4221088"/>
          <a:ext cx="864096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6540"/>
                <a:gridCol w="2489768"/>
                <a:gridCol w="3734652"/>
              </a:tblGrid>
              <a:tr h="288032">
                <a:tc gridSpan="3">
                  <a:txBody>
                    <a:bodyPr/>
                    <a:lstStyle/>
                    <a:p>
                      <a:pPr algn="ctr"/>
                      <a:r>
                        <a:rPr lang="be-BY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Некаторыя асаблівасці правапісу прыназоўнікаў:</a:t>
                      </a:r>
                      <a:endParaRPr lang="ru-RU" sz="1800" b="0" i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be-BY" sz="1800" b="1" i="0" dirty="0" smtClean="0">
                          <a:solidFill>
                            <a:srgbClr val="0070C0"/>
                          </a:solidFill>
                        </a:rPr>
                        <a:t>у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sz="1800" b="1" i="0" dirty="0" smtClean="0">
                          <a:solidFill>
                            <a:schemeClr val="bg1"/>
                          </a:solidFill>
                        </a:rPr>
                        <a:t>з </a:t>
                      </a:r>
                      <a:endParaRPr lang="ru-RU" sz="18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b="1" i="0" dirty="0" smtClean="0">
                          <a:solidFill>
                            <a:srgbClr val="0070C0"/>
                          </a:solidFill>
                        </a:rPr>
                        <a:t>аб</a:t>
                      </a:r>
                      <a:endParaRPr lang="ru-RU" sz="18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у+ у... = ва у(ў)...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 ўніверсіцэце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 ўніверсаме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 ўсіх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 з  + з …</a:t>
                      </a:r>
                      <a:r>
                        <a:rPr lang="be-BY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 збана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з + с...  =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 стога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з + ж... =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 жменю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з + ш... =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 школы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аб + мне = аба: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 мне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перад + мне = перада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перада мной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 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мне  =  нада: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 мной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be-BY" sz="1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  </a:t>
                      </a:r>
                      <a:r>
                        <a:rPr lang="be-BY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мне  = пада: </a:t>
                      </a:r>
                      <a:r>
                        <a:rPr lang="be-BY" sz="1800" i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пада мной</a:t>
                      </a:r>
                      <a:endParaRPr lang="ru-RU" sz="1800" i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4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3058169-91A4-4598-9EBE-DC5475654A0C}"/>
</file>

<file path=customXml/itemProps2.xml><?xml version="1.0" encoding="utf-8"?>
<ds:datastoreItem xmlns:ds="http://schemas.openxmlformats.org/officeDocument/2006/customXml" ds:itemID="{033C6402-D255-4769-87C3-032861E93534}"/>
</file>

<file path=customXml/itemProps3.xml><?xml version="1.0" encoding="utf-8"?>
<ds:datastoreItem xmlns:ds="http://schemas.openxmlformats.org/officeDocument/2006/customXml" ds:itemID="{B182F994-B4EA-4055-AA17-68E135FC572B}"/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472</TotalTime>
  <Words>1723</Words>
  <Application>Microsoft Office PowerPoint</Application>
  <PresentationFormat>Экран (4:3)</PresentationFormat>
  <Paragraphs>372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Паркет</vt:lpstr>
      <vt:lpstr>Разрады, правапіс  і ўжыванне  службовых часцін мовы</vt:lpstr>
      <vt:lpstr>План </vt:lpstr>
      <vt:lpstr>Будуць вёсны і пралескі ….  Будуць вёсны і пралескі, Будзе радасць і туга. Адцвіце вясна на ўзлеску,  Пабяжыць за сіні гай. І хваёваю ігліцай Адзавецца лета звон. Толькі мне не паўтарыцца Ні вясною, ні зімой.  Столькі думак самых шчырых Светлы шлях мне пажадай. Заўтра будзе гулкі вырай І бясхмарны небакрай.  Будзе лета з навальніцай І вясёлка над ракой. Толькі мне не паўтарыцца Ані летам, ні зімой.                        Яўгенія Янішчыц</vt:lpstr>
      <vt:lpstr>1 Разрады службовых часцін мовы: а) разрады прыназоўнікаў:</vt:lpstr>
      <vt:lpstr>                                                 1 б) Разрады злучнікаў </vt:lpstr>
      <vt:lpstr>   2 б) Разрады злучнікаў (працяг) </vt:lpstr>
      <vt:lpstr>1 в) Разрады часціц</vt:lpstr>
      <vt:lpstr>1 в) Разрады часціц (працяг)</vt:lpstr>
      <vt:lpstr>2 а) Правапіс прыназоўнікаў </vt:lpstr>
      <vt:lpstr>2 б) Правапіс злучнікаў</vt:lpstr>
      <vt:lpstr>                     2 в)  Правапіс  часціц</vt:lpstr>
      <vt:lpstr>3. Некаторыя асаблівасці ўжывання прыназоўнікаў</vt:lpstr>
      <vt:lpstr>3.Некаторыя асаблівасці ўжывання прыназоўнікаў (працяг)</vt:lpstr>
      <vt:lpstr>3. Некаторыя асаблівасці ўжывання прыназоўнікаў (працяг)</vt:lpstr>
      <vt:lpstr>ДЗЯКУЙ  ЗА  ЎВАГУ!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Правапіс </dc:title>
  <dc:creator>Светлана</dc:creator>
  <cp:lastModifiedBy>Светлана</cp:lastModifiedBy>
  <cp:revision>32</cp:revision>
  <dcterms:created xsi:type="dcterms:W3CDTF">2015-05-25T20:11:40Z</dcterms:created>
  <dcterms:modified xsi:type="dcterms:W3CDTF">2015-06-19T09:50:47Z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