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09" autoAdjust="0"/>
  </p:normalViewPr>
  <p:slideViewPr>
    <p:cSldViewPr>
      <p:cViewPr varScale="1">
        <p:scale>
          <a:sx n="90" d="100"/>
          <a:sy n="90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3" y="533400"/>
            <a:ext cx="5772475" cy="2868168"/>
          </a:xfrm>
        </p:spPr>
        <p:txBody>
          <a:bodyPr/>
          <a:lstStyle/>
          <a:p>
            <a:pPr algn="l"/>
            <a:r>
              <a:rPr lang="ru-RU" dirty="0" err="1" smtClean="0"/>
              <a:t>Правапіс</a:t>
            </a:r>
            <a:r>
              <a:rPr lang="ru-RU" dirty="0" smtClean="0"/>
              <a:t> </a:t>
            </a:r>
            <a:r>
              <a:rPr lang="be-BY" dirty="0" smtClean="0"/>
              <a:t>некаторых </a:t>
            </a:r>
            <a:r>
              <a:rPr lang="be-BY" dirty="0" smtClean="0"/>
              <a:t>зычных і спалучэнняў </a:t>
            </a:r>
            <a:r>
              <a:rPr lang="be-BY" dirty="0" smtClean="0"/>
              <a:t>зычных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2015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e-BY" b="1" dirty="0">
                <a:solidFill>
                  <a:schemeClr val="tx1"/>
                </a:solidFill>
              </a:rPr>
              <a:t>ЛЕКЦЫЯ-ПРЭЗЕНТАЦЫЯ</a:t>
            </a:r>
          </a:p>
          <a:p>
            <a:pPr algn="ctr"/>
            <a:r>
              <a:rPr lang="be-BY" b="1" dirty="0">
                <a:solidFill>
                  <a:schemeClr val="tx1"/>
                </a:solidFill>
              </a:rPr>
              <a:t>па БЕЛАРУСКАЙ МОВЕ</a:t>
            </a:r>
          </a:p>
          <a:p>
            <a:pPr algn="ctr"/>
            <a:r>
              <a:rPr lang="be-BY" b="1" dirty="0">
                <a:solidFill>
                  <a:schemeClr val="tx1"/>
                </a:solidFill>
              </a:rPr>
              <a:t>для слухачоў падрыхтоўчага аддзялення </a:t>
            </a:r>
          </a:p>
          <a:p>
            <a:pPr algn="ctr"/>
            <a:r>
              <a:rPr lang="be-BY" b="1" dirty="0">
                <a:solidFill>
                  <a:schemeClr val="tx1"/>
                </a:solidFill>
              </a:rPr>
              <a:t>і падрыхтоўчых курсаў</a:t>
            </a:r>
          </a:p>
          <a:p>
            <a:pPr>
              <a:spcBef>
                <a:spcPct val="0"/>
              </a:spcBef>
            </a:pPr>
            <a:endParaRPr lang="be-BY" altLang="ru-RU" b="1" dirty="0">
              <a:solidFill>
                <a:srgbClr val="0070C0"/>
              </a:solidFill>
            </a:endParaRPr>
          </a:p>
          <a:p>
            <a:pPr algn="l">
              <a:spcBef>
                <a:spcPct val="0"/>
              </a:spcBef>
            </a:pPr>
            <a:r>
              <a:rPr lang="be-BY" altLang="ru-RU" b="1" dirty="0">
                <a:solidFill>
                  <a:srgbClr val="FF0000"/>
                </a:solidFill>
              </a:rPr>
              <a:t>Складальнік  </a:t>
            </a:r>
            <a:r>
              <a:rPr lang="be-BY" alt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>
                <a:solidFill>
                  <a:srgbClr val="FF0000"/>
                </a:solidFill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be-BY" altLang="ru-RU" b="1" dirty="0">
                <a:solidFill>
                  <a:schemeClr val="tx1">
                    <a:lumMod val="75000"/>
                  </a:schemeClr>
                </a:solidFill>
              </a:rPr>
              <a:t>дацэнт кафедры давузаўскай падрыхтоўкі </a:t>
            </a:r>
            <a:r>
              <a:rPr lang="be-BY" altLang="ru-RU" b="1" dirty="0" smtClean="0">
                <a:solidFill>
                  <a:schemeClr val="tx1">
                    <a:lumMod val="75000"/>
                  </a:schemeClr>
                </a:solidFill>
              </a:rPr>
              <a:t>і </a:t>
            </a:r>
            <a:r>
              <a:rPr lang="be-BY" altLang="ru-RU" b="1" dirty="0">
                <a:solidFill>
                  <a:schemeClr val="tx1">
                    <a:lumMod val="75000"/>
                  </a:schemeClr>
                </a:solidFill>
              </a:rPr>
              <a:t>прафарыентацыі  </a:t>
            </a:r>
            <a:endParaRPr lang="be-BY" altLang="ru-RU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</a:pPr>
            <a:r>
              <a:rPr lang="be-BY" altLang="ru-RU" b="1" dirty="0" smtClean="0">
                <a:solidFill>
                  <a:srgbClr val="FF0000"/>
                </a:solidFill>
              </a:rPr>
              <a:t>С.В</a:t>
            </a:r>
            <a:r>
              <a:rPr lang="be-BY" altLang="ru-RU" b="1" dirty="0">
                <a:solidFill>
                  <a:srgbClr val="FF0000"/>
                </a:solidFill>
              </a:rPr>
              <a:t>. Чайкова</a:t>
            </a:r>
            <a:endParaRPr lang="ru-RU" alt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Светлана\Pictures\images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01008"/>
            <a:ext cx="2699792" cy="335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4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233764" y="2938636"/>
            <a:ext cx="6741368" cy="864096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be-BY" dirty="0" smtClean="0"/>
              <a:t>Дзякуй за ўвагу!</a:t>
            </a:r>
            <a:endParaRPr lang="ru-RU" dirty="0"/>
          </a:p>
        </p:txBody>
      </p:sp>
      <p:pic>
        <p:nvPicPr>
          <p:cNvPr id="10242" name="Picture 2" descr="C:\Users\Светлана\Pictures\images (3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3888432" cy="3240360"/>
          </a:xfrm>
        </p:spPr>
        <p:txBody>
          <a:bodyPr>
            <a:normAutofit fontScale="90000"/>
          </a:bodyPr>
          <a:lstStyle/>
          <a:p>
            <a:pPr>
              <a:lnSpc>
                <a:spcPct val="250000"/>
              </a:lnSpc>
            </a:pPr>
            <a:r>
              <a:rPr lang="be-BY" sz="1600" dirty="0" smtClean="0"/>
              <a:t>У вашым голасе квітнеюць </a:t>
            </a:r>
            <a:r>
              <a:rPr lang="be-BY" sz="1600" dirty="0" smtClean="0">
                <a:solidFill>
                  <a:srgbClr val="C00000"/>
                </a:solidFill>
              </a:rPr>
              <a:t>астры</a:t>
            </a:r>
            <a:r>
              <a:rPr lang="be-BY" sz="1600" dirty="0" smtClean="0"/>
              <a:t>,</a:t>
            </a:r>
            <a:br>
              <a:rPr lang="be-BY" sz="1600" dirty="0" smtClean="0"/>
            </a:br>
            <a:r>
              <a:rPr lang="be-BY" sz="1600" dirty="0" smtClean="0"/>
              <a:t>Якіх не бачыў я раней.</a:t>
            </a:r>
            <a:br>
              <a:rPr lang="be-BY" sz="1600" dirty="0" smtClean="0"/>
            </a:br>
            <a:r>
              <a:rPr lang="be-BY" sz="1600" dirty="0" smtClean="0"/>
              <a:t>Мне зразумела ўсё і ўсё не ясна…</a:t>
            </a:r>
            <a:br>
              <a:rPr lang="be-BY" sz="1600" dirty="0" smtClean="0"/>
            </a:br>
            <a:r>
              <a:rPr lang="be-BY" sz="1600" dirty="0" smtClean="0"/>
              <a:t>У вашым голасе квітнеюць </a:t>
            </a:r>
            <a:r>
              <a:rPr lang="be-BY" sz="1600" dirty="0" smtClean="0">
                <a:solidFill>
                  <a:srgbClr val="C00000"/>
                </a:solidFill>
              </a:rPr>
              <a:t>астры</a:t>
            </a:r>
            <a:r>
              <a:rPr lang="be-BY" sz="1600" dirty="0" smtClean="0"/>
              <a:t>,</a:t>
            </a:r>
            <a:br>
              <a:rPr lang="be-BY" sz="1600" dirty="0" smtClean="0"/>
            </a:br>
            <a:r>
              <a:rPr lang="be-BY" sz="1600" dirty="0" smtClean="0"/>
              <a:t>І кожнай кветцы Бог сказаў: квітней.</a:t>
            </a:r>
            <a:br>
              <a:rPr lang="be-BY" sz="1600" dirty="0" smtClean="0"/>
            </a:br>
            <a:r>
              <a:rPr lang="be-BY" sz="1600" dirty="0" smtClean="0"/>
              <a:t>                        </a:t>
            </a:r>
            <a:r>
              <a:rPr lang="be-BY" sz="1600" dirty="0" smtClean="0">
                <a:solidFill>
                  <a:srgbClr val="FF0000"/>
                </a:solidFill>
              </a:rPr>
              <a:t>Леанід Дранько-майсюк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Светлана\Pictures\images (3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20688"/>
            <a:ext cx="396043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Светлана\Pictures\images (3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"/>
            <a:ext cx="84249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225689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  <a:t>План</a:t>
            </a:r>
            <a:b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</a:br>
            <a: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  <a:t>1. правапіс звонкіх і глухіх, свісцячых і шыпячых.</a:t>
            </a:r>
            <a:b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</a:br>
            <a: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  <a:t>2. Правапіс некаторых спалучэнняў зычных.</a:t>
            </a:r>
            <a:b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</a:br>
            <a: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a typeface="+mj-ea"/>
                <a:cs typeface="+mj-cs"/>
              </a:rPr>
              <a:t>3. правапіс падвоеных зычных</a:t>
            </a:r>
            <a: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B050"/>
                </a:solidFill>
                <a:ea typeface="+mj-ea"/>
                <a:cs typeface="+mj-cs"/>
              </a:rPr>
              <a:t>. </a:t>
            </a:r>
            <a:br>
              <a:rPr lang="be-BY" sz="20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00B050"/>
                </a:solidFill>
                <a:ea typeface="+mj-ea"/>
                <a:cs typeface="+mj-cs"/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56084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>1. </a:t>
            </a:r>
            <a:r>
              <a:rPr lang="be-BY" sz="2400" dirty="0" smtClean="0"/>
              <a:t>Правапіс звонкіх і глухіх,</a:t>
            </a:r>
            <a:br>
              <a:rPr lang="be-BY" sz="2400" dirty="0" smtClean="0"/>
            </a:br>
            <a:r>
              <a:rPr lang="be-BY" sz="2400" dirty="0" smtClean="0"/>
              <a:t>свісцячых і шыпячых</a:t>
            </a:r>
            <a:endParaRPr lang="ru-RU" sz="2400" dirty="0"/>
          </a:p>
        </p:txBody>
      </p:sp>
      <p:pic>
        <p:nvPicPr>
          <p:cNvPr id="3074" name="Picture 2" descr="C:\Users\Светлана\Pictures\images (3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36004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1133"/>
              </p:ext>
            </p:extLst>
          </p:nvPr>
        </p:nvGraphicFramePr>
        <p:xfrm>
          <a:off x="0" y="1196752"/>
          <a:ext cx="4608512" cy="47320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88232"/>
                <a:gridCol w="2520280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Графічныя схемы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*зв + гл = [глгл]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кніжка –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кн’ішка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кніжачка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кніжны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*гл + зв = [звзв]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малацьба –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маладз’ба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be-BY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малаціць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98369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i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рэба падабраць праверачнае слова, каб пасля незразумелага зычнага стаяў галосны або санорны гук.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*св + ш = [шш ]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сшытак –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‾шытак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с+шыць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13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*ш + св= [свсв]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мыешся –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мыйэ ‾с’а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be-BY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мыеш+ся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13331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i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be-BY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рэба трэба кіравацца марфемным аналізам слова.</a:t>
                      </a:r>
                      <a:endParaRPr lang="ru-RU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3192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>2. </a:t>
            </a:r>
            <a:r>
              <a:rPr lang="be-BY" sz="2200" dirty="0" smtClean="0"/>
              <a:t>Правапіс некаторых спалучэнняў зычных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965389"/>
              </p:ext>
            </p:extLst>
          </p:nvPr>
        </p:nvGraphicFramePr>
        <p:xfrm>
          <a:off x="35497" y="836712"/>
          <a:ext cx="8064896" cy="3224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8192"/>
                <a:gridCol w="1440160"/>
                <a:gridCol w="4896544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Гістарычныя</a:t>
                      </a:r>
                      <a:endParaRPr lang="ru-RU" sz="120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спалучэнні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Перадаюцца спалучэннямі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</a:rPr>
                        <a:t>Прыклады</a:t>
                      </a:r>
                      <a:endParaRPr lang="ru-RU" sz="16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</a:t>
                      </a:r>
                      <a:r>
                        <a:rPr lang="be-BY" sz="1600" dirty="0">
                          <a:effectLst/>
                        </a:rPr>
                        <a:t>здн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[</a:t>
                      </a:r>
                      <a:r>
                        <a:rPr lang="be-BY" sz="1600" b="1" dirty="0">
                          <a:effectLst/>
                        </a:rPr>
                        <a:t>зн</a:t>
                      </a:r>
                      <a:r>
                        <a:rPr lang="ru-RU" sz="1600" b="1" dirty="0">
                          <a:effectLst/>
                        </a:rPr>
                        <a:t>]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выязны </a:t>
                      </a:r>
                      <a:r>
                        <a:rPr lang="be-BY" sz="16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be-BY" sz="16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выезд</a:t>
                      </a:r>
                      <a:r>
                        <a:rPr lang="be-BY" sz="1600" b="0" i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, позні, </a:t>
                      </a: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праязны</a:t>
                      </a:r>
                      <a:r>
                        <a:rPr lang="be-BY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[згн]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>
                          <a:effectLst/>
                        </a:rPr>
                        <a:t>[зн]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бразнуць </a:t>
                      </a:r>
                      <a:r>
                        <a:rPr lang="be-BY" sz="16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be-BY" sz="16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параўн.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: бразгаць</a:t>
                      </a:r>
                      <a:r>
                        <a:rPr lang="be-BY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[</a:t>
                      </a:r>
                      <a:r>
                        <a:rPr lang="be-BY" sz="1600" dirty="0">
                          <a:effectLst/>
                        </a:rPr>
                        <a:t>стн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[</a:t>
                      </a:r>
                      <a:r>
                        <a:rPr lang="be-BY" sz="1600" b="1" dirty="0">
                          <a:effectLst/>
                        </a:rPr>
                        <a:t>сн</a:t>
                      </a:r>
                      <a:r>
                        <a:rPr lang="ru-RU" sz="1600" b="1" dirty="0">
                          <a:effectLst/>
                        </a:rPr>
                        <a:t>]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скрасны </a:t>
                      </a:r>
                      <a:r>
                        <a:rPr lang="be-BY" sz="160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be-BY" sz="16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скорасць</a:t>
                      </a:r>
                      <a:r>
                        <a:rPr lang="be-BY" sz="1600" b="0" i="0" dirty="0">
                          <a:solidFill>
                            <a:schemeClr val="tx1"/>
                          </a:solidFill>
                          <a:effectLst/>
                        </a:rPr>
                        <a:t>),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 посны, </a:t>
                      </a: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пачэсны.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Заўвага!</a:t>
                      </a:r>
                      <a:r>
                        <a:rPr lang="be-BY" sz="1600" i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be-BY" sz="1600" i="0" dirty="0">
                          <a:solidFill>
                            <a:srgbClr val="C00000"/>
                          </a:solidFill>
                          <a:effectLst/>
                        </a:rPr>
                        <a:t>Згодна з новымі правіламі ў запазычаннях спалучэнне [стн] перадаецца спалучэннем [сн]: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аванпосны, баласны, кантрасны, кампосны, </a:t>
                      </a: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</a:rPr>
                        <a:t>фарпосны.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</a:rPr>
                        <a:t>[скн]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dirty="0">
                          <a:effectLst/>
                        </a:rPr>
                        <a:t>[сн] 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chemeClr val="tx1"/>
                          </a:solidFill>
                          <a:effectLst/>
                        </a:rPr>
                        <a:t>трэснуць </a:t>
                      </a:r>
                      <a:r>
                        <a:rPr lang="be-BY" sz="16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(параўн.:</a:t>
                      </a:r>
                      <a:r>
                        <a:rPr lang="be-BY" sz="1600" i="0" dirty="0">
                          <a:solidFill>
                            <a:schemeClr val="tx1"/>
                          </a:solidFill>
                          <a:effectLst/>
                        </a:rPr>
                        <a:t> трэск), бліснуць, пляснуць; але: віскнуць, </a:t>
                      </a:r>
                      <a:r>
                        <a:rPr lang="be-BY" sz="1600" i="0" dirty="0" smtClean="0">
                          <a:solidFill>
                            <a:schemeClr val="tx1"/>
                          </a:solidFill>
                          <a:effectLst/>
                        </a:rPr>
                        <a:t>націскны</a:t>
                      </a:r>
                      <a:r>
                        <a:rPr lang="be-BY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</a:rPr>
                        <a:t>[стл]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dirty="0">
                          <a:effectLst/>
                        </a:rPr>
                        <a:t>[сл] 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жаласлівы </a:t>
                      </a:r>
                      <a:r>
                        <a:rPr lang="be-BY" sz="16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жаласць</a:t>
                      </a:r>
                      <a:r>
                        <a:rPr lang="be-BY" sz="1600" b="0" i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</a:rPr>
                        <a:t>бескарыслівы</a:t>
                      </a:r>
                      <a:r>
                        <a:rPr lang="be-BY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</a:rPr>
                        <a:t>[рдн]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dirty="0">
                          <a:solidFill>
                            <a:schemeClr val="tx1"/>
                          </a:solidFill>
                          <a:effectLst/>
                        </a:rPr>
                        <a:t>[рн]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міласэрны </a:t>
                      </a:r>
                      <a:r>
                        <a:rPr lang="be-BY" sz="1600" b="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(параўн.: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</a:rPr>
                        <a:t> сардэчны</a:t>
                      </a:r>
                      <a:r>
                        <a:rPr lang="be-BY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1" name="Picture 1" descr="C:\Users\Светлана\Pictures\images (3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4968552" cy="28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6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>
                <a:solidFill>
                  <a:srgbClr val="FF0000"/>
                </a:solidFill>
              </a:rPr>
              <a:t>2</a:t>
            </a:r>
            <a:r>
              <a:rPr lang="be-BY" dirty="0" smtClean="0">
                <a:solidFill>
                  <a:srgbClr val="FF0000"/>
                </a:solidFill>
              </a:rPr>
              <a:t>. </a:t>
            </a:r>
            <a:r>
              <a:rPr lang="be-BY" sz="2700" dirty="0" smtClean="0">
                <a:solidFill>
                  <a:srgbClr val="FF0000"/>
                </a:solidFill>
              </a:rPr>
              <a:t>Правапіс Спалучэнні зычных </a:t>
            </a:r>
            <a:r>
              <a:rPr lang="be-BY" sz="2000" dirty="0" smtClean="0">
                <a:solidFill>
                  <a:srgbClr val="FF0000"/>
                </a:solidFill>
              </a:rPr>
              <a:t>(працяг)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64694"/>
              </p:ext>
            </p:extLst>
          </p:nvPr>
        </p:nvGraphicFramePr>
        <p:xfrm>
          <a:off x="323529" y="980557"/>
          <a:ext cx="7776863" cy="3154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4105"/>
                <a:gridCol w="1247466"/>
                <a:gridCol w="1887119"/>
                <a:gridCol w="469205"/>
                <a:gridCol w="2498968"/>
              </a:tblGrid>
              <a:tr h="288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Спалучэнні 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 рускай </a:t>
                      </a:r>
                      <a:endParaRPr lang="be-BY" sz="12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мове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Спалучэнні 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 беларускай мове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Прыклады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Руская мова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Беларуская мова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[дт] </a:t>
                      </a:r>
                      <a:r>
                        <a:rPr lang="be-BY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be-BY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канцы слоў іншамоўнага паходжання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[т]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Брандт, Шмидт, Клодт, Гумбальдт, Рембрандт,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Кронштадт,</a:t>
                      </a:r>
                      <a:r>
                        <a:rPr lang="be-BY" sz="16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фарштадт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Брант, Шміт, Клот, </a:t>
                      </a:r>
                      <a:endParaRPr lang="be-BY" sz="16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Гумбальт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Рэмбрант, Кронштат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фарштат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[рдц]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[рц]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сердце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сэрца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[лнц]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[нц]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солнце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сонца 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Спалучэнні зычных на канцы слова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Прыклады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[ск], [ст], [с’ц’] чаргуюцца з [шч], </a:t>
                      </a:r>
                      <a:endParaRPr lang="be-BY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перадаецца на пісьме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 –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вашчаны 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густы –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гушчар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хрысціць – хрышчоны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5" name="Picture 1" descr="C:\Users\Светлана\Pictures\images (3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396044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1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600" dirty="0" smtClean="0">
                <a:solidFill>
                  <a:srgbClr val="C00000"/>
                </a:solidFill>
              </a:rPr>
              <a:t>2.Правапіс Спалучэнняў зычных </a:t>
            </a:r>
            <a:r>
              <a:rPr lang="be-BY" sz="2700" dirty="0" smtClean="0">
                <a:solidFill>
                  <a:srgbClr val="C00000"/>
                </a:solidFill>
              </a:rPr>
              <a:t>(працяг)</a:t>
            </a:r>
            <a:endParaRPr lang="ru-RU" sz="2700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705098"/>
              </p:ext>
            </p:extLst>
          </p:nvPr>
        </p:nvGraphicFramePr>
        <p:xfrm>
          <a:off x="3491880" y="1340769"/>
          <a:ext cx="4680520" cy="36003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17215"/>
                <a:gridCol w="3563305"/>
              </a:tblGrid>
              <a:tr h="4489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Пішуцца нязменна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Спалучэнні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58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ынка</a:t>
                      </a:r>
                      <a:r>
                        <a:rPr lang="be-BY" sz="2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анік</a:t>
                      </a:r>
                      <a:r>
                        <a:rPr lang="be-BY" sz="2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супя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анік</a:t>
                      </a:r>
                      <a:r>
                        <a:rPr lang="be-BY" sz="2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бру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атка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9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стц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чы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стц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9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здч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аб’е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ык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5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be-BY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сшч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</a:t>
                      </a:r>
                      <a:r>
                        <a:rPr lang="be-BY" sz="24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сшч</a:t>
                      </a:r>
                      <a:r>
                        <a:rPr lang="be-BY" sz="24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апіць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169" name="Picture 1" descr="C:\Users\Светлана\Pictures\images (3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09634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3200" dirty="0" smtClean="0">
                <a:solidFill>
                  <a:srgbClr val="FFFF00"/>
                </a:solidFill>
              </a:rPr>
              <a:t>2.Правапіс </a:t>
            </a:r>
            <a:r>
              <a:rPr lang="be-BY" sz="3200" dirty="0">
                <a:solidFill>
                  <a:srgbClr val="FFFF00"/>
                </a:solidFill>
              </a:rPr>
              <a:t>Спалучэнняў зычных </a:t>
            </a:r>
            <a:r>
              <a:rPr lang="be-BY" sz="2000" dirty="0">
                <a:solidFill>
                  <a:srgbClr val="FFFF00"/>
                </a:solidFill>
              </a:rPr>
              <a:t>(працяг)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70438"/>
              </p:ext>
            </p:extLst>
          </p:nvPr>
        </p:nvGraphicFramePr>
        <p:xfrm>
          <a:off x="323528" y="1556791"/>
          <a:ext cx="3960440" cy="48632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4215"/>
                <a:gridCol w="2016225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effectLst/>
                        </a:rPr>
                        <a:t>Запомніце напісанне слоў</a:t>
                      </a:r>
                      <a:r>
                        <a:rPr lang="be-BY" sz="2000" dirty="0" smtClean="0">
                          <a:solidFill>
                            <a:srgbClr val="FFFF00"/>
                          </a:solidFill>
                          <a:effectLst/>
                        </a:rPr>
                        <a:t>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асфальт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tx1"/>
                          </a:solidFill>
                          <a:effectLst/>
                        </a:rPr>
                        <a:t>глінтвейн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21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бефстроганаў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tx1"/>
                          </a:solidFill>
                          <a:effectLst/>
                        </a:rPr>
                        <a:t>джэнтльмен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03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бухгалтар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tx1"/>
                          </a:solidFill>
                          <a:effectLst/>
                        </a:rPr>
                        <a:t>дыспетчар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вакзал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tx1"/>
                          </a:solidFill>
                          <a:effectLst/>
                        </a:rPr>
                        <a:t>дэсантны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dirty="0" smtClean="0">
                          <a:effectLst/>
                        </a:rPr>
                        <a:t>вальдшнэп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chemeClr val="tx1"/>
                          </a:solidFill>
                          <a:effectLst/>
                        </a:rPr>
                        <a:t>матч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пэндзаль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chemeClr val="tx1"/>
                          </a:solidFill>
                          <a:effectLst/>
                        </a:rPr>
                        <a:t>маштаб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рэйсфедар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tx1"/>
                          </a:solidFill>
                          <a:effectLst/>
                        </a:rPr>
                        <a:t>кампактны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саўндтрэк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chemeClr val="tx1"/>
                          </a:solidFill>
                          <a:effectLst/>
                        </a:rPr>
                        <a:t>кантактны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скрупулёзны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chemeClr val="tx1"/>
                          </a:solidFill>
                          <a:effectLst/>
                        </a:rPr>
                        <a:t>ландшафт(ны)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0074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dirty="0" smtClean="0">
                          <a:effectLst/>
                        </a:rPr>
                        <a:t>штрэйкбрэхер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нюрнбергскі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8195" name="Picture 3" descr="C:\Users\Светлана\Pictures\images (3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388843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32848" cy="588680"/>
          </a:xfrm>
        </p:spPr>
        <p:txBody>
          <a:bodyPr>
            <a:normAutofit/>
          </a:bodyPr>
          <a:lstStyle/>
          <a:p>
            <a:r>
              <a:rPr lang="be-BY" sz="3200" dirty="0" smtClean="0"/>
              <a:t>3. Правапіс падвоеных зычных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41294"/>
              </p:ext>
            </p:extLst>
          </p:nvPr>
        </p:nvGraphicFramePr>
        <p:xfrm>
          <a:off x="323528" y="908720"/>
          <a:ext cx="7776864" cy="5896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465417"/>
                <a:gridCol w="1126871"/>
                <a:gridCol w="3240360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Падвоеныя зычныя пішуцца: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Прыклады 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стыку марфем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*на стыку прыстаўкі і кораня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рассыпаць, бессардэчнасць, аддзякаваць, аддалены, аббегчы, рассаднік </a:t>
                      </a:r>
                      <a:r>
                        <a:rPr lang="be-BY" sz="16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хваробы</a:t>
                      </a:r>
                      <a:r>
                        <a:rPr lang="be-BY" sz="16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але: расада, расаднік </a:t>
                      </a:r>
                      <a:r>
                        <a:rPr lang="be-BY" sz="16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(‘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месца для вырошчвання расады</a:t>
                      </a:r>
                      <a:r>
                        <a:rPr lang="be-BY" sz="16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’),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расол, расольнік, </a:t>
                      </a:r>
                      <a:r>
                        <a:rPr lang="be-BY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ростань</a:t>
                      </a:r>
                      <a:r>
                        <a:rPr lang="be-BY" sz="16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*на стыку кораня </a:t>
                      </a:r>
                      <a:endParaRPr lang="be-BY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бяссонніца, каменны, </a:t>
                      </a:r>
                      <a:r>
                        <a:rPr lang="be-BY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вогненны</a:t>
                      </a:r>
                      <a:r>
                        <a:rPr lang="be-BY" sz="16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*у некаторых запазычаных словах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бонна, ванна, донна, манна, мадонна, мірра, мецца-сапрана, панна, саванна</a:t>
                      </a:r>
                      <a:r>
                        <a:rPr lang="be-BY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дурра </a:t>
                      </a:r>
                      <a:r>
                        <a:rPr lang="be-BY" sz="16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трапічная хлебная расліна сям. злакавых, від сорга</a:t>
                      </a:r>
                      <a:r>
                        <a:rPr lang="be-BY" sz="16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канна </a:t>
                      </a:r>
                      <a:r>
                        <a:rPr lang="be-BY" sz="16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травяністая расліна сям. каннавых з вялікімі чырвонымі кветкамі, пашыраная ў тропіках і </a:t>
                      </a:r>
                      <a:r>
                        <a:rPr lang="be-BY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субтропіках</a:t>
                      </a:r>
                      <a:r>
                        <a:rPr lang="be-BY" sz="16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be-BY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53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астатніх словах іншамоўнага паходжання падвоеныя зычныя не пішуцца, 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группа, класс, сессия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(руск.) і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група, клас, сесія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(бел.)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92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*у некаторых геграфічных назвах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86" marR="607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Мекка, Вінніца.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</a:tr>
              <a:tr h="507051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астатніх геграфічных назвах падвоеныя зычныя не пішуцца, 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Одесса, Таллинн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(руск.) і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Адэса, Талін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(бел.)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73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*у некаторых асабовых імёнах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786" marR="607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Ганна, Жанна, Іванна,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Сюзанна.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</a:tr>
              <a:tr h="60583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У астатніх асабовых імёнах падвоеныя зычныя не пішуцца, параўн.: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Алла, Агриппина, Виолетта, Инна, Геннадий, Кирилл, Нонна, Римма, Филипп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(руск.) і </a:t>
                      </a:r>
                      <a:r>
                        <a:rPr lang="be-BY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Ала, Агрыпіна, Віялета, Іна, Генадзь, Кірыл, Нона, Рыма, Філіп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(бел</a:t>
                      </a:r>
                      <a:r>
                        <a:rPr lang="be-BY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.).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786" marR="607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4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7D31952-26E5-43A1-BADC-E7863FD70C3C}"/>
</file>

<file path=customXml/itemProps2.xml><?xml version="1.0" encoding="utf-8"?>
<ds:datastoreItem xmlns:ds="http://schemas.openxmlformats.org/officeDocument/2006/customXml" ds:itemID="{E233A98B-C264-4602-BC72-02F3A93A3D17}"/>
</file>

<file path=customXml/itemProps3.xml><?xml version="1.0" encoding="utf-8"?>
<ds:datastoreItem xmlns:ds="http://schemas.openxmlformats.org/officeDocument/2006/customXml" ds:itemID="{4DCCBDDC-A741-4652-AA7E-9FC03A5BCC72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691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Правапіс некаторых зычных і спалучэнняў зычных</vt:lpstr>
      <vt:lpstr>У вашым голасе квітнеюць астры, Якіх не бачыў я раней. Мне зразумела ўсё і ўсё не ясна… У вашым голасе квітнеюць астры, І кожнай кветцы Бог сказаў: квітней.                         Леанід Дранько-майсюк</vt:lpstr>
      <vt:lpstr>Презентация PowerPoint</vt:lpstr>
      <vt:lpstr>1. Правапіс звонкіх і глухіх, свісцячых і шыпячых</vt:lpstr>
      <vt:lpstr>2. Правапіс некаторых спалучэнняў зычных</vt:lpstr>
      <vt:lpstr>2. Правапіс Спалучэнні зычных (працяг)</vt:lpstr>
      <vt:lpstr>2.Правапіс Спалучэнняў зычных (працяг)</vt:lpstr>
      <vt:lpstr>2.Правапіс Спалучэнняў зычных (працяг)</vt:lpstr>
      <vt:lpstr>3. Правапіс падвоеных зычных </vt:lpstr>
      <vt:lpstr>Дзякуй за ўвагу!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некаторых зычных</dc:title>
  <dc:creator>Светлана</dc:creator>
  <cp:lastModifiedBy>Светлана</cp:lastModifiedBy>
  <cp:revision>12</cp:revision>
  <dcterms:created xsi:type="dcterms:W3CDTF">2015-05-02T19:34:55Z</dcterms:created>
  <dcterms:modified xsi:type="dcterms:W3CDTF">2015-05-04T06:39:37Z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