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1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352928" cy="324036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Правапіс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мяккага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знака 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 </a:t>
            </a:r>
            <a:r>
              <a:rPr lang="ru-RU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апострафа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Правапіс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падоўжаных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зычных </a:t>
            </a:r>
            <a:endParaRPr lang="ru-RU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2138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be-BY" b="1" dirty="0" smtClean="0">
                <a:solidFill>
                  <a:srgbClr val="0070C0"/>
                </a:solidFill>
              </a:rPr>
              <a:t>ЛЕКЦЫЯ-ПРЭЗЕНТАЦЫЯ</a:t>
            </a:r>
          </a:p>
          <a:p>
            <a:pPr algn="ctr"/>
            <a:r>
              <a:rPr lang="be-BY" b="1" dirty="0" smtClean="0">
                <a:solidFill>
                  <a:srgbClr val="0070C0"/>
                </a:solidFill>
              </a:rPr>
              <a:t>па БЕЛАРУСКАЙ МОВЕ</a:t>
            </a:r>
          </a:p>
          <a:p>
            <a:pPr algn="ctr"/>
            <a:r>
              <a:rPr lang="be-BY" b="1" dirty="0" smtClean="0">
                <a:solidFill>
                  <a:srgbClr val="0070C0"/>
                </a:solidFill>
              </a:rPr>
              <a:t>для </a:t>
            </a:r>
            <a:r>
              <a:rPr lang="be-BY" b="1" dirty="0">
                <a:solidFill>
                  <a:srgbClr val="0070C0"/>
                </a:solidFill>
              </a:rPr>
              <a:t>слухачоў </a:t>
            </a:r>
            <a:r>
              <a:rPr lang="be-BY" b="1" dirty="0" smtClean="0">
                <a:solidFill>
                  <a:srgbClr val="0070C0"/>
                </a:solidFill>
              </a:rPr>
              <a:t>падрыхтоўчага </a:t>
            </a:r>
            <a:r>
              <a:rPr lang="be-BY" b="1" dirty="0">
                <a:solidFill>
                  <a:srgbClr val="0070C0"/>
                </a:solidFill>
              </a:rPr>
              <a:t>аддзялення </a:t>
            </a:r>
          </a:p>
          <a:p>
            <a:pPr algn="ctr"/>
            <a:r>
              <a:rPr lang="be-BY" b="1" dirty="0">
                <a:solidFill>
                  <a:srgbClr val="0070C0"/>
                </a:solidFill>
              </a:rPr>
              <a:t>і падрыхтоўчых курсаў</a:t>
            </a:r>
          </a:p>
          <a:p>
            <a:pPr>
              <a:spcBef>
                <a:spcPct val="0"/>
              </a:spcBef>
            </a:pPr>
            <a:endParaRPr lang="be-BY" altLang="ru-RU" b="1" dirty="0">
              <a:solidFill>
                <a:srgbClr val="0070C0"/>
              </a:solidFill>
            </a:endParaRPr>
          </a:p>
          <a:p>
            <a:pPr algn="l">
              <a:spcBef>
                <a:spcPct val="0"/>
              </a:spcBef>
            </a:pPr>
            <a:r>
              <a:rPr lang="be-BY" altLang="ru-RU" b="1" dirty="0">
                <a:solidFill>
                  <a:srgbClr val="0070C0"/>
                </a:solidFill>
              </a:rPr>
              <a:t>Складальнік  </a:t>
            </a:r>
            <a:r>
              <a:rPr lang="be-BY" alt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b="1" dirty="0">
                <a:solidFill>
                  <a:srgbClr val="0070C0"/>
                </a:solidFill>
              </a:rPr>
              <a:t>  </a:t>
            </a:r>
            <a:endParaRPr lang="be-BY" altLang="ru-RU" b="1" dirty="0" smtClean="0">
              <a:solidFill>
                <a:srgbClr val="0070C0"/>
              </a:solidFill>
            </a:endParaRPr>
          </a:p>
          <a:p>
            <a:pPr algn="l">
              <a:spcBef>
                <a:spcPct val="0"/>
              </a:spcBef>
            </a:pPr>
            <a:r>
              <a:rPr lang="be-BY" altLang="ru-RU" b="1" dirty="0" smtClean="0">
                <a:solidFill>
                  <a:schemeClr val="tx1">
                    <a:lumMod val="75000"/>
                  </a:schemeClr>
                </a:solidFill>
              </a:rPr>
              <a:t>дацэнт </a:t>
            </a:r>
            <a:r>
              <a:rPr lang="be-BY" altLang="ru-RU" b="1" dirty="0">
                <a:solidFill>
                  <a:schemeClr val="tx1">
                    <a:lumMod val="75000"/>
                  </a:schemeClr>
                </a:solidFill>
              </a:rPr>
              <a:t>кафедры </a:t>
            </a:r>
            <a:r>
              <a:rPr lang="be-BY" altLang="ru-RU" b="1" dirty="0" smtClean="0">
                <a:solidFill>
                  <a:schemeClr val="tx1">
                    <a:lumMod val="75000"/>
                  </a:schemeClr>
                </a:solidFill>
              </a:rPr>
              <a:t>давузаўскай </a:t>
            </a:r>
            <a:r>
              <a:rPr lang="be-BY" altLang="ru-RU" b="1" dirty="0">
                <a:solidFill>
                  <a:schemeClr val="tx1">
                    <a:lumMod val="75000"/>
                  </a:schemeClr>
                </a:solidFill>
              </a:rPr>
              <a:t>падрыхтоўкі </a:t>
            </a:r>
          </a:p>
          <a:p>
            <a:pPr algn="l">
              <a:spcBef>
                <a:spcPct val="0"/>
              </a:spcBef>
            </a:pPr>
            <a:r>
              <a:rPr lang="be-BY" altLang="ru-RU" b="1" dirty="0">
                <a:solidFill>
                  <a:schemeClr val="tx1">
                    <a:lumMod val="75000"/>
                  </a:schemeClr>
                </a:solidFill>
              </a:rPr>
              <a:t>і прафарыентацыі </a:t>
            </a:r>
            <a:r>
              <a:rPr lang="be-BY" altLang="ru-RU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be-BY" altLang="ru-RU" b="1" dirty="0" smtClean="0">
                <a:solidFill>
                  <a:srgbClr val="0070C0"/>
                </a:solidFill>
              </a:rPr>
              <a:t>С.В</a:t>
            </a:r>
            <a:r>
              <a:rPr lang="be-BY" altLang="ru-RU" b="1" dirty="0">
                <a:solidFill>
                  <a:srgbClr val="0070C0"/>
                </a:solidFill>
              </a:rPr>
              <a:t>. Чайкова</a:t>
            </a:r>
            <a:endParaRPr lang="ru-RU" altLang="ru-RU" b="1" dirty="0">
              <a:solidFill>
                <a:srgbClr val="0070C0"/>
              </a:solidFill>
            </a:endParaRPr>
          </a:p>
          <a:p>
            <a:pPr algn="l"/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be-BY" sz="5400" b="1" dirty="0" smtClean="0">
                <a:solidFill>
                  <a:srgbClr val="0070C0"/>
                </a:solidFill>
              </a:rPr>
              <a:t>Дзякуй за ўвагу!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19672" y="1988840"/>
            <a:ext cx="5832647" cy="45856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Светлана\Pictures\Фото Гомель\1305367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83264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8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4906888" cy="1008112"/>
          </a:xfrm>
        </p:spPr>
        <p:txBody>
          <a:bodyPr/>
          <a:lstStyle/>
          <a:p>
            <a:pPr algn="ctr"/>
            <a:r>
              <a:rPr lang="be-BY" dirty="0" smtClean="0">
                <a:solidFill>
                  <a:schemeClr val="accent4"/>
                </a:solidFill>
              </a:rPr>
              <a:t>План 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4752528" cy="5256584"/>
          </a:xfrm>
        </p:spPr>
        <p:txBody>
          <a:bodyPr>
            <a:normAutofit/>
          </a:bodyPr>
          <a:lstStyle/>
          <a:p>
            <a:pPr algn="just"/>
            <a:r>
              <a:rPr lang="be-BY" sz="2400" dirty="0" smtClean="0"/>
              <a:t>1. Правапіс змякчальнага </a:t>
            </a:r>
          </a:p>
          <a:p>
            <a:pPr algn="just"/>
            <a:r>
              <a:rPr lang="be-BY" sz="2400" dirty="0" smtClean="0"/>
              <a:t>мяккага знака.</a:t>
            </a:r>
          </a:p>
          <a:p>
            <a:pPr algn="just"/>
            <a:endParaRPr lang="be-BY" sz="2400" dirty="0" smtClean="0"/>
          </a:p>
          <a:p>
            <a:pPr algn="just"/>
            <a:r>
              <a:rPr lang="be-BY" sz="2400" dirty="0" smtClean="0"/>
              <a:t>2. Правапіс раздзяляльнага мяккага знака.</a:t>
            </a:r>
          </a:p>
          <a:p>
            <a:pPr algn="just"/>
            <a:endParaRPr lang="be-BY" sz="2400" dirty="0" smtClean="0"/>
          </a:p>
          <a:p>
            <a:pPr algn="just"/>
            <a:r>
              <a:rPr lang="be-BY" sz="2400" dirty="0" smtClean="0"/>
              <a:t>3. Правапіс падоўжаных зычных.</a:t>
            </a:r>
          </a:p>
          <a:p>
            <a:pPr algn="just"/>
            <a:endParaRPr lang="be-BY" sz="2400" dirty="0" smtClean="0"/>
          </a:p>
          <a:p>
            <a:pPr algn="just"/>
            <a:r>
              <a:rPr lang="be-BY" sz="2400" dirty="0" smtClean="0"/>
              <a:t>4. Правапіс апострафа.</a:t>
            </a:r>
            <a:endParaRPr lang="ru-RU" sz="2400" dirty="0"/>
          </a:p>
        </p:txBody>
      </p:sp>
      <p:pic>
        <p:nvPicPr>
          <p:cNvPr id="1027" name="Picture 3" descr="C:\Users\Светлана\Pictures\eyfeleva_bashnya_v_gomel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413995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2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296144"/>
          </a:xfrm>
        </p:spPr>
        <p:txBody>
          <a:bodyPr>
            <a:normAutofit/>
          </a:bodyPr>
          <a:lstStyle/>
          <a:p>
            <a:pPr algn="ctr"/>
            <a:r>
              <a:rPr lang="be-BY" sz="3200" b="1" dirty="0" smtClean="0"/>
              <a:t>1.Правапіс змякчальнага мяккага знака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588631"/>
              </p:ext>
            </p:extLst>
          </p:nvPr>
        </p:nvGraphicFramePr>
        <p:xfrm>
          <a:off x="35496" y="1124744"/>
          <a:ext cx="9073008" cy="5222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2"/>
                <a:gridCol w="4464496"/>
              </a:tblGrid>
              <a:tr h="216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7030A0"/>
                          </a:solidFill>
                          <a:effectLst/>
                        </a:rPr>
                        <a:t>Мяккі знак ПІШАЦЦА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7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solidFill>
                            <a:srgbClr val="0070C0"/>
                          </a:solidFill>
                          <a:effectLst/>
                        </a:rPr>
                        <a:t>у сярэдзіне і канцы слоў для змякчэння зычных</a:t>
                      </a:r>
                      <a:endParaRPr lang="ru-RU" sz="1800" i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4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пасля зычных [з’], [с’], [дз’] (з мяккага [д’]), [ц’] (з мяккага [т’]), [л’], [н’] для абазначэння іх мяккасці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*на канцы слоў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гразь, сумесь, мядзведзь, радасць, соль, дзень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* у сярэдзіне слова пасля мяккага зычнага перад наступным цвёрдым зычным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Кузьма, пісьмо, дзядзька, дзьмухавец, бацька, нянька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08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*у сярэдзіне слова пасля мяккага зычнага перад мяккім, які пры змене слова можа станавіцца цвёрдым 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барацьбе – барацьба, цьмяны  – цьма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1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*пасля [л’] перад любым наступным </a:t>
                      </a:r>
                      <a:r>
                        <a:rPr lang="be-BY" sz="1800" dirty="0" smtClean="0">
                          <a:effectLst/>
                        </a:rPr>
                        <a:t>зычным (акрамя </a:t>
                      </a:r>
                      <a:r>
                        <a:rPr lang="be-BY" sz="1800" dirty="0">
                          <a:effectLst/>
                        </a:rPr>
                        <a:t>[л’], </a:t>
                      </a:r>
                      <a:r>
                        <a:rPr lang="be-BY" sz="1800" dirty="0" smtClean="0">
                          <a:effectLst/>
                        </a:rPr>
                        <a:t>які </a:t>
                      </a:r>
                      <a:r>
                        <a:rPr lang="be-BY" sz="1800" dirty="0">
                          <a:effectLst/>
                        </a:rPr>
                        <a:t>ўзнік у выніку падаўжэння: завуголле, вяселле</a:t>
                      </a:r>
                      <a:r>
                        <a:rPr lang="be-BY" sz="1800" dirty="0" smtClean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колькі, пальцы, лялька, больш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99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e-BY" b="1" dirty="0"/>
              <a:t>1.Правапіс змякчальнага мяккага </a:t>
            </a:r>
            <a:r>
              <a:rPr lang="be-BY" b="1" dirty="0" smtClean="0"/>
              <a:t>знака</a:t>
            </a:r>
            <a:br>
              <a:rPr lang="be-BY" b="1" dirty="0" smtClean="0"/>
            </a:br>
            <a:r>
              <a:rPr lang="be-BY" sz="2000" b="1" dirty="0" smtClean="0"/>
              <a:t>(</a:t>
            </a:r>
            <a:r>
              <a:rPr lang="be-BY" sz="2000" b="1" dirty="0" smtClean="0"/>
              <a:t>працяг 1)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779830"/>
              </p:ext>
            </p:extLst>
          </p:nvPr>
        </p:nvGraphicFramePr>
        <p:xfrm>
          <a:off x="251520" y="1484784"/>
          <a:ext cx="8640960" cy="4783450"/>
        </p:xfrm>
        <a:graphic>
          <a:graphicData uri="http://schemas.openxmlformats.org/drawingml/2006/table">
            <a:tbl>
              <a:tblPr firstRow="1" firstCol="1" bandRow="1"/>
              <a:tblGrid>
                <a:gridCol w="5112568"/>
                <a:gridCol w="3528392"/>
              </a:tblGrid>
              <a:tr h="360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некаторых </a:t>
                      </a:r>
                      <a:r>
                        <a:rPr lang="be-BY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граматычных формах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*перад канчаткам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-мі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назоўнікаў у форме творнага склону множнага ліку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сляз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людз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9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*пасля [н’] у назоўніках перад суфіксам -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вішан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песен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*пасля [н’] у назоўніках перад суфіксам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-чык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калі мяккі знак ёсць на канцы слова, да якога гэты суфіск далучаецца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струмен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струмен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чык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000" i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прамен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прамен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чык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9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*пасля [л’] перад суфіксам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–шчык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назоўніках, якія называюць прафесіі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вугал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шчык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стропал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шчык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9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 суфіксах -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еньк/-эньк/ -аньк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прыметнікаў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мякен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даражэн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прыгожан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9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*перад суфіксам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-ск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прыметнікаў, якія ўтвораны ад назваў месяцаў на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-нь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або слова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восень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снежан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студзен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ліпен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чэрвен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жнівен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восен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скі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4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152128"/>
          </a:xfrm>
        </p:spPr>
        <p:txBody>
          <a:bodyPr>
            <a:noAutofit/>
          </a:bodyPr>
          <a:lstStyle/>
          <a:p>
            <a:pPr algn="ctr"/>
            <a:r>
              <a:rPr lang="be-BY" sz="3200" b="1" dirty="0"/>
              <a:t>1.Правапіс змякчальнага мяккага </a:t>
            </a:r>
            <a:r>
              <a:rPr lang="be-BY" sz="3200" b="1" dirty="0" smtClean="0"/>
              <a:t>знака</a:t>
            </a:r>
            <a:br>
              <a:rPr lang="be-BY" sz="3200" b="1" dirty="0" smtClean="0"/>
            </a:br>
            <a:r>
              <a:rPr lang="be-BY" sz="1800" b="1" dirty="0" smtClean="0"/>
              <a:t>(працяг 2)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574397"/>
              </p:ext>
            </p:extLst>
          </p:nvPr>
        </p:nvGraphicFramePr>
        <p:xfrm>
          <a:off x="251520" y="1700808"/>
          <a:ext cx="8712968" cy="4796155"/>
        </p:xfrm>
        <a:graphic>
          <a:graphicData uri="http://schemas.openxmlformats.org/drawingml/2006/table">
            <a:tbl>
              <a:tblPr firstRow="1" firstCol="1" bandRow="1"/>
              <a:tblGrid>
                <a:gridCol w="4320480"/>
                <a:gridCol w="4392488"/>
              </a:tblGrid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*пасля мяккага зычнага ў дзеясловах загаднага ладу адзіночнага і множнага ліку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сядз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сядз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кін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кін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стан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стан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9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*перад канчаткам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-ма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ў 1-ай асобе множнага ліку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глян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сядз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3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*перад постфіксам 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-ся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ў 2-ой асобе адзіночнага ліку, калі мяккі знак быў у адпаведнай форме без постфікса 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-ся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агледз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агледз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прыгледз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кін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9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*у складаных лічэбніках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пяц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дзясят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шэсц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дзясят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пяц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сот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шэсц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сот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дзевяц</a:t>
                      </a:r>
                      <a:r>
                        <a:rPr lang="be-BY" sz="200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сот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48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*у часціцы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-сьці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(і яе варыянце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-сь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), якая ўваходзіць у склад займеннікаў і прыслоўяў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камус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кагос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чагос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 (штос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якіс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 (якіс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каліс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 (каліс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штос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 (штос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хтос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 (хтос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чымс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дзес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 (дзес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4" marR="47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080120"/>
          </a:xfrm>
        </p:spPr>
        <p:txBody>
          <a:bodyPr>
            <a:normAutofit/>
          </a:bodyPr>
          <a:lstStyle/>
          <a:p>
            <a:pPr lvl="1" algn="ctr"/>
            <a:r>
              <a:rPr lang="be-BY" sz="2800" b="1" dirty="0" smtClean="0"/>
              <a:t>2. Правапіс раздзяляльнага мяккага знака </a:t>
            </a:r>
            <a:r>
              <a:rPr lang="be-BY" sz="2800" b="1" dirty="0" smtClean="0">
                <a:solidFill>
                  <a:srgbClr val="00B0F0"/>
                </a:solidFill>
              </a:rPr>
              <a:t>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63591"/>
              </p:ext>
            </p:extLst>
          </p:nvPr>
        </p:nvGraphicFramePr>
        <p:xfrm>
          <a:off x="152236" y="1844824"/>
          <a:ext cx="8812252" cy="455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581"/>
                <a:gridCol w="469767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</a:rPr>
                        <a:t>Раздзяляльны мяккі знак пішацца</a:t>
                      </a:r>
                      <a:endParaRPr lang="ru-RU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effectLst/>
                        </a:rPr>
                        <a:t>Прыклады</a:t>
                      </a:r>
                      <a:endParaRPr lang="ru-RU" sz="14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</a:tr>
              <a:tr h="1382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пасля зычных з, с, дз, ц (з мяккага т), л, н перад е,ё, ю, я, 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9540" algn="l"/>
                        </a:tabLst>
                      </a:pPr>
                      <a:r>
                        <a:rPr lang="be-BY" sz="1400" dirty="0">
                          <a:effectLst/>
                        </a:rPr>
                        <a:t>*у корані слоў іншамоўнага паходжання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Лавуазье, дасье, мадзьяр, парцьеры, парцье, калье, шампіньён, паштальён; але: булён  </a:t>
                      </a:r>
                      <a:endParaRPr lang="ru-RU" sz="1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</a:tr>
              <a:tr h="276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*у слове лье і вытворных ад яго словах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лью, льеш, льюць, налью, нальеш, нальюць, вылью, выльеш, разалью, разальеш, разальюць</a:t>
                      </a:r>
                      <a:endParaRPr lang="ru-RU" sz="1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</a:tr>
              <a:tr h="2765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*у асабовых імёнах і ўтвораных ад іх уласных назвах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Касьян – Касьянаў, Ілья – Ільіч, Ульяна –Ульянаўск;</a:t>
                      </a:r>
                      <a:endParaRPr lang="ru-RU" sz="1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</a:tr>
              <a:tr h="5531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*ва ўласных назвах (імёнах па бацьку, прозвішчах, геаграфічных назвах), утвораных ад імён на -ій (-ый) перад суфіксальным -еў- (-ев-)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Васілій – Васільевіч, Васільеў, Васільеўка, Васільеўскі востраў; </a:t>
                      </a:r>
                      <a:endParaRPr lang="ru-RU" sz="1400" b="1" i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b="1" i="1" dirty="0">
                          <a:effectLst/>
                        </a:rPr>
                        <a:t>Яўгеній – Яўгеньевіч, Яўгеньеў </a:t>
                      </a:r>
                      <a:endParaRPr lang="ru-RU" sz="14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</a:tr>
              <a:tr h="82979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1" dirty="0">
                          <a:solidFill>
                            <a:srgbClr val="00B0F0"/>
                          </a:solidFill>
                          <a:effectLst/>
                        </a:rPr>
                        <a:t>Заўвагі!</a:t>
                      </a:r>
                      <a:endParaRPr lang="ru-RU" sz="1400" i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1 Пасля г, к, х і збегу зычных, акрамя нц, перад суфіксальным -еў- (-ев-) пішацца і (ы):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effectLst/>
                        </a:rPr>
                        <a:t>Георгій – Георгіеў, Георгіевіч, Георгіеўка; Ануфрый </a:t>
                      </a:r>
                      <a:r>
                        <a:rPr lang="be-BY" sz="1400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effectLst/>
                        </a:rPr>
                        <a:t>Ануфрыевіч, Ануфрыеўка; </a:t>
                      </a:r>
                      <a:endParaRPr lang="be-BY" sz="14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i="0" dirty="0" smtClean="0">
                          <a:solidFill>
                            <a:srgbClr val="00B0F0"/>
                          </a:solidFill>
                          <a:effectLst/>
                        </a:rPr>
                        <a:t>але</a:t>
                      </a:r>
                      <a:r>
                        <a:rPr lang="be-BY" sz="1400" i="0" dirty="0">
                          <a:solidFill>
                            <a:srgbClr val="00B0F0"/>
                          </a:solidFill>
                          <a:effectLst/>
                        </a:rPr>
                        <a:t>: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effectLst/>
                        </a:rPr>
                        <a:t> Вікенцій –Вікенцьеў, Вікенцьевіч.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</a:rPr>
                        <a:t>2 Мяккі знак не пішацца ў імёнах па бацьку, утвораных ад кароткай формы імён: </a:t>
                      </a:r>
                      <a:r>
                        <a:rPr lang="be-BY" sz="1400" i="1" dirty="0">
                          <a:solidFill>
                            <a:schemeClr val="tx1"/>
                          </a:solidFill>
                          <a:effectLst/>
                        </a:rPr>
                        <a:t>Васіль – Васілевіч, Яўген – Яўгенавіч.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629" marR="416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8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2903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/>
            </a:r>
            <a:br>
              <a:rPr lang="be-BY" dirty="0" smtClean="0"/>
            </a:br>
            <a:r>
              <a:rPr lang="be-BY" dirty="0"/>
              <a:t/>
            </a:r>
            <a:br>
              <a:rPr lang="be-BY" dirty="0"/>
            </a:br>
            <a:r>
              <a:rPr lang="be-BY" b="1" dirty="0" smtClean="0">
                <a:solidFill>
                  <a:srgbClr val="0070C0"/>
                </a:solidFill>
              </a:rPr>
              <a:t>3.</a:t>
            </a:r>
            <a:r>
              <a:rPr lang="be-BY" dirty="0" smtClean="0">
                <a:solidFill>
                  <a:srgbClr val="0070C0"/>
                </a:solidFill>
              </a:rPr>
              <a:t> </a:t>
            </a:r>
            <a:r>
              <a:rPr lang="be-BY" b="1" dirty="0" smtClean="0">
                <a:solidFill>
                  <a:srgbClr val="0070C0"/>
                </a:solidFill>
              </a:rPr>
              <a:t>Правапіс падоўжаных зычных</a:t>
            </a:r>
            <a:r>
              <a:rPr lang="be-BY" b="1" dirty="0" smtClean="0">
                <a:solidFill>
                  <a:srgbClr val="0070C0"/>
                </a:solidFill>
              </a:rPr>
              <a:t/>
            </a:r>
            <a:br>
              <a:rPr lang="be-BY" b="1" dirty="0" smtClean="0">
                <a:solidFill>
                  <a:srgbClr val="0070C0"/>
                </a:solidFill>
              </a:rPr>
            </a:br>
            <a:r>
              <a:rPr lang="be-BY" b="1" dirty="0" smtClean="0">
                <a:solidFill>
                  <a:srgbClr val="0070C0"/>
                </a:solidFill>
              </a:rPr>
              <a:t/>
            </a:r>
            <a:br>
              <a:rPr lang="be-BY" b="1" dirty="0" smtClean="0">
                <a:solidFill>
                  <a:srgbClr val="0070C0"/>
                </a:solidFill>
              </a:rPr>
            </a:br>
            <a:r>
              <a:rPr lang="be-BY" dirty="0" smtClean="0"/>
              <a:t>ПРАВА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668745"/>
              </p:ext>
            </p:extLst>
          </p:nvPr>
        </p:nvGraphicFramePr>
        <p:xfrm>
          <a:off x="179512" y="1556792"/>
          <a:ext cx="8784976" cy="4751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7"/>
                <a:gridCol w="6552729"/>
              </a:tblGrid>
              <a:tr h="5760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solidFill>
                            <a:srgbClr val="0070C0"/>
                          </a:solidFill>
                          <a:effectLst/>
                        </a:rPr>
                        <a:t>Падоўжаныя зычныя пішуцца ў становішчы паміж галоснымі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4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*у словах славянскага паходжання, </a:t>
                      </a:r>
                      <a:endParaRPr lang="be-BY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 smtClean="0">
                          <a:effectLst/>
                        </a:rPr>
                        <a:t>а </a:t>
                      </a:r>
                      <a:r>
                        <a:rPr lang="be-BY" sz="1800" dirty="0">
                          <a:effectLst/>
                        </a:rPr>
                        <a:t>таксама ва ўласных імёнах і назвах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п</a:t>
                      </a:r>
                      <a:r>
                        <a:rPr lang="be-BY" sz="1800" dirty="0" smtClean="0">
                          <a:effectLst/>
                        </a:rPr>
                        <a:t>асля </a:t>
                      </a:r>
                      <a:r>
                        <a:rPr lang="be-BY" sz="1800" dirty="0">
                          <a:effectLst/>
                        </a:rPr>
                        <a:t>зычных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Прыклады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</a:rPr>
                        <a:t>[з’] – зз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палоззе, граззю</a:t>
                      </a:r>
                      <a:r>
                        <a:rPr lang="be-BY" sz="1800" i="0" dirty="0">
                          <a:effectLst/>
                        </a:rPr>
                        <a:t>; </a:t>
                      </a:r>
                      <a:endParaRPr lang="ru-RU" sz="18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[дз’] – ддз*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стагоддзе, разводдзе</a:t>
                      </a:r>
                      <a:r>
                        <a:rPr lang="be-BY" sz="1800" i="0" dirty="0">
                          <a:effectLst/>
                        </a:rPr>
                        <a:t>;</a:t>
                      </a:r>
                      <a:endParaRPr lang="ru-RU" sz="18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[с’] – сс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калоссе, Анісся, </a:t>
                      </a:r>
                      <a:r>
                        <a:rPr lang="be-BY" sz="1800" i="1" dirty="0" smtClean="0">
                          <a:effectLst/>
                        </a:rPr>
                        <a:t>Наталля</a:t>
                      </a:r>
                      <a:r>
                        <a:rPr lang="be-BY" sz="1800" i="1" dirty="0">
                          <a:effectLst/>
                        </a:rPr>
                        <a:t>, Фядосся, Залессе</a:t>
                      </a:r>
                      <a:r>
                        <a:rPr lang="be-BY" sz="1800" i="0" dirty="0">
                          <a:effectLst/>
                        </a:rPr>
                        <a:t>;</a:t>
                      </a:r>
                      <a:endParaRPr lang="ru-RU" sz="18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[ц’] – цц 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жыццё, смецце, Аўдоцця, Таццяна, Фядоцця, Закарпацце</a:t>
                      </a:r>
                      <a:r>
                        <a:rPr lang="be-BY" sz="1800" i="0" dirty="0">
                          <a:effectLst/>
                        </a:rPr>
                        <a:t>;</a:t>
                      </a:r>
                      <a:endParaRPr lang="ru-RU" sz="18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[л’] – лл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i="1" dirty="0">
                          <a:effectLst/>
                        </a:rPr>
                        <a:t>галлё, жыллё, Наталля, </a:t>
                      </a:r>
                      <a:r>
                        <a:rPr lang="be-BY" sz="1800" i="1" dirty="0" smtClean="0">
                          <a:effectLst/>
                        </a:rPr>
                        <a:t>Краснаполле</a:t>
                      </a:r>
                      <a:r>
                        <a:rPr lang="be-BY" sz="1800" i="0" dirty="0" smtClean="0">
                          <a:effectLst/>
                        </a:rPr>
                        <a:t>; 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[н’] – нн 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800" i="1" dirty="0">
                          <a:effectLst/>
                        </a:rPr>
                        <a:t>каханне, насенне, Аксіння, </a:t>
                      </a:r>
                      <a:r>
                        <a:rPr lang="be-BY" sz="1800" i="1" dirty="0" smtClean="0">
                          <a:effectLst/>
                        </a:rPr>
                        <a:t> </a:t>
                      </a:r>
                      <a:r>
                        <a:rPr lang="be-BY" sz="1800" i="1" dirty="0">
                          <a:effectLst/>
                        </a:rPr>
                        <a:t>Аўгусціння, </a:t>
                      </a:r>
                      <a:r>
                        <a:rPr lang="be-BY" sz="1800" i="1" dirty="0" smtClean="0">
                          <a:effectLst/>
                        </a:rPr>
                        <a:t>Еўфрасіння</a:t>
                      </a:r>
                      <a:r>
                        <a:rPr lang="be-BY" sz="1800" i="0" dirty="0" smtClean="0">
                          <a:effectLst/>
                        </a:rPr>
                        <a:t>; 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[ж] – жж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падарожжа, узбярэжжа, збожжа</a:t>
                      </a:r>
                      <a:r>
                        <a:rPr lang="be-BY" sz="1800" i="0" dirty="0">
                          <a:effectLst/>
                        </a:rPr>
                        <a:t>;</a:t>
                      </a:r>
                      <a:endParaRPr lang="ru-RU" sz="18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[ш ] – шш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зацішша, узвышша, мышшу </a:t>
                      </a:r>
                      <a:r>
                        <a:rPr lang="be-BY" sz="1800" i="0" dirty="0">
                          <a:effectLst/>
                        </a:rPr>
                        <a:t>(Т. скл.);</a:t>
                      </a:r>
                      <a:endParaRPr lang="ru-RU" sz="1800" i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>
                          <a:effectLst/>
                        </a:rPr>
                        <a:t>[ч] – чч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</a:rPr>
                        <a:t>сучча, ламачча, Зарэчча, </a:t>
                      </a:r>
                      <a:r>
                        <a:rPr lang="be-BY" sz="1800" i="1" dirty="0" smtClean="0">
                          <a:effectLst/>
                        </a:rPr>
                        <a:t>Парэчча.</a:t>
                      </a:r>
                      <a:endParaRPr lang="ru-RU" sz="1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be-BY" sz="1800" i="1" dirty="0">
                          <a:solidFill>
                            <a:srgbClr val="0070C0"/>
                          </a:solidFill>
                          <a:effectLst/>
                        </a:rPr>
                        <a:t>Заўвага! </a:t>
                      </a:r>
                      <a:r>
                        <a:rPr lang="be-BY" sz="1800" dirty="0">
                          <a:effectLst/>
                        </a:rPr>
                        <a:t>Падоўжаныя зычныя перадаюцца на пісьме падвойным напісаннем літар, а [дз’] перадаецца літарамі </a:t>
                      </a:r>
                      <a:r>
                        <a:rPr lang="be-BY" sz="1800" i="1" dirty="0">
                          <a:solidFill>
                            <a:srgbClr val="0070C0"/>
                          </a:solidFill>
                          <a:effectLst/>
                        </a:rPr>
                        <a:t>ддз</a:t>
                      </a:r>
                      <a:r>
                        <a:rPr lang="be-BY" sz="1800" dirty="0">
                          <a:effectLst/>
                        </a:rPr>
                        <a:t>: </a:t>
                      </a:r>
                      <a:r>
                        <a:rPr lang="be-BY" sz="1800" b="0" i="1" dirty="0">
                          <a:effectLst/>
                        </a:rPr>
                        <a:t>суддзя, стагоддзе</a:t>
                      </a:r>
                      <a:r>
                        <a:rPr lang="be-BY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8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be-BY" sz="2400" b="1" dirty="0"/>
              <a:t>4</a:t>
            </a:r>
            <a:r>
              <a:rPr lang="be-BY" sz="2400" b="1" dirty="0" smtClean="0"/>
              <a:t>. </a:t>
            </a:r>
            <a:r>
              <a:rPr lang="be-BY" b="1" dirty="0"/>
              <a:t>Правапіс </a:t>
            </a:r>
            <a:r>
              <a:rPr lang="be-BY" b="1" dirty="0" smtClean="0"/>
              <a:t> </a:t>
            </a:r>
            <a:r>
              <a:rPr lang="be-BY" b="1" dirty="0"/>
              <a:t>апострафа</a:t>
            </a:r>
            <a:br>
              <a:rPr lang="be-BY" b="1" dirty="0"/>
            </a:b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231108"/>
              </p:ext>
            </p:extLst>
          </p:nvPr>
        </p:nvGraphicFramePr>
        <p:xfrm>
          <a:off x="179512" y="1484785"/>
          <a:ext cx="8784976" cy="5102225"/>
        </p:xfrm>
        <a:graphic>
          <a:graphicData uri="http://schemas.openxmlformats.org/drawingml/2006/table">
            <a:tbl>
              <a:tblPr firstRow="1" firstCol="1" bandRow="1"/>
              <a:tblGrid>
                <a:gridCol w="4861047"/>
                <a:gridCol w="395537"/>
                <a:gridCol w="3528392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Апостраф пішацца</a:t>
                      </a:r>
                      <a:endParaRPr lang="ru-RU" sz="20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Прыклады</a:t>
                      </a:r>
                      <a:endParaRPr lang="ru-RU" sz="20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перад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ю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я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і́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(націскным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):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*пасля прыставак на зычны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пад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езд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езд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аб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інець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8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906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*у складаных словах з першай  часткай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двух-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трох-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чатырох-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шмат-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між-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перад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ю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двух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ярусны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між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ярусны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8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*у словах іншамоўнага паходжання пасля прэфіксоідаў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ін-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кан-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суб-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ютант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ін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екцыя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кан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юнктывіт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суб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ект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69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  <a:tab pos="247650" algn="l"/>
                        </a:tabLst>
                      </a:pPr>
                      <a:r>
                        <a:rPr lang="be-BY" sz="2000" b="1" i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Заўвагі!</a:t>
                      </a:r>
                      <a:r>
                        <a:rPr lang="be-BY" sz="20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be-BY" sz="2000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  <a:tab pos="247650" algn="l"/>
                        </a:tabLst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Пасля іншых прэфіксоідаў апостраф</a:t>
                      </a:r>
                      <a:r>
                        <a:rPr lang="be-BY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пішацца: 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суперякасць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  <a:tab pos="247650" algn="l"/>
                        </a:tabLst>
                      </a:pPr>
                      <a:r>
                        <a:rPr lang="be-BY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Пасля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суб-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перад </a:t>
                      </a:r>
                      <a:r>
                        <a:rPr lang="be-BY" sz="20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ненаціскным!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be-BY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апостраф</a:t>
                      </a:r>
                      <a:r>
                        <a:rPr lang="be-BY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пішацца: 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субінспéктар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контрігрá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79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*у сярэдзіне слоў славянскага і іншамоўнага паходжання пасля губных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заднеязычных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шыпячых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дж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зубных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 дрыжачага </a:t>
                      </a:r>
                      <a:r>
                        <a:rPr lang="be-BY" sz="20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be-BY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вераб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камп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ютар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куп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і́сты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саф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ян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сям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бар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</a:t>
                      </a:r>
                      <a:r>
                        <a:rPr lang="be-BY" sz="2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кур</a:t>
                      </a:r>
                      <a:r>
                        <a:rPr lang="be-BY" sz="2000" b="1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be-BY" sz="2000" i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75" marR="57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152128"/>
          </a:xfrm>
        </p:spPr>
        <p:txBody>
          <a:bodyPr>
            <a:noAutofit/>
          </a:bodyPr>
          <a:lstStyle/>
          <a:p>
            <a:pPr algn="ctr"/>
            <a:r>
              <a:rPr lang="be-BY" sz="3600" b="1" dirty="0" smtClean="0"/>
              <a:t>4. </a:t>
            </a:r>
            <a:r>
              <a:rPr lang="be-BY" sz="3600" b="1" dirty="0"/>
              <a:t>Правапіс </a:t>
            </a:r>
            <a:r>
              <a:rPr lang="be-BY" sz="3600" b="1" dirty="0" smtClean="0"/>
              <a:t>апострафа </a:t>
            </a:r>
            <a:r>
              <a:rPr lang="be-BY" sz="2400" b="1" dirty="0" smtClean="0">
                <a:solidFill>
                  <a:srgbClr val="0070C0"/>
                </a:solidFill>
              </a:rPr>
              <a:t>(працяг)</a:t>
            </a:r>
            <a:r>
              <a:rPr lang="be-BY" sz="2400" b="1" dirty="0">
                <a:solidFill>
                  <a:srgbClr val="0070C0"/>
                </a:solidFill>
              </a:rPr>
              <a:t/>
            </a:r>
            <a:br>
              <a:rPr lang="be-BY" sz="2400" b="1" dirty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02109"/>
              </p:ext>
            </p:extLst>
          </p:nvPr>
        </p:nvGraphicFramePr>
        <p:xfrm>
          <a:off x="251520" y="1700808"/>
          <a:ext cx="86409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4032448"/>
              </a:tblGrid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b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be-BY" sz="2400" b="1" dirty="0" smtClean="0">
                          <a:solidFill>
                            <a:schemeClr val="tx1"/>
                          </a:solidFill>
                        </a:rPr>
                        <a:t>ва ўласных назвах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b="0" dirty="0" smtClean="0">
                          <a:solidFill>
                            <a:schemeClr val="tx1"/>
                          </a:solidFill>
                        </a:rPr>
                        <a:t>(пасля тых жа зычных,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b="0" dirty="0" smtClean="0">
                          <a:solidFill>
                            <a:schemeClr val="tx1"/>
                          </a:solidFill>
                        </a:rPr>
                        <a:t>што і ў папярэднім тэзісе)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e-BY" sz="2400" b="0" i="1" dirty="0" smtClean="0">
                          <a:solidFill>
                            <a:srgbClr val="7030A0"/>
                          </a:solidFill>
                        </a:rPr>
                        <a:t>Паддуб’е, В’етнам, Мар’іна Горка, Прыамур’е, Дар’я</a:t>
                      </a:r>
                      <a:endParaRPr lang="ru-RU" sz="2400" b="0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9040">
                <a:tc grid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400" b="1" i="1" dirty="0" smtClean="0">
                          <a:solidFill>
                            <a:srgbClr val="0070C0"/>
                          </a:solidFill>
                        </a:rPr>
                        <a:t>Заўвагі!</a:t>
                      </a:r>
                      <a:r>
                        <a:rPr lang="be-BY" sz="24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ru-RU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ctr" fontAlgn="t">
                        <a:buAutoNum type="arabicPeriod"/>
                      </a:pPr>
                      <a:r>
                        <a:rPr lang="be-BY" sz="2400" dirty="0" smtClean="0"/>
                        <a:t>Пасля </a:t>
                      </a:r>
                      <a:r>
                        <a:rPr lang="be-BY" sz="2400" b="1" i="1" dirty="0" smtClean="0"/>
                        <a:t>ў</a:t>
                      </a:r>
                      <a:r>
                        <a:rPr lang="be-BY" sz="2400" dirty="0" smtClean="0"/>
                        <a:t> (нескладовага) апостраф не пішацца: </a:t>
                      </a:r>
                    </a:p>
                    <a:p>
                      <a:pPr marL="0" indent="0" algn="ctr" fontAlgn="t">
                        <a:buFont typeface="+mj-lt"/>
                        <a:buNone/>
                      </a:pP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здароўе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 вандроўе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 салаўі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 шчаўе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 малакроўе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двухмоўе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раўнапраўе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  <a:p>
                      <a:pPr marL="457200" indent="-457200" algn="ctr" fontAlgn="t">
                        <a:buFont typeface="+mj-lt"/>
                        <a:buAutoNum type="arabicPeriod"/>
                      </a:pPr>
                      <a:endParaRPr lang="ru-RU" sz="2400" dirty="0" smtClean="0"/>
                    </a:p>
                    <a:p>
                      <a:pPr marL="0" indent="0" algn="ctr" fontAlgn="t">
                        <a:buFont typeface="+mj-lt"/>
                        <a:buNone/>
                      </a:pPr>
                      <a:r>
                        <a:rPr lang="be-BY" sz="2400" dirty="0" smtClean="0"/>
                        <a:t>2. Апостраф не пішацца таксама ў складаных </a:t>
                      </a:r>
                    </a:p>
                    <a:p>
                      <a:pPr marL="0" indent="0" algn="ctr" fontAlgn="t">
                        <a:buFont typeface="+mj-lt"/>
                        <a:buNone/>
                      </a:pPr>
                      <a:r>
                        <a:rPr lang="be-BY" sz="2400" dirty="0" smtClean="0"/>
                        <a:t>і складанаскарочаных словах на мяжы састаўных частак, </a:t>
                      </a:r>
                    </a:p>
                    <a:p>
                      <a:pPr marL="0" indent="0" algn="ctr" fontAlgn="t">
                        <a:buFont typeface="+mj-lt"/>
                        <a:buNone/>
                      </a:pPr>
                      <a:r>
                        <a:rPr lang="be-BY" sz="2400" dirty="0" smtClean="0"/>
                        <a:t>у тым ліку калі іх часткі пішуцца праз злучок: </a:t>
                      </a:r>
                    </a:p>
                    <a:p>
                      <a:pPr marL="0" indent="0" algn="ctr" fontAlgn="t">
                        <a:buFont typeface="+mj-lt"/>
                        <a:buNone/>
                      </a:pP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цэхячэйка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 д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зяржюрвыдавецтва</a:t>
                      </a:r>
                      <a:r>
                        <a:rPr lang="be-BY" sz="240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be-BY" sz="2400" i="1" dirty="0" smtClean="0">
                          <a:solidFill>
                            <a:srgbClr val="7030A0"/>
                          </a:solidFill>
                        </a:rPr>
                        <a:t>трэд-юніёны.</a:t>
                      </a:r>
                      <a:endParaRPr lang="ru-RU" sz="24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9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4F82383-1310-4F0C-8C27-5B8542CCF815}"/>
</file>

<file path=customXml/itemProps2.xml><?xml version="1.0" encoding="utf-8"?>
<ds:datastoreItem xmlns:ds="http://schemas.openxmlformats.org/officeDocument/2006/customXml" ds:itemID="{5BFC3DC6-8F2A-410E-84F4-24901101A6FA}"/>
</file>

<file path=customXml/itemProps3.xml><?xml version="1.0" encoding="utf-8"?>
<ds:datastoreItem xmlns:ds="http://schemas.openxmlformats.org/officeDocument/2006/customXml" ds:itemID="{AC036674-DD30-4E94-AABD-260C80FCD47C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1114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Правапіс мяккага знака  і апострафа. Правапіс падоўжаных зычных </vt:lpstr>
      <vt:lpstr>План </vt:lpstr>
      <vt:lpstr>1.Правапіс змякчальнага мяккага знака</vt:lpstr>
      <vt:lpstr>1.Правапіс змякчальнага мяккага знака (працяг 1)</vt:lpstr>
      <vt:lpstr>1.Правапіс змякчальнага мяккага знака (працяг 2)</vt:lpstr>
      <vt:lpstr>2. Правапіс раздзяляльнага мяккага знака  </vt:lpstr>
      <vt:lpstr>  3. Правапіс падоўжаных зычных  ПРАВА</vt:lpstr>
      <vt:lpstr>4. Правапіс  апострафа </vt:lpstr>
      <vt:lpstr>4. Правапіс апострафа (працяг) </vt:lpstr>
      <vt:lpstr>Дзякуй за ўвагу!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мяккага знака  і апострафа </dc:title>
  <dc:creator>Светлана</dc:creator>
  <cp:lastModifiedBy>Светлана</cp:lastModifiedBy>
  <cp:revision>12</cp:revision>
  <dcterms:created xsi:type="dcterms:W3CDTF">2015-05-02T12:05:08Z</dcterms:created>
  <dcterms:modified xsi:type="dcterms:W3CDTF">2015-05-17T07:52:10Z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