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58" r:id="rId10"/>
    <p:sldId id="263" r:id="rId11"/>
    <p:sldId id="259" r:id="rId12"/>
    <p:sldId id="262" r:id="rId13"/>
    <p:sldId id="26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500438"/>
            <a:ext cx="8391875" cy="2952898"/>
          </a:xfrm>
        </p:spPr>
        <p:txBody>
          <a:bodyPr>
            <a:normAutofit lnSpcReduction="10000"/>
          </a:bodyPr>
          <a:lstStyle/>
          <a:p>
            <a:pPr algn="ctr"/>
            <a:endParaRPr lang="be-BY" b="1" dirty="0" smtClean="0">
              <a:solidFill>
                <a:srgbClr val="FF9900"/>
              </a:solidFill>
            </a:endParaRPr>
          </a:p>
          <a:p>
            <a:pPr algn="ctr"/>
            <a:r>
              <a:rPr lang="be-BY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ЛЕКЦЫЯ-ПРЭЗЕНТАЦЫЯ </a:t>
            </a:r>
          </a:p>
          <a:p>
            <a:pPr algn="ctr"/>
            <a:r>
              <a:rPr lang="be-BY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 </a:t>
            </a:r>
            <a:r>
              <a:rPr lang="be-BY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БЕЛАРУСКАЙ МОВЕ</a:t>
            </a:r>
          </a:p>
          <a:p>
            <a:pPr algn="ctr"/>
            <a:endParaRPr lang="be-BY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e-BY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be-BY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слухачоў </a:t>
            </a:r>
          </a:p>
          <a:p>
            <a:pPr algn="ctr"/>
            <a:r>
              <a:rPr lang="be-BY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падрыхтоўчага </a:t>
            </a:r>
            <a:r>
              <a:rPr lang="be-BY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аддзялення, </a:t>
            </a:r>
          </a:p>
          <a:p>
            <a:pPr algn="ctr"/>
            <a:r>
              <a:rPr lang="be-BY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e-BY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падрыхтоўчых </a:t>
            </a:r>
            <a:r>
              <a:rPr lang="be-BY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курсаў, абітурыентаў</a:t>
            </a:r>
            <a:endParaRPr lang="be-BY" alt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spcBef>
                <a:spcPct val="0"/>
              </a:spcBef>
              <a:buClrTx/>
            </a:pPr>
            <a:endParaRPr lang="be-BY" alt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Складальнік  </a:t>
            </a:r>
            <a:r>
              <a:rPr lang="be-BY" alt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e-BY" altLang="ru-RU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дацэнт </a:t>
            </a:r>
            <a:r>
              <a:rPr lang="be-BY" altLang="ru-RU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кафедры </a:t>
            </a:r>
            <a:r>
              <a:rPr lang="be-BY" altLang="ru-RU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давузаўскай падрыхтоўкі </a:t>
            </a:r>
          </a:p>
          <a:p>
            <a:pPr algn="l">
              <a:spcBef>
                <a:spcPct val="0"/>
              </a:spcBef>
              <a:buClrTx/>
            </a:pPr>
            <a:r>
              <a:rPr lang="be-BY" altLang="ru-RU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be-BY" altLang="ru-RU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прафарыентацыі </a:t>
            </a:r>
            <a:r>
              <a:rPr lang="be-BY" alt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С.В</a:t>
            </a:r>
            <a:r>
              <a:rPr lang="be-BY" alt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Чайкова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596" y="428604"/>
            <a:ext cx="8286808" cy="31432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/>
            </a:solidFill>
          </a:ln>
        </p:spPr>
        <p:txBody>
          <a:bodyPr wrap="none" fromWordArt="1">
            <a:prstTxWarp prst="textPlain">
              <a:avLst>
                <a:gd name="adj" fmla="val 44035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rtl="0"/>
            <a:r>
              <a:rPr lang="ru-RU" sz="7200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Назоўнік</a:t>
            </a:r>
            <a:endParaRPr lang="ru-RU" sz="72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229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008112"/>
          </a:xfrm>
        </p:spPr>
        <p:txBody>
          <a:bodyPr>
            <a:normAutofit/>
          </a:bodyPr>
          <a:lstStyle/>
          <a:p>
            <a:pPr algn="ctr"/>
            <a:r>
              <a:rPr lang="be-BY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be-BY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Правапіс складаных назоўнікаў:</a:t>
            </a:r>
            <a:br>
              <a:rPr lang="be-BY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>
                <a:solidFill>
                  <a:srgbClr val="00B0F0"/>
                </a:solidFill>
              </a:rPr>
              <a:t>а) </a:t>
            </a:r>
            <a:r>
              <a:rPr lang="be-BY" sz="2800" dirty="0" smtClean="0">
                <a:solidFill>
                  <a:srgbClr val="00B0F0"/>
                </a:solidFill>
              </a:rPr>
              <a:t>разам </a:t>
            </a:r>
            <a:r>
              <a:rPr lang="be-BY" sz="1600" dirty="0" smtClean="0">
                <a:solidFill>
                  <a:srgbClr val="FFFF00"/>
                </a:solidFill>
              </a:rPr>
              <a:t>(працяг)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49686"/>
            <a:ext cx="4608512" cy="4879709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be-BY" sz="4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 першай часткай – лічэбнікам: </a:t>
            </a:r>
            <a:r>
              <a:rPr lang="be-BY" sz="4300" i="1" dirty="0"/>
              <a:t>пяцігодка</a:t>
            </a:r>
            <a:r>
              <a:rPr lang="be-BY" sz="4300" dirty="0"/>
              <a:t>,</a:t>
            </a:r>
            <a:r>
              <a:rPr lang="be-BY" sz="4300" i="1" dirty="0"/>
              <a:t> стагоддзе</a:t>
            </a:r>
            <a:r>
              <a:rPr lang="be-BY" sz="4300" dirty="0" smtClean="0"/>
              <a:t>;</a:t>
            </a:r>
          </a:p>
          <a:p>
            <a:pPr lvl="0" algn="just">
              <a:lnSpc>
                <a:spcPct val="120000"/>
              </a:lnSpc>
            </a:pPr>
            <a:endParaRPr lang="ru-RU" sz="4300" b="1" dirty="0"/>
          </a:p>
          <a:p>
            <a:pPr lvl="0" algn="just">
              <a:lnSpc>
                <a:spcPct val="120000"/>
              </a:lnSpc>
            </a:pPr>
            <a:r>
              <a:rPr lang="be-BY" sz="4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 першай часткай: 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мала-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многа-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шмат- сама-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узаема-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e-BY" sz="4300" i="1" dirty="0"/>
              <a:t>мнагабор’е</a:t>
            </a:r>
            <a:r>
              <a:rPr lang="be-BY" sz="4300" dirty="0"/>
              <a:t>,</a:t>
            </a:r>
            <a:r>
              <a:rPr lang="be-BY" sz="4300" i="1" dirty="0"/>
              <a:t> шматзначнасць</a:t>
            </a:r>
            <a:r>
              <a:rPr lang="be-BY" sz="4300" dirty="0"/>
              <a:t>, </a:t>
            </a:r>
            <a:r>
              <a:rPr lang="be-BY" sz="4300" i="1" dirty="0"/>
              <a:t>самааддача</a:t>
            </a:r>
            <a:r>
              <a:rPr lang="be-BY" sz="4300" dirty="0"/>
              <a:t>, </a:t>
            </a:r>
            <a:r>
              <a:rPr lang="be-BY" sz="4300" i="1" dirty="0"/>
              <a:t>узаемапавага</a:t>
            </a:r>
            <a:r>
              <a:rPr lang="be-BY" sz="4300" dirty="0" smtClean="0"/>
              <a:t>;</a:t>
            </a:r>
          </a:p>
          <a:p>
            <a:pPr lvl="0" algn="just">
              <a:lnSpc>
                <a:spcPct val="120000"/>
              </a:lnSpc>
            </a:pPr>
            <a:endParaRPr lang="ru-RU" sz="4300" b="1" dirty="0"/>
          </a:p>
          <a:p>
            <a:pPr lvl="0" algn="just">
              <a:lnSpc>
                <a:spcPct val="120000"/>
              </a:lnSpc>
            </a:pPr>
            <a:r>
              <a:rPr lang="be-BY" sz="4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складанаскарочаныя назоўнікі: </a:t>
            </a:r>
            <a:r>
              <a:rPr lang="be-BY" sz="4300" i="1" dirty="0"/>
              <a:t>медпункт</a:t>
            </a:r>
            <a:r>
              <a:rPr lang="be-BY" sz="4300" b="1" i="1" dirty="0"/>
              <a:t> 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мед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(ыцынскі) 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пункт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4300" i="1" dirty="0"/>
              <a:t>палітінфармацыя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паліт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(ычная) інфармацыя,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e-BY" sz="4300" i="1" dirty="0"/>
              <a:t>калгас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кал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(ектыўная) 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гас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(падарка</a:t>
            </a:r>
            <a:r>
              <a:rPr lang="be-BY" sz="4300" b="1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lvl="0" algn="just">
              <a:lnSpc>
                <a:spcPct val="120000"/>
              </a:lnSpc>
            </a:pPr>
            <a:endParaRPr lang="ru-RU" sz="43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be-BY" sz="4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геаграфічныя назвы з другой часткай 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-град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-горск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-бург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-паль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e-BY" sz="4300" i="1" dirty="0"/>
              <a:t>Калінінград</a:t>
            </a:r>
            <a:r>
              <a:rPr lang="be-BY" sz="4300" dirty="0"/>
              <a:t>, </a:t>
            </a:r>
            <a:r>
              <a:rPr lang="be-BY" sz="4300" i="1" dirty="0"/>
              <a:t>Светлагорск</a:t>
            </a:r>
            <a:r>
              <a:rPr lang="be-BY" sz="4300" dirty="0"/>
              <a:t>,</a:t>
            </a:r>
            <a:r>
              <a:rPr lang="be-BY" sz="4300" i="1" dirty="0"/>
              <a:t> Салігорск</a:t>
            </a:r>
            <a:r>
              <a:rPr lang="be-BY" sz="4300" dirty="0"/>
              <a:t>,</a:t>
            </a:r>
            <a:r>
              <a:rPr lang="be-BY" sz="4300" i="1" dirty="0"/>
              <a:t> Санкт-Пецярбург</a:t>
            </a:r>
            <a:r>
              <a:rPr lang="be-BY" sz="4300" dirty="0"/>
              <a:t>, </a:t>
            </a:r>
            <a:r>
              <a:rPr lang="be-BY" sz="4300" i="1" dirty="0"/>
              <a:t>Марыупаль</a:t>
            </a:r>
            <a:r>
              <a:rPr lang="be-BY" sz="4300" dirty="0" smtClean="0"/>
              <a:t>;</a:t>
            </a:r>
          </a:p>
          <a:p>
            <a:pPr lvl="0" algn="just">
              <a:lnSpc>
                <a:spcPct val="120000"/>
              </a:lnSpc>
            </a:pPr>
            <a:endParaRPr lang="ru-RU" sz="4300" b="1" dirty="0"/>
          </a:p>
          <a:p>
            <a:pPr lvl="0" algn="just">
              <a:lnSpc>
                <a:spcPct val="120000"/>
              </a:lnSpc>
            </a:pPr>
            <a:r>
              <a:rPr lang="be-BY" sz="43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большасць </a:t>
            </a:r>
            <a:r>
              <a:rPr lang="be-BY" sz="4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геаграфічных назваў з першай часткай: 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Нова 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Нава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 Стара-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e-BY" sz="4300" i="1" dirty="0"/>
              <a:t>Наваполацк</a:t>
            </a:r>
            <a:r>
              <a:rPr lang="be-BY" sz="4300" dirty="0"/>
              <a:t>,</a:t>
            </a:r>
            <a:r>
              <a:rPr lang="be-BY" sz="4300" i="1" dirty="0"/>
              <a:t> Старабеліца</a:t>
            </a:r>
            <a:r>
              <a:rPr lang="be-BY" sz="4300" dirty="0" smtClean="0"/>
              <a:t>;</a:t>
            </a:r>
          </a:p>
          <a:p>
            <a:pPr lvl="0" algn="just">
              <a:lnSpc>
                <a:spcPct val="120000"/>
              </a:lnSpc>
            </a:pPr>
            <a:endParaRPr lang="ru-RU" sz="4300" b="1" dirty="0">
              <a:solidFill>
                <a:srgbClr val="CC99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be-BY" sz="4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назвы населенных пунктаў з першай часткай 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Верхне- 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Верхня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be-BY" sz="4300" b="1" i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be-BY" sz="43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e-BY" sz="4300" i="1" dirty="0"/>
              <a:t>Верхнядзвінск.</a:t>
            </a:r>
            <a:endParaRPr lang="ru-RU" sz="4300" dirty="0"/>
          </a:p>
          <a:p>
            <a:endParaRPr lang="ru-RU" dirty="0"/>
          </a:p>
        </p:txBody>
      </p:sp>
      <p:pic>
        <p:nvPicPr>
          <p:cNvPr id="6145" name="Picture 1" descr="C:\Users\Chajkova\Documents\images (3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00241"/>
            <a:ext cx="3643338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62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44816" cy="1008112"/>
          </a:xfrm>
        </p:spPr>
        <p:txBody>
          <a:bodyPr>
            <a:normAutofit/>
          </a:bodyPr>
          <a:lstStyle/>
          <a:p>
            <a:pPr algn="ctr"/>
            <a:r>
              <a:rPr lang="be-BY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r>
              <a:rPr lang="be-BY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be-BY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Правапіс складаных назоўнікаў:</a:t>
            </a:r>
            <a:br>
              <a:rPr lang="be-BY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400" dirty="0" smtClean="0">
                <a:solidFill>
                  <a:srgbClr val="00B050"/>
                </a:solidFill>
              </a:rPr>
              <a:t>б) </a:t>
            </a:r>
            <a:r>
              <a:rPr lang="be-BY" sz="2400" dirty="0">
                <a:solidFill>
                  <a:srgbClr val="00B050"/>
                </a:solidFill>
              </a:rPr>
              <a:t>п</a:t>
            </a:r>
            <a:r>
              <a:rPr lang="be-BY" sz="2400" dirty="0" smtClean="0">
                <a:solidFill>
                  <a:srgbClr val="00B050"/>
                </a:solidFill>
              </a:rPr>
              <a:t>раз злучок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891" y="1484784"/>
            <a:ext cx="5216229" cy="4536504"/>
          </a:xfrm>
        </p:spPr>
        <p:txBody>
          <a:bodyPr>
            <a:noAutofit/>
          </a:bodyPr>
          <a:lstStyle/>
          <a:p>
            <a:pPr lvl="0"/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якія складаюцца з двух самастойных слоў (без злучальнай галоснай) і маюць значэнне аднаго слова: </a:t>
            </a:r>
            <a:r>
              <a:rPr lang="be-BY" sz="1400" i="1" dirty="0" smtClean="0"/>
              <a:t>вагон-рэстаран</a:t>
            </a:r>
            <a:r>
              <a:rPr lang="be-BY" sz="1400" dirty="0"/>
              <a:t>, </a:t>
            </a:r>
            <a:r>
              <a:rPr lang="be-BY" sz="1400" i="1" dirty="0" smtClean="0"/>
              <a:t>сон-трава</a:t>
            </a:r>
            <a:r>
              <a:rPr lang="be-BY" sz="1400" dirty="0"/>
              <a:t>;</a:t>
            </a:r>
            <a:endParaRPr lang="ru-RU" sz="1400" dirty="0"/>
          </a:p>
          <a:p>
            <a:pPr lvl="0"/>
            <a:r>
              <a:rPr lang="be-BY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 </a:t>
            </a:r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першай іншамоўнай часткай: </a:t>
            </a:r>
            <a:r>
              <a:rPr lang="be-BY" sz="1400" b="1" i="1" dirty="0" smtClean="0">
                <a:solidFill>
                  <a:schemeClr val="accent1">
                    <a:lumMod val="75000"/>
                  </a:schemeClr>
                </a:solidFill>
              </a:rPr>
              <a:t>віцэ-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 обер-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 лейб-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 унтэр-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 штаб-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 экс-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 міні-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 максі-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e-BY" sz="1400" i="1" dirty="0" smtClean="0"/>
              <a:t>штаб-кватэра</a:t>
            </a:r>
            <a:r>
              <a:rPr lang="be-BY" sz="1400" i="1" dirty="0"/>
              <a:t>, віцэ-прэм’ер, экс-чэмпіён, максі-паліто; </a:t>
            </a:r>
            <a:endParaRPr lang="be-BY" sz="1400" i="1" dirty="0" smtClean="0"/>
          </a:p>
          <a:p>
            <a:pPr lvl="0"/>
            <a:r>
              <a:rPr lang="be-BY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 </a:t>
            </a:r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таксама 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Анты-</a:t>
            </a:r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каля яна далучаецца да ўласнага назоўніка: </a:t>
            </a:r>
            <a:r>
              <a:rPr lang="be-BY" sz="1400" i="1" dirty="0" smtClean="0"/>
              <a:t>Анты-Дзюрынг</a:t>
            </a:r>
            <a:r>
              <a:rPr lang="be-BY" sz="1400" i="1" dirty="0"/>
              <a:t>;</a:t>
            </a:r>
            <a:endParaRPr lang="ru-RU" sz="1400" i="1" dirty="0"/>
          </a:p>
          <a:p>
            <a:pPr lvl="0"/>
            <a:r>
              <a:rPr lang="be-BY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словы </a:t>
            </a:r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 часткай 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контр-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якая не мае значэнне 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‘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проці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’: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e-BY" sz="1400" i="1" dirty="0" smtClean="0"/>
              <a:t>контр-адмірал</a:t>
            </a:r>
            <a:r>
              <a:rPr lang="be-BY" sz="1400" i="1" dirty="0"/>
              <a:t>;</a:t>
            </a:r>
            <a:endParaRPr lang="ru-RU" sz="1400" i="1" dirty="0"/>
          </a:p>
          <a:p>
            <a:pPr lvl="0"/>
            <a:r>
              <a:rPr lang="be-BY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адзінкі </a:t>
            </a:r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вымярэння: </a:t>
            </a:r>
            <a:r>
              <a:rPr lang="be-BY" sz="1400" i="1" dirty="0" smtClean="0"/>
              <a:t>тона-кіламетр</a:t>
            </a:r>
            <a:r>
              <a:rPr lang="be-BY" sz="1400" dirty="0"/>
              <a:t>,</a:t>
            </a:r>
            <a:r>
              <a:rPr lang="be-BY" sz="1400" i="1" dirty="0"/>
              <a:t> койка-месца;</a:t>
            </a:r>
            <a:endParaRPr lang="ru-RU" sz="1400" dirty="0"/>
          </a:p>
          <a:p>
            <a:pPr lvl="0"/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уласныя назвы з часткай </a:t>
            </a:r>
            <a:r>
              <a:rPr lang="be-BY" sz="1400" b="1" i="1" dirty="0">
                <a:solidFill>
                  <a:schemeClr val="accent1">
                    <a:lumMod val="75000"/>
                  </a:schemeClr>
                </a:solidFill>
              </a:rPr>
              <a:t>паў-</a:t>
            </a:r>
            <a:r>
              <a:rPr lang="be-BY" sz="1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be-BY" sz="1400" b="1" dirty="0">
                <a:solidFill>
                  <a:srgbClr val="00B050"/>
                </a:solidFill>
              </a:rPr>
              <a:t> </a:t>
            </a:r>
            <a:r>
              <a:rPr lang="be-BY" sz="1400" i="1" dirty="0" smtClean="0"/>
              <a:t>паў-Беларусі</a:t>
            </a:r>
            <a:r>
              <a:rPr lang="be-BY" sz="1400" dirty="0"/>
              <a:t>, </a:t>
            </a:r>
            <a:r>
              <a:rPr lang="be-BY" sz="1400" i="1" dirty="0"/>
              <a:t>паў-Гомеля</a:t>
            </a:r>
            <a:r>
              <a:rPr lang="be-BY" sz="1400" dirty="0"/>
              <a:t>;</a:t>
            </a:r>
            <a:endParaRPr lang="ru-RU" sz="1400" dirty="0"/>
          </a:p>
          <a:p>
            <a:pPr lvl="0"/>
            <a:r>
              <a:rPr lang="be-BY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складаны </a:t>
            </a:r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назоўнік </a:t>
            </a:r>
            <a:r>
              <a:rPr lang="be-BY" sz="1400" i="1" dirty="0"/>
              <a:t>перакаці-поле</a:t>
            </a:r>
            <a:r>
              <a:rPr lang="be-BY" sz="1400" dirty="0"/>
              <a:t>;</a:t>
            </a:r>
            <a:endParaRPr lang="ru-RU" sz="1400" dirty="0"/>
          </a:p>
          <a:p>
            <a:pPr lvl="0"/>
            <a:r>
              <a:rPr lang="be-BY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 першай часткай – лічэбнікам, напісаным лічбамі: </a:t>
            </a:r>
            <a:r>
              <a:rPr lang="be-BY" sz="1400" i="1" dirty="0"/>
              <a:t>100-годдзе</a:t>
            </a:r>
            <a:r>
              <a:rPr lang="be-BY" sz="1400" dirty="0"/>
              <a:t>; </a:t>
            </a:r>
            <a:endParaRPr lang="ru-RU" sz="1400" dirty="0"/>
          </a:p>
          <a:p>
            <a:pPr lvl="0"/>
            <a:endParaRPr lang="ru-RU" sz="1400" b="1" dirty="0"/>
          </a:p>
        </p:txBody>
      </p:sp>
      <p:pic>
        <p:nvPicPr>
          <p:cNvPr id="5121" name="Picture 1" descr="C:\Users\Chajkova\Documents\8308d4dd96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714488"/>
            <a:ext cx="3143272" cy="37862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21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152128"/>
          </a:xfrm>
        </p:spPr>
        <p:txBody>
          <a:bodyPr>
            <a:normAutofit/>
          </a:bodyPr>
          <a:lstStyle/>
          <a:p>
            <a:pPr algn="ctr"/>
            <a:r>
              <a:rPr lang="be-BY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be-BY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Правапіс складаных назоўнікаў:</a:t>
            </a:r>
            <a:br>
              <a:rPr lang="be-BY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400" dirty="0">
                <a:solidFill>
                  <a:srgbClr val="00B050"/>
                </a:solidFill>
              </a:rPr>
              <a:t>б) праз </a:t>
            </a:r>
            <a:r>
              <a:rPr lang="be-BY" sz="2400" dirty="0" smtClean="0">
                <a:solidFill>
                  <a:srgbClr val="00B050"/>
                </a:solidFill>
              </a:rPr>
              <a:t>злучо</a:t>
            </a:r>
            <a:r>
              <a:rPr lang="be-BY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 </a:t>
            </a:r>
            <a:r>
              <a:rPr lang="be-BY" sz="1600" dirty="0" smtClean="0">
                <a:solidFill>
                  <a:srgbClr val="FFFF00"/>
                </a:solidFill>
              </a:rPr>
              <a:t>(працяг)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43050"/>
            <a:ext cx="5328592" cy="445024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іншамоўныя назвы прамежкавых напрамкаў </a:t>
            </a:r>
            <a:endParaRPr lang="be-BY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</a:pP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be-BY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вету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be-BY" b="1" dirty="0">
                <a:solidFill>
                  <a:srgbClr val="00B050"/>
                </a:solidFill>
              </a:rPr>
              <a:t> </a:t>
            </a:r>
            <a:r>
              <a:rPr lang="be-BY" i="1" dirty="0"/>
              <a:t>норд-ост</a:t>
            </a:r>
            <a:r>
              <a:rPr lang="be-BY" dirty="0"/>
              <a:t>,</a:t>
            </a:r>
            <a:r>
              <a:rPr lang="be-BY" i="1" dirty="0"/>
              <a:t> зюйд-вест</a:t>
            </a:r>
            <a:r>
              <a:rPr lang="be-BY" dirty="0"/>
              <a:t>; </a:t>
            </a:r>
            <a:endParaRPr lang="be-BY" dirty="0" smtClean="0"/>
          </a:p>
          <a:p>
            <a:pPr lvl="0"/>
            <a:endParaRPr lang="be-BY" b="1" dirty="0">
              <a:solidFill>
                <a:srgbClr val="00B050"/>
              </a:solidFill>
            </a:endParaRPr>
          </a:p>
          <a:p>
            <a:pPr lvl="0"/>
            <a:r>
              <a:rPr lang="be-BY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назвы 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палітычных партый, іх плыней і </a:t>
            </a:r>
            <a:endParaRPr lang="be-BY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</a:pPr>
            <a:r>
              <a:rPr lang="be-BY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прыхільнікаў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be-BY" i="1" dirty="0"/>
              <a:t>сацыял-імперыялізм</a:t>
            </a:r>
            <a:r>
              <a:rPr lang="be-BY" dirty="0"/>
              <a:t>,</a:t>
            </a:r>
            <a:r>
              <a:rPr lang="be-BY" i="1" dirty="0"/>
              <a:t> нацыянал-ліберал</a:t>
            </a:r>
            <a:r>
              <a:rPr lang="be-BY" dirty="0"/>
              <a:t>;</a:t>
            </a:r>
            <a:endParaRPr lang="ru-RU" dirty="0"/>
          </a:p>
          <a:p>
            <a:pPr lvl="0"/>
            <a:endParaRPr lang="be-BY" b="1" dirty="0" smtClean="0">
              <a:solidFill>
                <a:srgbClr val="00B050"/>
              </a:solidFill>
            </a:endParaRPr>
          </a:p>
          <a:p>
            <a:pPr lvl="0"/>
            <a:r>
              <a:rPr lang="be-BY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словы 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 аднаслоўнымі прыдаткамі, якія не </a:t>
            </a:r>
            <a:endParaRPr lang="be-BY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</a:pP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</a:t>
            </a:r>
            <a:r>
              <a:rPr lang="be-BY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’яўляюцца 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імёнамі асобы: </a:t>
            </a:r>
            <a:r>
              <a:rPr lang="be-BY" i="1" dirty="0"/>
              <a:t>горад-герой</a:t>
            </a:r>
            <a:r>
              <a:rPr lang="be-BY" dirty="0"/>
              <a:t>, </a:t>
            </a:r>
            <a:r>
              <a:rPr lang="be-BY" i="1" dirty="0"/>
              <a:t>сон-трава</a:t>
            </a:r>
            <a:r>
              <a:rPr lang="be-BY" dirty="0"/>
              <a:t>;</a:t>
            </a:r>
            <a:endParaRPr lang="ru-RU" dirty="0"/>
          </a:p>
          <a:p>
            <a:pPr lvl="0"/>
            <a:endParaRPr lang="be-BY" b="1" dirty="0" smtClean="0">
              <a:solidFill>
                <a:srgbClr val="00B050"/>
              </a:solidFill>
            </a:endParaRPr>
          </a:p>
          <a:p>
            <a:pPr lvl="0"/>
            <a:r>
              <a:rPr lang="be-BY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словы-сінонімы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be-BY" b="1" dirty="0">
                <a:solidFill>
                  <a:srgbClr val="00B050"/>
                </a:solidFill>
              </a:rPr>
              <a:t> </a:t>
            </a:r>
            <a:r>
              <a:rPr lang="be-BY" i="1" dirty="0"/>
              <a:t>чэсць-хвала</a:t>
            </a:r>
            <a:r>
              <a:rPr lang="be-BY" dirty="0"/>
              <a:t>, </a:t>
            </a:r>
            <a:r>
              <a:rPr lang="be-BY" i="1" dirty="0"/>
              <a:t>хлеб-соль</a:t>
            </a:r>
            <a:r>
              <a:rPr lang="be-BY" dirty="0"/>
              <a:t>;</a:t>
            </a:r>
            <a:endParaRPr lang="ru-RU" dirty="0"/>
          </a:p>
          <a:p>
            <a:pPr lvl="0"/>
            <a:endParaRPr lang="be-BY" b="1" dirty="0" smtClean="0">
              <a:solidFill>
                <a:srgbClr val="00B050"/>
              </a:solidFill>
            </a:endParaRPr>
          </a:p>
          <a:p>
            <a:pPr lvl="0"/>
            <a:r>
              <a:rPr lang="be-BY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складаныя 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імёны і прозвішчы: </a:t>
            </a:r>
            <a:r>
              <a:rPr lang="be-BY" i="1" dirty="0"/>
              <a:t>Жан-Жак</a:t>
            </a:r>
            <a:r>
              <a:rPr lang="be-BY" dirty="0"/>
              <a:t>,</a:t>
            </a:r>
            <a:r>
              <a:rPr lang="be-BY" i="1" dirty="0"/>
              <a:t> </a:t>
            </a:r>
            <a:endParaRPr lang="be-BY" i="1" dirty="0" smtClean="0"/>
          </a:p>
          <a:p>
            <a:pPr marL="0" lvl="0" indent="0">
              <a:buNone/>
            </a:pPr>
            <a:r>
              <a:rPr lang="be-BY" i="1" dirty="0" smtClean="0"/>
              <a:t>Дунін-Марцінкевіч</a:t>
            </a:r>
            <a:r>
              <a:rPr lang="be-BY" dirty="0"/>
              <a:t>, </a:t>
            </a:r>
            <a:r>
              <a:rPr lang="be-BY" i="1" dirty="0"/>
              <a:t>Бічэль-Загнетава</a:t>
            </a:r>
            <a:r>
              <a:rPr lang="be-BY" dirty="0"/>
              <a:t>, </a:t>
            </a:r>
            <a:endParaRPr lang="be-BY" dirty="0" smtClean="0"/>
          </a:p>
          <a:p>
            <a:pPr marL="0" lvl="0" indent="0">
              <a:buNone/>
            </a:pPr>
            <a:r>
              <a:rPr lang="be-BY" i="1" dirty="0" smtClean="0"/>
              <a:t>Доўнар-Запольскі</a:t>
            </a:r>
            <a:r>
              <a:rPr lang="be-BY" dirty="0"/>
              <a:t>;</a:t>
            </a:r>
            <a:endParaRPr lang="ru-RU" dirty="0"/>
          </a:p>
          <a:p>
            <a:pPr lvl="0"/>
            <a:endParaRPr lang="be-BY" b="1" u="sng" dirty="0" smtClean="0">
              <a:solidFill>
                <a:srgbClr val="00B050"/>
              </a:solidFill>
            </a:endParaRPr>
          </a:p>
          <a:p>
            <a:pPr lvl="0"/>
            <a:r>
              <a:rPr lang="be-BY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некаторыя</a:t>
            </a:r>
            <a:r>
              <a:rPr lang="be-BY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геаграфічныя назвы з першай </a:t>
            </a:r>
            <a:endParaRPr lang="be-BY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</a:pP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ч</a:t>
            </a:r>
            <a:r>
              <a:rPr lang="be-BY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асткай </a:t>
            </a:r>
            <a:r>
              <a:rPr lang="be-BY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Нова-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r>
              <a:rPr lang="be-BY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Стара-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be-BY" i="1" dirty="0"/>
              <a:t>Нова-Багданава</a:t>
            </a:r>
            <a:r>
              <a:rPr lang="be-BY" dirty="0"/>
              <a:t>, </a:t>
            </a:r>
            <a:r>
              <a:rPr lang="be-BY" i="1" dirty="0"/>
              <a:t>Стара-Канстанцінаў</a:t>
            </a:r>
            <a:r>
              <a:rPr lang="be-BY" dirty="0" smtClean="0"/>
              <a:t>;</a:t>
            </a:r>
          </a:p>
          <a:p>
            <a:pPr marL="0" lvl="0" indent="0">
              <a:buNone/>
            </a:pPr>
            <a:endParaRPr lang="ru-RU" b="1" dirty="0"/>
          </a:p>
          <a:p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назвы населенных пунктаў з першай часткай </a:t>
            </a:r>
            <a:endParaRPr lang="be-BY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be-BY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</a:t>
            </a:r>
            <a:r>
              <a:rPr lang="be-BY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сць-</a:t>
            </a:r>
            <a:r>
              <a:rPr lang="be-BY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be-BY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Верх: </a:t>
            </a:r>
            <a:r>
              <a:rPr lang="be-BY" i="1" dirty="0"/>
              <a:t>Усць-Кут, Верх-Ілімск.</a:t>
            </a:r>
            <a:endParaRPr lang="ru-RU" dirty="0"/>
          </a:p>
          <a:p>
            <a:endParaRPr lang="ru-RU" dirty="0"/>
          </a:p>
        </p:txBody>
      </p:sp>
      <p:pic>
        <p:nvPicPr>
          <p:cNvPr id="4097" name="Picture 1" descr="C:\Users\Chajkova\Document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643050"/>
            <a:ext cx="3143272" cy="42148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83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245544" cy="928694"/>
          </a:xfrm>
        </p:spPr>
        <p:txBody>
          <a:bodyPr>
            <a:normAutofit fontScale="90000"/>
          </a:bodyPr>
          <a:lstStyle/>
          <a:p>
            <a:pPr lvl="0" algn="ctr"/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Правапіс суфіксаў назоўнікаў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e-BY" sz="2800" dirty="0" smtClean="0"/>
              <a:t> 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00108"/>
          <a:ext cx="8286808" cy="5162552"/>
        </p:xfrm>
        <a:graphic>
          <a:graphicData uri="http://schemas.openxmlformats.org/drawingml/2006/table">
            <a:tbl>
              <a:tblPr/>
              <a:tblGrid>
                <a:gridCol w="4532955"/>
                <a:gridCol w="3753853"/>
              </a:tblGrid>
              <a:tr h="28575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e-BY" sz="16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ак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-ык 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-ік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b="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35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be-BY" sz="16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калі </a:t>
                      </a:r>
                      <a:r>
                        <a:rPr lang="be-BY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пры скланенні галосны ў суфіксе выпадае: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замоч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ак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– замо</a:t>
                      </a:r>
                      <a:r>
                        <a:rPr lang="be-BY" sz="1600" i="1" u="sng" dirty="0">
                          <a:latin typeface="Times New Roman"/>
                          <a:ea typeface="Times New Roman"/>
                        </a:rPr>
                        <a:t>чк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калі пры скланенні галосны ў суфіксе не выпадае: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зайч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ык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– зай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чык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17651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47650" algn="l"/>
                        </a:tabLs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-ічк-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-ычк-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b="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28625" algn="l"/>
                        </a:tabLst>
                      </a:pP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ечк- 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-ачк-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b="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5295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у назоўніках, утвораных ад слоў, якія заканчваюц-ца на -</a:t>
                      </a:r>
                      <a:r>
                        <a:rPr lang="be-BY" sz="16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іц-а </a:t>
                      </a:r>
                      <a:r>
                        <a:rPr lang="be-BY" sz="16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6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-ыц-а</a:t>
                      </a:r>
                      <a:r>
                        <a:rPr lang="be-BY" sz="1600" b="1" i="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be-BY" sz="16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і множналікавых назоўнікаў: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пал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іч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ка — пал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іц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сястр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ычк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 </a:t>
                      </a:r>
                      <a:r>
                        <a:rPr lang="be-BY" sz="1600" i="1" dirty="0" smtClean="0">
                          <a:latin typeface="Times New Roman"/>
                          <a:ea typeface="Times New Roman"/>
                        </a:rPr>
                        <a:t> —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сястр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ыц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ва ўсіх астатніх выпадках:</a:t>
                      </a:r>
                      <a:endParaRPr lang="ru-RU" sz="16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дзядз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ечк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лыж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ачк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Саш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ачк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17651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ец </a:t>
                      </a:r>
                      <a:r>
                        <a:rPr lang="be-BY" sz="1600" b="0" i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ац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b="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-іц-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-ыц-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b="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35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у назоўніках мужчынскага роду: </a:t>
                      </a:r>
                      <a:endParaRPr lang="be-BY" sz="1600" b="1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600" i="1" dirty="0" smtClean="0">
                          <a:latin typeface="Times New Roman"/>
                          <a:ea typeface="Times New Roman"/>
                        </a:rPr>
                        <a:t>вайсков</a:t>
                      </a:r>
                      <a:r>
                        <a:rPr lang="be-BY" sz="1600" b="1" i="1" dirty="0" smtClean="0">
                          <a:latin typeface="Times New Roman"/>
                          <a:ea typeface="Times New Roman"/>
                        </a:rPr>
                        <a:t>ец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перамож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ац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, чарнамор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ац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у назоўніках жаночага роду і множна-лікавых: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лесв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іц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стар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ыц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нажн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іц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17651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-чык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-шчык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17651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у назоўніках, якія абазначаюць асоб па прафесіі, роду заняткаў або дзеянняў</a:t>
                      </a:r>
                      <a:endParaRPr lang="ru-RU" sz="1600" b="1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пасля: </a:t>
                      </a:r>
                      <a:r>
                        <a:rPr lang="be-BY" sz="16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т</a:t>
                      </a: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з</a:t>
                      </a: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с</a:t>
                      </a: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ж</a:t>
                      </a: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1600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перакла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чык</a:t>
                      </a:r>
                      <a:r>
                        <a:rPr lang="be-BY" sz="1600" b="1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пераплё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т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чык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гру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чык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перапі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чык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перабе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ж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чык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пасля астатніх зычных: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бараба</a:t>
                      </a:r>
                      <a:r>
                        <a:rPr lang="be-BY" sz="1600" i="1" u="sng" dirty="0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шчык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зваршчык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паромшчык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17651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-аньк-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-ыньк-</a:t>
                      </a:r>
                      <a:r>
                        <a:rPr lang="be-BY" sz="1600" b="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b="0" i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-еньк-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17651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пішуцца з мяккім знакам у памяншальна-ласкальных формах, утвораных ад слоў на </a:t>
                      </a:r>
                      <a:r>
                        <a:rPr lang="be-BY" sz="1600" b="1" i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-ня</a:t>
                      </a:r>
                      <a:endParaRPr lang="ru-RU" sz="16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0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пасля цвёрдых і зацвярдзелых зычных: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ябл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ынь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ка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віш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ань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пасля мяккіх зычных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пес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еньк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176514"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яч</a:t>
                      </a:r>
                      <a:r>
                        <a:rPr lang="be-BY" sz="16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 -ялк-</a:t>
                      </a:r>
                      <a:r>
                        <a:rPr lang="be-BY" sz="16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 -язь</a:t>
                      </a:r>
                      <a:r>
                        <a:rPr lang="be-BY" sz="16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 -ядзь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51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пішуцца з літарай </a:t>
                      </a:r>
                      <a:r>
                        <a:rPr lang="be-BY" sz="16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дзе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ч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се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лка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дроб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зь</a:t>
                      </a:r>
                      <a:r>
                        <a:rPr lang="be-BY" sz="16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 роўн</a:t>
                      </a:r>
                      <a:r>
                        <a:rPr lang="be-BY" sz="16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600" i="1" dirty="0">
                          <a:latin typeface="Times New Roman"/>
                          <a:ea typeface="Times New Roman"/>
                        </a:rPr>
                        <a:t>дзь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1101" marR="61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8424936" cy="1080119"/>
          </a:xfrm>
        </p:spPr>
        <p:txBody>
          <a:bodyPr>
            <a:normAutofit/>
          </a:bodyPr>
          <a:lstStyle/>
          <a:p>
            <a:pPr algn="ctr"/>
            <a:r>
              <a:rPr lang="be-BY" dirty="0" smtClean="0"/>
              <a:t>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28604"/>
            <a:ext cx="8286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kern="10" spc="-72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Дзякуй</a:t>
            </a:r>
            <a:r>
              <a:rPr lang="ru-RU" sz="8800" kern="10" spc="-72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  за     </a:t>
            </a:r>
            <a:r>
              <a:rPr lang="ru-RU" sz="8800" kern="10" spc="-72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ўваггу</a:t>
            </a:r>
            <a:endParaRPr lang="ru-RU" sz="8800" kern="10" spc="-72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2049" name="Picture 1" descr="C:\Users\Chajkova\Documents\fontan-pobedy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6429420" cy="3929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71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4143404" cy="471490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be-BY" sz="2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be-BY" sz="24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be-BY" sz="1800" dirty="0" smtClean="0">
                <a:solidFill>
                  <a:schemeClr val="accent2">
                    <a:lumMod val="75000"/>
                  </a:schemeClr>
                </a:solidFill>
              </a:rPr>
              <a:t>Назоўнік як часціна мовы.</a:t>
            </a:r>
            <a:br>
              <a:rPr lang="be-BY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800" dirty="0" smtClean="0">
                <a:solidFill>
                  <a:schemeClr val="accent2">
                    <a:lumMod val="75000"/>
                  </a:schemeClr>
                </a:solidFill>
              </a:rPr>
              <a:t>2.  Разрады назоўнікаў.</a:t>
            </a:r>
            <a:br>
              <a:rPr lang="be-BY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800" dirty="0" smtClean="0">
                <a:solidFill>
                  <a:schemeClr val="accent2">
                    <a:lumMod val="75000"/>
                  </a:schemeClr>
                </a:solidFill>
              </a:rPr>
              <a:t>3. Род, лік, склон назоўнікаў:</a:t>
            </a:r>
            <a: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  <a:t>	а) род скланяльных назоўнікаў;</a:t>
            </a:r>
            <a:b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  <a:t>	б) вызначэнне роду</a:t>
            </a:r>
            <a:b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  <a:t>нескланяльных назоўнікаў;</a:t>
            </a:r>
            <a:b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  <a:t>	в) лік назоўнікаў;</a:t>
            </a:r>
            <a:b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  <a:t>	г) скланенне назоўнікаў.</a:t>
            </a:r>
            <a:b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e-BY" sz="1800" dirty="0" smtClean="0">
                <a:solidFill>
                  <a:schemeClr val="accent2">
                    <a:lumMod val="75000"/>
                  </a:schemeClr>
                </a:solidFill>
              </a:rPr>
              <a:t>4. Правапіс складаных назоўнікаў:</a:t>
            </a:r>
            <a:br>
              <a:rPr lang="be-BY" sz="1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  <a:t>	а) разам;</a:t>
            </a:r>
            <a:b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  <a:t>	б) праз злучок.</a:t>
            </a:r>
            <a:br>
              <a:rPr lang="be-BY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e-BY" sz="1800" dirty="0" smtClean="0">
                <a:solidFill>
                  <a:schemeClr val="accent2">
                    <a:lumMod val="75000"/>
                  </a:schemeClr>
                </a:solidFill>
              </a:rPr>
              <a:t>5. Правапіс суфіксаў назоўнікаў. 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5045" y="428604"/>
            <a:ext cx="4322978" cy="5715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e-BY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7" name="Picture 1" descr="C:\Users\Chajkova\Documents\images (4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572000" y="1071546"/>
            <a:ext cx="4143404" cy="47863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86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072494" cy="4146316"/>
        </p:xfrm>
        <a:graphic>
          <a:graphicData uri="http://schemas.openxmlformats.org/drawingml/2006/table">
            <a:tbl>
              <a:tblPr/>
              <a:tblGrid>
                <a:gridCol w="4357718"/>
                <a:gridCol w="3714776"/>
              </a:tblGrid>
              <a:tr h="64294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Times New Roman"/>
                        </a:rPr>
                        <a:t>самастойная 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зменная часціна мовы, якая выражае прадметнасць і мае граматычныя катэгорыі роду, ліку, склону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Паводле семантыкі ў яго ўваходзяць наступныя групы слоў</a:t>
                      </a:r>
                      <a:endParaRPr lang="ru-RU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Прыклады </a:t>
                      </a:r>
                      <a:endParaRPr lang="ru-RU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*назвы асоб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чалавек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сястра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вучань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be-BY" sz="2000" dirty="0">
                          <a:latin typeface="Times New Roman"/>
                          <a:ea typeface="Times New Roman"/>
                        </a:rPr>
                        <a:t>назвы жывёл, птушак, насякомых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конь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ластаўка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муха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*назвы раслін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бяроза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клён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трава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*назвы рэчаў, прадметаў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стол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кніга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*назвы з’яў прыроды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дождж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гром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навальніца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*назвы з’яў грамадскага жыцця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рэвалюцыя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дэманстрацыя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*назвы адпрадмечаных прымет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чырвань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прыгажосць</a:t>
                      </a:r>
                      <a:r>
                        <a:rPr lang="be-BY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смеласць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288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</a:rPr>
                        <a:t>*назвы апрадмечаных дзеянняў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барацьба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змаганне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рух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5033" marR="15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571480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e-BY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1. Назоўнік як часціна мовы </a:t>
            </a:r>
            <a:endPara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11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98194" cy="1000132"/>
          </a:xfrm>
        </p:spPr>
        <p:txBody>
          <a:bodyPr>
            <a:normAutofit/>
          </a:bodyPr>
          <a:lstStyle/>
          <a:p>
            <a:pPr algn="ctr"/>
            <a:r>
              <a:rPr lang="be-BY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Лексіка-граматычныя разрады назоўнікаў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142984"/>
          <a:ext cx="8001056" cy="4927600"/>
        </p:xfrm>
        <a:graphic>
          <a:graphicData uri="http://schemas.openxmlformats.org/drawingml/2006/table">
            <a:tbl>
              <a:tblPr/>
              <a:tblGrid>
                <a:gridCol w="3429024"/>
                <a:gridCol w="4572032"/>
              </a:tblGrid>
              <a:tr h="1625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Усе назоўнікі падзяляюцца на: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агульныя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уласныя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абазначаюць цэлыя класы аднародных прадметаў, асоб, паняццяў, з’яў: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студэнт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сястра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падручнік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індывідуальныя назвы канкрэтных прадметаў, з’яў, асоб, што служаць для выдзялення іх </a:t>
                      </a:r>
                      <a:endParaRPr lang="be-BY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сярод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аднародных: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Беларусь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Гомель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Святлана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Агульныя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 назоўнікі падзяляюцца на: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канкрэтныя 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абстрактныя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з’яўляюцца назвамі прадметаў рэчаіснасці: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універсітэт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птушка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яблык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абазначаюць розныя адцягненыя паняцці, пачуцці, працэсы</a:t>
                      </a: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, дзеянні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, уласцівасці: </a:t>
                      </a:r>
                      <a:endParaRPr lang="be-BY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павага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злосць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гонар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мысленне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хараство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сінява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Канкрэтныя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назоўнікі могуць быць: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адушаўлёнымі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неадушаўлёнымі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з’яўляюцца назвамі </a:t>
                      </a: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чалавека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і іншых жывых істот: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выкладчык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дзядуля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шчупак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верабей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абазначаюць прадмет рэчаіснасці: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сонца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рака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будынак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часопіс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256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Заўвага</a:t>
                      </a:r>
                      <a:r>
                        <a:rPr lang="be-BY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be-BY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абстрактныя назоўнікі з’яўляюцца неадушаўлёнымі.</a:t>
                      </a:r>
                      <a:endParaRPr lang="ru-RU" sz="1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Сярод агульнай колькасці назоўнікаў вылучаюцца: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рэчыўныя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зборныя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назвы рэчыва аднароднага саставу, частка якога мае ўласцівасць цэлага прадмета і носіць яго назву: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мёд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шакалад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цукар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золата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абазначаюць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сукупнасць асоб або прадметаў </a:t>
                      </a:r>
                      <a:endParaRPr lang="be-BY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як непадзельнае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цэлае: </a:t>
                      </a:r>
                      <a:endParaRPr lang="be-BY" sz="1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настаўніцтва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лісце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галлё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2251" marR="52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928694"/>
          </a:xfrm>
        </p:spPr>
        <p:txBody>
          <a:bodyPr>
            <a:noAutofit/>
          </a:bodyPr>
          <a:lstStyle/>
          <a:p>
            <a:pPr algn="ctr"/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Род, лік, склон назоўнікаў</a:t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1800" dirty="0" smtClean="0">
                <a:solidFill>
                  <a:srgbClr val="00B050"/>
                </a:solidFill>
              </a:rPr>
              <a:t>а) род скланяльных назоўнікаў</a:t>
            </a:r>
            <a:br>
              <a:rPr lang="be-BY" sz="1800" dirty="0" smtClean="0">
                <a:solidFill>
                  <a:srgbClr val="00B050"/>
                </a:solidFill>
              </a:rPr>
            </a:br>
            <a:endParaRPr lang="ru-RU" sz="1800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285860"/>
          <a:ext cx="8286808" cy="5000659"/>
        </p:xfrm>
        <a:graphic>
          <a:graphicData uri="http://schemas.openxmlformats.org/drawingml/2006/table">
            <a:tbl>
              <a:tblPr/>
              <a:tblGrid>
                <a:gridCol w="2911582"/>
                <a:gridCol w="2259266"/>
                <a:gridCol w="3115960"/>
              </a:tblGrid>
              <a:tr h="293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МУЖЧЫНСКІ 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НІЯКІ 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800" b="1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ЖАНОЧЫ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у назоўным склоне нулявы канчатак, а ў родным – 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горад – горад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вучань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– вучн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снег –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снег</a:t>
                      </a:r>
                      <a:r>
                        <a:rPr lang="be-BY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боль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– бол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у назоўным склоне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а ў родным –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мор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– мор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полым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полымя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галл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– галл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пол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– пол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у назоўным склоне 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а ў родным –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гара – гар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зямля – зямл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9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Некаторыя асабовыя назоўнікі, якія ў назоўным склоне маюць канчатак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), а ў родным –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бацька – бацьк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дзядуля – дзядул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стараста – стараст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у назоўным склоне </a:t>
                      </a:r>
                      <a:endParaRPr lang="be-BY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нулявы 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канчатак,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а ў родным –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мыш – мыш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радасць – радасц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2814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Заўвага!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Назоўнікі, якія абазначаюць прафесію, род заняткаў, часам маюць форму мужчынскага роду, хоць і адносяцца да асоб мужчынскага і жаночага роду: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аграном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доктар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дырэктар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інжынер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прафесар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рэдактар.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Граматычны род носьбітаў такіх прафесій вызначаецца сінтаксічна, па дапасаваных да іх словах: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інжынер Пятроў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інжынер Пятров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прыехаў доктар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прыехал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доктар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20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Назоўнікі </a:t>
                      </a:r>
                      <a:r>
                        <a:rPr lang="be-BY" sz="1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АГУЛЬНАГА </a:t>
                      </a:r>
                      <a:r>
                        <a:rPr lang="be-BY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роду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933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Маюць канчатак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) і ў залежнасці ад ўжывання ў кантэксце такія словы могуць абазначаць асоб жаночага і мужчынскага полу, што вызначаецца сінтаксічна па дапасаваных да іх словах: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мая ціхоня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мой плакса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гэтая недарэка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гэты недарэка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маленькая гарэза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  <a:cs typeface="Times New Roman"/>
                        </a:rPr>
                        <a:t> маленькі гарэза.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8" marR="53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</p:spPr>
        <p:txBody>
          <a:bodyPr>
            <a:noAutofit/>
          </a:bodyPr>
          <a:lstStyle/>
          <a:p>
            <a:pPr algn="ctr"/>
            <a:r>
              <a:rPr lang="be-BY" sz="2400" dirty="0" smtClean="0">
                <a:solidFill>
                  <a:srgbClr val="00B050"/>
                </a:solidFill>
              </a:rPr>
              <a:t>б) вызначэнне роду </a:t>
            </a:r>
            <a:br>
              <a:rPr lang="be-BY" sz="2400" dirty="0" smtClean="0">
                <a:solidFill>
                  <a:srgbClr val="00B050"/>
                </a:solidFill>
              </a:rPr>
            </a:br>
            <a:r>
              <a:rPr lang="be-BY" sz="2400" dirty="0" smtClean="0">
                <a:solidFill>
                  <a:srgbClr val="00B050"/>
                </a:solidFill>
              </a:rPr>
              <a:t>нескланяльных назоўнікаў</a:t>
            </a:r>
            <a:endParaRPr lang="ru-RU" sz="2400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285860"/>
          <a:ext cx="8143932" cy="4908384"/>
        </p:xfrm>
        <a:graphic>
          <a:graphicData uri="http://schemas.openxmlformats.org/drawingml/2006/table">
            <a:tbl>
              <a:tblPr/>
              <a:tblGrid>
                <a:gridCol w="3429024"/>
                <a:gridCol w="1714512"/>
                <a:gridCol w="3000396"/>
              </a:tblGrid>
              <a:tr h="49815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Род нескланяльных назоўнікаў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(вызначаецца семантычна (па значэнні)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мужчынскі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ніякі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жаночы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*найменні асоб мужчынскага полу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аташэ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буржуа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дэдзі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ранцье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янкі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*найменні неадушаўлёных прадметаў: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авакада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алібі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журы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кашнэ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кашпо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ківі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метро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радыё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паліто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пюрэ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філе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шапіто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*найменні асоб  жаночага полу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лэдзі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мадам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місіс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пані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фрау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*назвы жывёл, птушак: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какаду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кенгуру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поні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фламінга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шымпанзэ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*некаторыя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неадушаўлёныя назоўнікі: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кальрабі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‘колерная капуста’; </a:t>
                      </a:r>
                      <a:endParaRPr lang="be-BY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салямі  –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‘каўбаса’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берэ –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‘ігруша”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*некаторыя назвы: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тарнада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ураган’;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бры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сыр’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1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Род нескланяльных геаграфічных назваў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(вызначаецца па родавым слове)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мужчынскі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ніякі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жаночы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4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‘горад’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Батумі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Тарту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‘востраў’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Барнеа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Таіці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‘возера’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Антарыа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‘гара’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Батумі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Тарту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‘рака’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Місісіпі </a:t>
                      </a:r>
                      <a:r>
                        <a:rPr lang="be-BY" sz="140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краіна’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Гаіці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‘пустыня’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Гобі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21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Род нескланяльных складанаскарочаных слоў (абрэвіятур)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(вызначаецца па апорным слове)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мужчынскі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ніякі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жаночы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0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ГДУ – </a:t>
                      </a:r>
                      <a:r>
                        <a:rPr lang="be-BY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омельскі </a:t>
                      </a:r>
                      <a:r>
                        <a:rPr lang="be-BY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зяржаўны </a:t>
                      </a:r>
                      <a:r>
                        <a:rPr lang="be-BY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ў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ніверсітэт</a:t>
                      </a:r>
                      <a:r>
                        <a:rPr lang="be-BY" sz="14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ТЭЦ – цеплавая электрацэнтраль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2155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Заўвага!</a:t>
                      </a:r>
                      <a:r>
                        <a:rPr lang="be-BY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Род абрэвіятур, якія скланяюцца, вызначаецца марфалагічна (па канчатках):</a:t>
                      </a:r>
                      <a:r>
                        <a:rPr lang="be-BY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ЛІМ</a:t>
                      </a: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ЛІМа</a:t>
                      </a:r>
                      <a:r>
                        <a:rPr lang="be-BY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у ЛІМе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242" marR="50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 smtClean="0">
                <a:solidFill>
                  <a:srgbClr val="00B050"/>
                </a:solidFill>
              </a:rPr>
              <a:t>в) лік назоўнікаў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71547"/>
          <a:ext cx="8286808" cy="4720502"/>
        </p:xfrm>
        <a:graphic>
          <a:graphicData uri="http://schemas.openxmlformats.org/drawingml/2006/table">
            <a:tbl>
              <a:tblPr/>
              <a:tblGrid>
                <a:gridCol w="3714776"/>
                <a:gridCol w="642942"/>
                <a:gridCol w="3929090"/>
              </a:tblGrid>
              <a:tr h="42862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Прадметна-граматычная катэгорыя,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якая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выражае колькасць прадметаў у шэрагу аднародных прадметаў,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указвае на адзін або некалькі прадметаў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Назоўнікі </a:t>
                      </a: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адзіночнага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ліку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Назоўнікі </a:t>
                      </a: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множнага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ліку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383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абазначаюць адзін прадмет: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стол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парта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горад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сын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Абазначаюць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мноства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аднародных прадметаў: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сталы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парты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гарады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сыны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80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Абазначаюць сукупнасць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непадзельнасць прадметаў: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лісце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галлё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настаўніцтва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28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b="1" i="1" dirty="0">
                          <a:latin typeface="Times New Roman"/>
                          <a:ea typeface="Times New Roman"/>
                        </a:rPr>
                        <a:t>Заўвага!</a:t>
                      </a:r>
                      <a:r>
                        <a:rPr lang="be-BY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200" dirty="0">
                          <a:latin typeface="Times New Roman"/>
                          <a:ea typeface="Times New Roman"/>
                        </a:rPr>
                        <a:t>Большасць назоўнікаў у сучаснай беларускай мове маюць</a:t>
                      </a:r>
                      <a:r>
                        <a:rPr lang="be-BY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200" dirty="0">
                          <a:latin typeface="Times New Roman"/>
                          <a:ea typeface="Times New Roman"/>
                        </a:rPr>
                        <a:t>суадносныя формы адзіночнага і множнага ліку:</a:t>
                      </a:r>
                      <a:r>
                        <a:rPr lang="be-BY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be-BY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200" i="1" dirty="0" smtClean="0">
                          <a:latin typeface="Times New Roman"/>
                          <a:ea typeface="Times New Roman"/>
                        </a:rPr>
                        <a:t>вёска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– вёскі</a:t>
                      </a:r>
                      <a:r>
                        <a:rPr lang="be-BY" sz="12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 сасна – сосны</a:t>
                      </a:r>
                      <a:r>
                        <a:rPr lang="be-BY" sz="12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200" i="1" dirty="0">
                          <a:latin typeface="Times New Roman"/>
                          <a:ea typeface="Times New Roman"/>
                        </a:rPr>
                        <a:t>чалавек – людзі</a:t>
                      </a:r>
                      <a:r>
                        <a:rPr lang="be-BY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Адзіночналікавыя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назоўнікі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Множналікавыя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назоўнікі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1) абстрактныя: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радасць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гумар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чырвань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1) прадметы, што складаюцца з дзвюх і больш аднолькавых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частак: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акуляры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нажніцы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дзверы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2) зборныя: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адзенне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студэнцтва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насенне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2) рэчывы, прадукты пэўнага вырабу: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апілкі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крупы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дрожджы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3) рэчыўныя: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золата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вельвет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масла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3) падзеі, дзеянні, працэсы: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перагаворы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выбары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паводзіны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4) назоўнікі, якія абазначаюць грамадска-палітычныя вучэнні, формы грамадскага і дзяржаўнага ладу, літаратурныя плыні: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камунізм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рэалізм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класіцызм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4) народныя звычаі, гульні: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вячоркі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дажынкі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хованкі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5) прамежкі часу: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суткі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канікулы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прыцемкі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5) назоўнікі, што абазначаюць напрамкі свету: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усход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захад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поўнач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поўдзень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6) геаграфічныя назвы: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Асіповічы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Калінкавічы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6) уласныя: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Беларусь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Гомель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Сож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Арцём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7) спецыяльныя тэрміны: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азімыя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злакавыя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6653" marR="46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latin typeface="Times New Roman"/>
                <a:ea typeface="Times New Roman"/>
              </a:rPr>
              <a:t/>
            </a:r>
            <a:br>
              <a:rPr lang="be-BY" sz="3200" dirty="0" smtClean="0">
                <a:latin typeface="Times New Roman"/>
                <a:ea typeface="Times New Roman"/>
              </a:rPr>
            </a:br>
            <a:r>
              <a:rPr lang="be-BY" sz="32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Тыпы скланення назоўнікаў</a:t>
            </a:r>
            <a:r>
              <a:rPr lang="ru-RU" sz="800" dirty="0" smtClean="0">
                <a:solidFill>
                  <a:srgbClr val="00B050"/>
                </a:solidFill>
                <a:latin typeface="Times New Roman"/>
                <a:ea typeface="Times New Roman"/>
              </a:rPr>
              <a:t/>
            </a:r>
            <a:br>
              <a:rPr lang="ru-RU" sz="800" dirty="0" smtClean="0">
                <a:solidFill>
                  <a:srgbClr val="00B050"/>
                </a:solidFill>
                <a:latin typeface="Times New Roman"/>
                <a:ea typeface="Times New Roman"/>
              </a:rPr>
            </a:br>
            <a:endParaRPr lang="ru-RU" sz="3200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2"/>
          <a:ext cx="8215370" cy="5319834"/>
        </p:xfrm>
        <a:graphic>
          <a:graphicData uri="http://schemas.openxmlformats.org/drawingml/2006/table">
            <a:tbl>
              <a:tblPr/>
              <a:tblGrid>
                <a:gridCol w="2786082"/>
                <a:gridCol w="3714776"/>
                <a:gridCol w="1714512"/>
              </a:tblGrid>
              <a:tr h="35719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гэта змяненне назоўнікаў па склонах у адзіночным і множным ліку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07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be-BY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І скланенне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2) ІІ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скланенне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3) ІІІ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скланенне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293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адносяцца назоўнікі 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жаночага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роду,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якія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ў назоўным склоне адзіночнага ліку </a:t>
                      </a:r>
                      <a:r>
                        <a:rPr lang="be-BY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маюць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канчатак -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(-</a:t>
                      </a:r>
                      <a:r>
                        <a:rPr lang="be-BY" sz="1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):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краіна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парта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зямля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песня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адносяцца назоўнікі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мужчынскага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роду,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якія ў назоўным склоне адзіночнага ліку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маюць нулявы канчатак: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горад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чалавек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май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адносяцца назоўнікі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жаночага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роду,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якія ў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назоўным склоне адзіночнага ліку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маюць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нулявы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канчатак: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ноч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ціш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радасць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любоў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95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Адносяцца назоўнікі 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ніякага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роду,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якія ў назоўным склоне адзіночнага ліку маюць канчаткі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ё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), 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-</a:t>
                      </a:r>
                      <a:r>
                        <a:rPr lang="be-BY" sz="1400" b="1" i="1" dirty="0" smtClean="0">
                          <a:latin typeface="Times New Roman"/>
                          <a:ea typeface="Times New Roman"/>
                        </a:rPr>
                        <a:t>е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акно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галлё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мора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поле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пяць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назоўнікаў на -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полымя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семя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вымя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цемя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бярэмя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07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4) рознаскланяльныя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5) нескланяльныя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6) субстантывы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(субстантываваныя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прыметнікі скланяюцца як прыметнікі)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1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назвы маладых істот: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парася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качаня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кацяня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ó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кіно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дэпо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кашпо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метро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паліто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шапіто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словы на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мя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імя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племя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стрэмя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é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жэле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філе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рагу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8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словы, якія абазначаюць асоб мужчынскага полу 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з канчаткам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 (-</a:t>
                      </a:r>
                      <a:r>
                        <a:rPr lang="be-BY" sz="1400" b="1" i="1" dirty="0">
                          <a:latin typeface="Times New Roman"/>
                          <a:ea typeface="Times New Roman"/>
                        </a:rPr>
                        <a:t>я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):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бацька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старшыня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дзядуля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галіфэ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кашнэ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мулінэ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пюрэ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дзяжурны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настаўніцкая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сталовая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ваенны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хворы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 марожанае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насякомае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1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ы/і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журы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калібры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кальрабі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салямі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размоўныя імёны </a:t>
                      </a:r>
                      <a:endParaRPr lang="be-BY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асоб мужчынскага 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полу: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Саша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Міша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Лёша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Цёма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нескланяльныя тапонімы (геаграфічныя назвы):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Місісіпі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Сухумі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Гаіці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нескланяльныя абрэвіятуры: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БДПУ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ГДУ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МТС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аблана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словы агульнага роду</a:t>
                      </a:r>
                      <a:r>
                        <a:rPr lang="be-BY" sz="1400" dirty="0" smtClean="0"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стараста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плакса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соня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недарэка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e-BY" sz="1400" b="1" dirty="0" smtClean="0">
                          <a:latin typeface="Times New Roman"/>
                          <a:ea typeface="Times New Roman"/>
                        </a:rPr>
                        <a:t>7) множналікавыя </a:t>
                      </a:r>
                      <a:r>
                        <a:rPr lang="be-BY" sz="1400" b="1" dirty="0">
                          <a:latin typeface="Times New Roman"/>
                          <a:ea typeface="Times New Roman"/>
                        </a:rPr>
                        <a:t>назоўнікі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адведкі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апілкі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акуляры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духі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шашкі</a:t>
                      </a:r>
                      <a:r>
                        <a:rPr lang="be-BY" sz="1400" dirty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e-BY" sz="1400" i="1" dirty="0">
                          <a:latin typeface="Times New Roman"/>
                          <a:ea typeface="Times New Roman"/>
                        </a:rPr>
                        <a:t> шахматы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7256" marR="37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 flipV="1">
            <a:off x="428596" y="357166"/>
            <a:ext cx="8143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 Правапіс складаных назоўнікаў:</a:t>
            </a:r>
            <a:br>
              <a:rPr lang="be-BY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be-BY" sz="2800" dirty="0" smtClean="0">
                <a:solidFill>
                  <a:srgbClr val="00B0F0"/>
                </a:solidFill>
              </a:rPr>
              <a:t>а) разам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4536504" cy="511256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sz="1200" b="1" dirty="0" smtClean="0">
                <a:solidFill>
                  <a:srgbClr val="00B050"/>
                </a:solidFill>
              </a:rPr>
              <a:t>Пішуцца разам складаныя назоўнікі: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утвораныя з дапамогай злучальных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галосных: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e-BY" sz="1200" i="1" dirty="0" smtClean="0"/>
              <a:t>жыццеапісанне</a:t>
            </a:r>
            <a:r>
              <a:rPr lang="be-BY" sz="1200" dirty="0" smtClean="0"/>
              <a:t>,</a:t>
            </a:r>
            <a:r>
              <a:rPr lang="be-BY" sz="1200" i="1" dirty="0" smtClean="0"/>
              <a:t> краявід</a:t>
            </a:r>
            <a:r>
              <a:rPr lang="be-BY" sz="1200" dirty="0" smtClean="0"/>
              <a:t>;</a:t>
            </a:r>
            <a:r>
              <a:rPr lang="be-BY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e-BY" sz="1200" i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be-BY" sz="12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be-BY" sz="1200" i="1" dirty="0" smtClean="0">
                <a:solidFill>
                  <a:schemeClr val="accent1">
                    <a:lumMod val="75000"/>
                  </a:schemeClr>
                </a:solidFill>
              </a:rPr>
              <a:t>ό</a:t>
            </a:r>
            <a:r>
              <a:rPr lang="be-BY" sz="12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be-BY" sz="1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e-BY" sz="1200" i="1" dirty="0" smtClean="0"/>
              <a:t>хлебароб</a:t>
            </a:r>
            <a:r>
              <a:rPr lang="be-BY" sz="1200" dirty="0" smtClean="0"/>
              <a:t>, </a:t>
            </a:r>
            <a:r>
              <a:rPr lang="be-BY" sz="1200" i="1" dirty="0" smtClean="0"/>
              <a:t>часόпіс</a:t>
            </a:r>
            <a:r>
              <a:rPr lang="be-BY" sz="1200" dirty="0" smtClean="0"/>
              <a:t>,</a:t>
            </a:r>
            <a:r>
              <a:rPr lang="be-BY" sz="1200" i="1" dirty="0" smtClean="0"/>
              <a:t> Чарнόбыль</a:t>
            </a:r>
            <a:r>
              <a:rPr lang="be-BY" sz="1200" dirty="0" smtClean="0"/>
              <a:t>;</a:t>
            </a:r>
            <a:r>
              <a:rPr lang="be-BY" sz="1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 першай іншамоўнай часткай тыпу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авія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endParaRPr lang="be-BY" sz="1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агра-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антрапааўта-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аэра-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бія-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вела-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заа-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геа-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гідра-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грос-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інфра-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квазі-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кіна-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мана-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макра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метэа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мікра-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мота-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неа-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пан-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полі- 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палі-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),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пост-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псеўда-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радыё-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тэле-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стэрэа-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ультра-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хрома-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хлор-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фота-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фтор-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электра-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e-BY" sz="1200" i="1" dirty="0" smtClean="0"/>
              <a:t>авіяматор</a:t>
            </a:r>
            <a:r>
              <a:rPr lang="be-BY" sz="1200" dirty="0" smtClean="0"/>
              <a:t>,</a:t>
            </a:r>
            <a:r>
              <a:rPr lang="be-BY" sz="1200" i="1" dirty="0" smtClean="0"/>
              <a:t> аэрапорт</a:t>
            </a:r>
            <a:r>
              <a:rPr lang="be-BY" sz="1200" dirty="0" smtClean="0"/>
              <a:t>,</a:t>
            </a:r>
            <a:r>
              <a:rPr lang="be-BY" sz="1200" i="1" dirty="0" smtClean="0"/>
              <a:t> кіназорка</a:t>
            </a:r>
            <a:r>
              <a:rPr lang="be-BY" sz="1200" dirty="0" smtClean="0"/>
              <a:t>,</a:t>
            </a:r>
            <a:r>
              <a:rPr lang="be-BY" sz="1200" i="1" dirty="0" smtClean="0"/>
              <a:t> тэлеатэлье</a:t>
            </a:r>
            <a:r>
              <a:rPr lang="be-BY" sz="1200" dirty="0" smtClean="0"/>
              <a:t>,</a:t>
            </a:r>
            <a:r>
              <a:rPr lang="be-BY" sz="1200" i="1" dirty="0" smtClean="0"/>
              <a:t> постмадэрнізм</a:t>
            </a:r>
            <a:r>
              <a:rPr lang="be-BY" sz="1200" dirty="0" smtClean="0"/>
              <a:t>,</a:t>
            </a:r>
            <a:r>
              <a:rPr lang="be-BY" sz="1200" i="1" dirty="0" smtClean="0"/>
              <a:t> радыёфакт</a:t>
            </a:r>
            <a:r>
              <a:rPr lang="be-BY" sz="1200" dirty="0" smtClean="0"/>
              <a:t>,</a:t>
            </a:r>
            <a:r>
              <a:rPr lang="be-BY" sz="1200" i="1" dirty="0" smtClean="0"/>
              <a:t> электраапаратура</a:t>
            </a:r>
            <a:r>
              <a:rPr lang="be-BY" sz="1200" dirty="0" smtClean="0"/>
              <a:t>; </a:t>
            </a: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(таксама як з прыстаўкамі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анты-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архі-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між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-,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звыш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- і інш</a:t>
            </a:r>
            <a:r>
              <a:rPr lang="be-BY" sz="1200" b="1" dirty="0" smtClean="0">
                <a:solidFill>
                  <a:srgbClr val="CC9900"/>
                </a:solidFill>
              </a:rPr>
              <a:t>.): </a:t>
            </a:r>
            <a:r>
              <a:rPr lang="be-BY" sz="1200" i="1" dirty="0" smtClean="0"/>
              <a:t>антыфашыст</a:t>
            </a:r>
            <a:r>
              <a:rPr lang="be-BY" sz="1200" dirty="0" smtClean="0"/>
              <a:t>, </a:t>
            </a:r>
            <a:r>
              <a:rPr lang="be-BY" sz="1200" i="1" dirty="0" smtClean="0"/>
              <a:t>архіепіскап</a:t>
            </a:r>
            <a:r>
              <a:rPr lang="be-BY" sz="1200" dirty="0" smtClean="0"/>
              <a:t>);</a:t>
            </a:r>
            <a:r>
              <a:rPr lang="be-BY" sz="1200" dirty="0" smtClean="0">
                <a:solidFill>
                  <a:srgbClr val="CC9900"/>
                </a:solidFill>
              </a:rPr>
              <a:t> </a:t>
            </a:r>
            <a:endParaRPr lang="ru-RU" sz="1200" dirty="0" smtClean="0">
              <a:solidFill>
                <a:srgbClr val="CC9900"/>
              </a:solidFill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 часткай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контр-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якая мае значэнне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sz="1200" b="1" dirty="0" smtClean="0">
                <a:solidFill>
                  <a:srgbClr val="CC9900"/>
                </a:solidFill>
              </a:rPr>
              <a:t>‘проці’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e-BY" sz="1200" i="1" dirty="0" smtClean="0"/>
              <a:t>контрудар</a:t>
            </a:r>
            <a:r>
              <a:rPr lang="be-BY" sz="1200" dirty="0" smtClean="0"/>
              <a:t>, </a:t>
            </a:r>
            <a:r>
              <a:rPr lang="be-BY" sz="1200" i="1" dirty="0" smtClean="0"/>
              <a:t>контрразведчык</a:t>
            </a:r>
            <a:r>
              <a:rPr lang="be-BY" sz="1200" dirty="0" smtClean="0"/>
              <a:t>;</a:t>
            </a:r>
            <a:endParaRPr lang="ru-RU" sz="1200" dirty="0" smtClean="0"/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адзінка вымярэння </a:t>
            </a:r>
            <a:r>
              <a:rPr lang="be-BY" sz="1200" i="1" dirty="0" smtClean="0"/>
              <a:t>працадзень</a:t>
            </a:r>
            <a:r>
              <a:rPr lang="be-BY" sz="1200" dirty="0" smtClean="0"/>
              <a:t>;</a:t>
            </a:r>
            <a:endParaRPr lang="ru-RU" sz="1200" dirty="0" smtClean="0"/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агульныя словы з часткай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паў-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e-BY" sz="1200" i="1" dirty="0" smtClean="0"/>
              <a:t>паўяблыка</a:t>
            </a:r>
            <a:r>
              <a:rPr lang="be-BY" sz="1200" dirty="0" smtClean="0"/>
              <a:t>,</a:t>
            </a:r>
            <a:endParaRPr lang="be-BY" sz="1200" i="1" dirty="0"/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sz="1200" i="1" dirty="0" smtClean="0"/>
              <a:t>паўлімона</a:t>
            </a:r>
            <a:r>
              <a:rPr lang="be-BY" sz="1200" dirty="0" smtClean="0"/>
              <a:t>,</a:t>
            </a:r>
            <a:r>
              <a:rPr lang="be-BY" sz="1200" i="1" dirty="0" smtClean="0"/>
              <a:t> паўстакана</a:t>
            </a:r>
            <a:r>
              <a:rPr lang="be-BY" sz="1200" dirty="0" smtClean="0"/>
              <a:t>;</a:t>
            </a:r>
            <a:endParaRPr lang="ru-RU" sz="1200" dirty="0" smtClean="0"/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першай часткай якіх з’яўляюцца дзеясловы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загаднага ладу на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-і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be-BY" sz="1200" b="1" i="1" dirty="0" smtClean="0">
                <a:solidFill>
                  <a:schemeClr val="accent1">
                    <a:lumMod val="75000"/>
                  </a:schemeClr>
                </a:solidFill>
              </a:rPr>
              <a:t>-ы</a:t>
            </a:r>
            <a:r>
              <a:rPr lang="be-BY" sz="12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e-BY" sz="1200" i="1" dirty="0" smtClean="0"/>
              <a:t>сарвігалава</a:t>
            </a:r>
            <a:r>
              <a:rPr lang="be-BY" sz="1200" dirty="0" smtClean="0"/>
              <a:t>, </a:t>
            </a:r>
            <a:r>
              <a:rPr lang="be-BY" sz="1200" i="1" dirty="0" smtClean="0"/>
              <a:t>пакацігарошак</a:t>
            </a:r>
            <a:r>
              <a:rPr lang="be-BY" sz="1200" dirty="0" smtClean="0"/>
              <a:t>;</a:t>
            </a:r>
          </a:p>
        </p:txBody>
      </p:sp>
      <p:pic>
        <p:nvPicPr>
          <p:cNvPr id="5" name="Picture 1" descr="C:\Users\Chajkova\Documents\1147-news2011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00174"/>
            <a:ext cx="3786214" cy="4500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55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12767F-B85C-4AA1-935C-AD76FA6B7DD1}"/>
</file>

<file path=customXml/itemProps2.xml><?xml version="1.0" encoding="utf-8"?>
<ds:datastoreItem xmlns:ds="http://schemas.openxmlformats.org/officeDocument/2006/customXml" ds:itemID="{7FC8999C-B4C3-4591-9003-06633E767DC9}"/>
</file>

<file path=customXml/itemProps3.xml><?xml version="1.0" encoding="utf-8"?>
<ds:datastoreItem xmlns:ds="http://schemas.openxmlformats.org/officeDocument/2006/customXml" ds:itemID="{295A1E2E-E5FA-4E6B-92D4-80A86DE7D5C7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253</TotalTime>
  <Words>2115</Words>
  <Application>Microsoft Office PowerPoint</Application>
  <PresentationFormat>Экран (4:3)</PresentationFormat>
  <Paragraphs>296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Презентация PowerPoint</vt:lpstr>
      <vt:lpstr>1. Назоўнік як часціна мовы. 2.  Разрады назоўнікаў. 3. Род, лік, склон назоўнікаў:  а) род скланяльных назоўнікаў;  б) вызначэнне роду нескланяльных назоўнікаў;  в) лік назоўнікаў;  г) скланенне назоўнікаў.  4. Правапіс складаных назоўнікаў:  а) разам;  б) праз злучок. 5. Правапіс суфіксаў назоўнікаў. </vt:lpstr>
      <vt:lpstr>Презентация PowerPoint</vt:lpstr>
      <vt:lpstr>2. Лексіка-граматычныя разрады назоўнікаў </vt:lpstr>
      <vt:lpstr>                        3. Род, лік, склон назоўнікаў а) род скланяльных назоўнікаў </vt:lpstr>
      <vt:lpstr>б) вызначэнне роду  нескланяльных назоўнікаў</vt:lpstr>
      <vt:lpstr>в) лік назоўнікаў</vt:lpstr>
      <vt:lpstr>       Тыпы скланення назоўнікаў </vt:lpstr>
      <vt:lpstr>4. Правапіс складаных назоўнікаў: а) разам</vt:lpstr>
      <vt:lpstr>4. Правапіс складаных назоўнікаў: а) разам (працяг)</vt:lpstr>
      <vt:lpstr>4. Правапіс складаных назоўнікаў: б) праз злучок</vt:lpstr>
      <vt:lpstr>4. Правапіс складаных назоўнікаў: б) праз злучок (працяг)</vt:lpstr>
      <vt:lpstr>5. Правапіс суфіксаў назоўнікаў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 складаных слоў </dc:title>
  <dc:creator>Светлана</dc:creator>
  <cp:lastModifiedBy>Olesya Drobyshevskaya</cp:lastModifiedBy>
  <cp:revision>31</cp:revision>
  <dcterms:created xsi:type="dcterms:W3CDTF">2015-05-24T20:36:33Z</dcterms:created>
  <dcterms:modified xsi:type="dcterms:W3CDTF">2016-05-30T11:46:13Z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