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414" autoAdjust="0"/>
  </p:normalViewPr>
  <p:slideViewPr>
    <p:cSldViewPr>
      <p:cViewPr varScale="1">
        <p:scale>
          <a:sx n="96" d="100"/>
          <a:sy n="96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4625"/>
            <a:ext cx="6552728" cy="936103"/>
          </a:xfrm>
        </p:spPr>
        <p:txBody>
          <a:bodyPr>
            <a:noAutofit/>
          </a:bodyPr>
          <a:lstStyle/>
          <a:p>
            <a:r>
              <a:rPr lang="ru-RU" sz="6600" b="1" dirty="0" err="1" smtClean="0">
                <a:solidFill>
                  <a:srgbClr val="7030A0"/>
                </a:solidFill>
              </a:rPr>
              <a:t>Лічэбнік</a:t>
            </a:r>
            <a:r>
              <a:rPr lang="be-BY" sz="6600" b="1" dirty="0" smtClean="0">
                <a:solidFill>
                  <a:srgbClr val="7030A0"/>
                </a:solidFill>
              </a:rPr>
              <a:t>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2592" y="1003640"/>
            <a:ext cx="3456384" cy="4873631"/>
          </a:xfrm>
        </p:spPr>
        <p:txBody>
          <a:bodyPr>
            <a:normAutofit fontScale="85000" lnSpcReduction="10000"/>
          </a:bodyPr>
          <a:lstStyle/>
          <a:p>
            <a:endParaRPr lang="be-BY" b="1" dirty="0" smtClean="0">
              <a:solidFill>
                <a:srgbClr val="0070C0"/>
              </a:solidFill>
            </a:endParaRPr>
          </a:p>
          <a:p>
            <a:r>
              <a:rPr lang="be-BY" b="1" dirty="0" smtClean="0">
                <a:solidFill>
                  <a:srgbClr val="0070C0"/>
                </a:solidFill>
              </a:rPr>
              <a:t>ЛЕКЦЫЯ-ПРЭЗЕНТАЦЫЯ </a:t>
            </a:r>
            <a:endParaRPr lang="be-BY" b="1" dirty="0">
              <a:solidFill>
                <a:srgbClr val="0070C0"/>
              </a:solidFill>
            </a:endParaRPr>
          </a:p>
          <a:p>
            <a:r>
              <a:rPr lang="be-BY" b="1" dirty="0">
                <a:solidFill>
                  <a:srgbClr val="0070C0"/>
                </a:solidFill>
              </a:rPr>
              <a:t>па БЕЛАРУСКАЙ МОВЕ</a:t>
            </a:r>
          </a:p>
          <a:p>
            <a:r>
              <a:rPr lang="be-BY" b="1" i="1" dirty="0">
                <a:solidFill>
                  <a:srgbClr val="0070C0"/>
                </a:solidFill>
              </a:rPr>
              <a:t>для слухачоў </a:t>
            </a:r>
          </a:p>
          <a:p>
            <a:r>
              <a:rPr lang="be-BY" b="1" i="1" dirty="0">
                <a:solidFill>
                  <a:srgbClr val="0070C0"/>
                </a:solidFill>
              </a:rPr>
              <a:t>падрыхтоўчага аддзялення </a:t>
            </a:r>
          </a:p>
          <a:p>
            <a:r>
              <a:rPr lang="be-BY" b="1" i="1" dirty="0">
                <a:solidFill>
                  <a:srgbClr val="0070C0"/>
                </a:solidFill>
              </a:rPr>
              <a:t>і падрыхтоўчых курсаў</a:t>
            </a:r>
          </a:p>
          <a:p>
            <a:pPr algn="r">
              <a:spcBef>
                <a:spcPct val="0"/>
              </a:spcBef>
              <a:buClrTx/>
            </a:pPr>
            <a:endParaRPr lang="be-BY" altLang="ru-RU" b="1" dirty="0" smtClean="0">
              <a:solidFill>
                <a:srgbClr val="FF0000"/>
              </a:solidFill>
            </a:endParaRPr>
          </a:p>
          <a:p>
            <a:pPr algn="r">
              <a:spcBef>
                <a:spcPct val="0"/>
              </a:spcBef>
              <a:buClrTx/>
            </a:pPr>
            <a:endParaRPr lang="be-BY" altLang="ru-RU" b="1" dirty="0">
              <a:solidFill>
                <a:srgbClr val="FF0000"/>
              </a:solidFill>
            </a:endParaRPr>
          </a:p>
          <a:p>
            <a:pPr algn="r">
              <a:spcBef>
                <a:spcPct val="0"/>
              </a:spcBef>
              <a:buClrTx/>
            </a:pPr>
            <a:endParaRPr lang="be-BY" altLang="ru-RU" b="1" dirty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7030A0"/>
                </a:solidFill>
              </a:rPr>
              <a:t>Складальнік  </a:t>
            </a:r>
            <a:r>
              <a:rPr lang="be-BY" alt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b="1" dirty="0">
                <a:solidFill>
                  <a:srgbClr val="7030A0"/>
                </a:solidFill>
              </a:rPr>
              <a:t>  </a:t>
            </a:r>
            <a:endParaRPr lang="be-BY" altLang="ru-RU" b="1" dirty="0" smtClean="0">
              <a:solidFill>
                <a:srgbClr val="7030A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0070C0"/>
                </a:solidFill>
              </a:rPr>
              <a:t>дацэнт </a:t>
            </a:r>
            <a:r>
              <a:rPr lang="be-BY" altLang="ru-RU" b="1" dirty="0">
                <a:solidFill>
                  <a:srgbClr val="0070C0"/>
                </a:solidFill>
              </a:rPr>
              <a:t>кафедры давузаўскай падрыхтоўкі </a:t>
            </a:r>
            <a:r>
              <a:rPr lang="be-BY" altLang="ru-RU" b="1" dirty="0" smtClean="0">
                <a:solidFill>
                  <a:srgbClr val="0070C0"/>
                </a:solidFill>
              </a:rPr>
              <a:t>і </a:t>
            </a:r>
            <a:r>
              <a:rPr lang="be-BY" altLang="ru-RU" b="1" dirty="0">
                <a:solidFill>
                  <a:srgbClr val="0070C0"/>
                </a:solidFill>
              </a:rPr>
              <a:t>прафарыентацыі </a:t>
            </a:r>
            <a:endParaRPr lang="be-BY" altLang="ru-RU" b="1" dirty="0" smtClean="0">
              <a:solidFill>
                <a:srgbClr val="0070C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7030A0"/>
                </a:solidFill>
              </a:rPr>
              <a:t>С.В</a:t>
            </a:r>
            <a:r>
              <a:rPr lang="be-BY" altLang="ru-RU" b="1" dirty="0">
                <a:solidFill>
                  <a:srgbClr val="7030A0"/>
                </a:solidFill>
              </a:rPr>
              <a:t>. Чайкова</a:t>
            </a:r>
            <a:endParaRPr lang="ru-RU" alt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Светлана\Pictures\images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80729"/>
            <a:ext cx="3888432" cy="4858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7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Светлана\Pictures\images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9"/>
            <a:ext cx="7704856" cy="4968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31641" y="620688"/>
            <a:ext cx="640871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4800" b="1" i="1" dirty="0" smtClean="0">
                <a:solidFill>
                  <a:srgbClr val="7030A0"/>
                </a:solidFill>
              </a:rPr>
              <a:t>Дзякуй за ўвагу!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01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571481"/>
            <a:ext cx="7715304" cy="2143140"/>
          </a:xfrm>
          <a:solidFill>
            <a:srgbClr val="7030A0"/>
          </a:solidFill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be-BY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be-BY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Лічэбнік як часціна мовы.</a:t>
            </a:r>
            <a:endParaRPr lang="ru-RU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be-BY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Разрады лічэбнікаў.</a:t>
            </a:r>
            <a:endParaRPr lang="ru-RU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be-BY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Скланенне лічэбнікаў. </a:t>
            </a:r>
            <a:endParaRPr lang="ru-RU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be-BY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Сінтаксічная сувязь лічэбнікаў з назоўнікамі.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Светлана\Pictures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714620"/>
            <a:ext cx="7715304" cy="3571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01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548681"/>
            <a:ext cx="7088668" cy="576063"/>
          </a:xfrm>
        </p:spPr>
        <p:txBody>
          <a:bodyPr>
            <a:normAutofit fontScale="90000"/>
          </a:bodyPr>
          <a:lstStyle/>
          <a:p>
            <a:pPr lvl="0"/>
            <a:r>
              <a:rPr lang="be-BY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be-BY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81133" y="2209413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be-BY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§</a:t>
            </a:r>
            <a:endParaRPr kumimoji="0" lang="be-BY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571480"/>
            <a:ext cx="7715304" cy="57150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be-BY" sz="1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ЛІЧЭБНІК ЯК ЧАСЦІНА МОВЫ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Лічэбнік — гэта самастойная часціна мовы, якая абазначае абстрактныя лікі, колькасць, сукупнасць ці парадак прадметаў пры лічэнні: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чатыры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семдзясят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трыццаць два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дзве тысячы восьмы.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Са значэннем абстрактнага ліку лічэбнікі выступаюць тады, калі ўжываюцца без назоўнікаў. Такія лічэбнікі выкарыстоўваюцца, як правіла, у матэматыцы і маюць адпаведныя лікавыя абазначэнні: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сем плюс тры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дзесяць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7+3= 10.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Колькасць прадметаў ці парадак іх пры лічэнні абазначаюць лічэбнікі ў спалучэнні з назоўнікамі і асабовымі займеннікамі: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пасадзілі два дубкі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дзесяць выпускнікоў школы.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Лічэбнік як самастойная часціна мовы мае пэўныя марфалагічныя прыметы: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*усе лічэбнікі, акрамя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дзевяноста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паўтара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паўтары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скланяюцца;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*колькасны лічэбнік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адзін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і ўсе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парадкавыя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змяняюцца па родах і ліках;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*лічэбнікі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дзве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абодва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абедзве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паўтара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паўтары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змяняюцца па родах;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*маюць род і словы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тысяча 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(жаночы),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мільён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мільярд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(мужчынскі);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*пераважная большасць колькасных лічэбнікаў, за выключэннем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адзін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тысяча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мільён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мільярд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не мае граматычных катэгорый роду і ліку.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У сказе лічэбнік (найчасцей у спалучэнні з назоўнікам) можа быць: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*дзейнікам: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Дзве бярозы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шумяць над акном.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*выказнікам: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Плошча Нарачы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восемдзясят квадратных кіламетраў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*азначэннем: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Мой сын вучыцца ў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дзевятым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класе.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*дапаўненнем: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Сямёра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аднаго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не чакаюць.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*акалічнасцю: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Гэтага хлопца я ведаў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гадоў пяць.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87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48680"/>
            <a:ext cx="7715304" cy="880055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be-BY" alt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be-BY" alt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be-BY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Разрады лічэбнікаў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9" y="1428734"/>
          <a:ext cx="7715303" cy="4874925"/>
        </p:xfrm>
        <a:graphic>
          <a:graphicData uri="http://schemas.openxmlformats.org/drawingml/2006/table">
            <a:tbl>
              <a:tblPr/>
              <a:tblGrid>
                <a:gridCol w="1990184"/>
                <a:gridCol w="2927977"/>
                <a:gridCol w="2797142"/>
              </a:tblGrid>
              <a:tr h="473531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а) Разрады лічэбнікаў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паводле структуры</a:t>
                      </a:r>
                      <a:endParaRPr lang="ru-RU" sz="2400" b="1" i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3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latin typeface="Times New Roman"/>
                          <a:ea typeface="Times New Roman"/>
                        </a:rPr>
                        <a:t>Простыя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latin typeface="Times New Roman"/>
                          <a:ea typeface="Times New Roman"/>
                        </a:rPr>
                        <a:t>Складаныя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latin typeface="Times New Roman"/>
                          <a:ea typeface="Times New Roman"/>
                        </a:rPr>
                        <a:t>Састаўныя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34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маюць </a:t>
                      </a:r>
                      <a:endParaRPr lang="be-BY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адзін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корань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утвораныя </a:t>
                      </a:r>
                      <a:endParaRPr lang="be-BY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з 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дзвюх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або некалькіх асноў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у якіх </a:t>
                      </a:r>
                      <a:endParaRPr lang="be-BY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спалучаюцца 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два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і больш словы-лікі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34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адзін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пяць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тысячны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шэсцьдзясят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семсот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двухсотмільённы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трыццаць восем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дзвесце пяцьдзясят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58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15304" cy="107157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be-B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Разрады лічэбнікаў </a:t>
            </a:r>
            <a:br>
              <a:rPr lang="be-B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be-B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паводле значэння і граматычных асаблівасцей</a:t>
            </a:r>
            <a:r>
              <a:rPr lang="be-BY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7715304" cy="4744334"/>
        </p:xfrm>
        <a:graphic>
          <a:graphicData uri="http://schemas.openxmlformats.org/drawingml/2006/table">
            <a:tbl>
              <a:tblPr/>
              <a:tblGrid>
                <a:gridCol w="3498446"/>
                <a:gridCol w="4216858"/>
              </a:tblGrid>
              <a:tr h="435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</a:rPr>
                        <a:t>Колькасныя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</a:rPr>
                        <a:t>Парадкавыя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93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абазначаюць абстрактныя лікі, колькасць цэлых адзінак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ці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частак цэлага,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няпэўную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колькасць: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пяць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васемнаццаць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мільярд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восем дзясятых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шмат уражанняў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абазначаюць парадак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аднародных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прадметаў пры лічэнні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адказваюць на 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пытанне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які?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каторы?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):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першы клас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дзвесце трэцяя старонка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дзве тысячы восьмы год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175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яны разам з назоўнікамі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абазначаюць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колькасць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прадметаў: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сем сталоў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дваццаць 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адзін дзень.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яны блізкія да прыметнікаў,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таму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што маюць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катэгорыі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роду, ліку, </a:t>
                      </a: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склону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і дапасуюцца да назоўнікаў: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другі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другога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другому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другімі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другіх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другая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другой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другія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7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500042"/>
            <a:ext cx="7643866" cy="85725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/>
            <a:r>
              <a:rPr lang="be-BY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be-BY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be-BY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Колькасныя лічэбнікі </a:t>
            </a:r>
            <a:r>
              <a:rPr lang="be-BY" sz="6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e-BY" sz="66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285860"/>
          <a:ext cx="7715304" cy="5000660"/>
        </p:xfrm>
        <a:graphic>
          <a:graphicData uri="http://schemas.openxmlformats.org/drawingml/2006/table">
            <a:tbl>
              <a:tblPr/>
              <a:tblGrid>
                <a:gridCol w="2038006"/>
                <a:gridCol w="1892433"/>
                <a:gridCol w="1601289"/>
                <a:gridCol w="2183576"/>
              </a:tblGrid>
              <a:tr h="29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пэўнаколькасныя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няпэўнаколькасныя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дробавыя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зборныя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302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указваюць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на колькасць аднародных прадметаў або абазначаюць абстрактныя лікі: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Чарнеюць 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тры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вялізныя разгалістыя дубы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абазначаюць няпэўную колькасць аднародных прадметаў: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многа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шмат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нямала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мала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трохі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крыху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нямнога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столькі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некалькі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гэтулькі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абазначаюць частку адзінкі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або цэлы лік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і частку адзінкі: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дзве трэція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пяць цэлых і дзевяць сотых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абазначаюць пэўную колькасць прадметаў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як адно цэлае: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двое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абодва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абедзве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абое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трое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чацвёра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пяцёра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шасцёра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сямёра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васьмёра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дзевяцёра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дзесяцёра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336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большасць іх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не змяняецца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па родах, ліках,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апрача лічэбнікаў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адзін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два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мільён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мільярд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яны не маюць катэгорый роду і ліку, спалучаюцца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з назоўнікамі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ў родным склоне адзіночнага ліку: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некалькі гадзін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мала часу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могуць спалучацца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 рэчыўнымі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і зборнымі назоўнікамі: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тры пятых насельніцтва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адна восьмая даходаў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не маюць </a:t>
                      </a:r>
                      <a:r>
                        <a:rPr lang="be-BY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катэгорый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роду і ліку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64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утвараюцца ад асновы пэўна-колькасных лічэбнікаў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 дапамогай суфіксаў-</a:t>
                      </a: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ой-э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ёр-а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-ер-а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тры – трое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дзесяць – дзесяцёра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15304" cy="85725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be-BY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Зборныя лічэбнікі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715304" cy="5106885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3707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be-BY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Зборныя лічэбнікі ўжываюцца: 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69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назоўнікамі, што называюць маладых істот: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двое цялятак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чацвёра ягнят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55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множналікавымі назоўнікамі: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трое сутак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двое акуляраў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978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назоўнікамі, якія называюць асоб мужчынскага полу: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пяцёра сяброў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васьмёра мужчын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9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назоўнікамі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людзі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дзеці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коні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свінні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гусі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шасцёра дзяцей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сямёра гусей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35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займеннікамі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вы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яны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усе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мы абое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усе дзевяцёра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358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субстантываванымі прыметнікамі: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трое дзяжурных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двое паляўнічых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71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</a:rPr>
                        <a:t>Заўвагі! </a:t>
                      </a:r>
                      <a:endParaRPr lang="be-BY" sz="18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Ужыванне зборных лічэбнікаў з іншымі назоўнікамі з’яўляецца парушэннем граматычных нормаў беларускай мовы: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сем дзяўчат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а не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сямёра дзяўчат.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* Часам зборным лічэбнікі ўжываюцца і без назоўнікаў: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Адзін з плошкай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сямёра з лыжкай.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1"/>
            <a:ext cx="7715303" cy="78581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lvl="0"/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Правапіс складаных лічэбнікаў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715304" cy="4857784"/>
        </p:xfrm>
        <a:graphic>
          <a:graphicData uri="http://schemas.openxmlformats.org/drawingml/2006/table">
            <a:tbl>
              <a:tblPr/>
              <a:tblGrid>
                <a:gridCol w="2143140"/>
                <a:gridCol w="5572164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Разам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842" marR="26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Праз злучок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842" marR="26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5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*парадкавыя лічэбнікі </a:t>
                      </a:r>
                      <a:endParaRPr lang="be-BY" sz="1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 -</a:t>
                      </a:r>
                      <a:r>
                        <a:rPr lang="be-BY" sz="18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дзесяты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-</a:t>
                      </a:r>
                      <a:r>
                        <a:rPr lang="be-BY" sz="18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соты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-</a:t>
                      </a:r>
                      <a:r>
                        <a:rPr lang="be-BY" sz="18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тысячны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мільённы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8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мільярдны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endParaRPr lang="be-BY" sz="1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часткі 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якіх напісаны літарамі: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чатырохмільённы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пяцідзясяты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двухтысячны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842" marR="26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*лічэбнікі на 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</a:rPr>
                        <a:t>тысячны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</a:rPr>
                        <a:t>мільённы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</a:rPr>
                        <a:t> -мільярдны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 першая частка якіх напісана лічбамі: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2-тысячны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*лічэбнікі, якія абазначаюць здвоеныя нумары газет або часопісаў: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№2-3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*парадкавыя лічэбнікі, напісаныя лічбамі з граматычным канчаткам: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1-га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3-ці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*напісаныя літарамі лічэбнікі, якія перадаюць прыблізнасць: хлопчык гадоў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сямі-васьмі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 прайшло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тры-чатыры 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гады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6842" marR="26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3731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Times New Roman"/>
                        </a:rPr>
                        <a:t>Заўвагі!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8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Лічэбнікі, якія перадаюць прыблізнасць, калі напісаны яны лічбамі, пішуцца праз працяжнік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: хлопчык гадоў </a:t>
                      </a:r>
                      <a:r>
                        <a:rPr lang="be-BY" sz="1800" i="1" dirty="0" smtClean="0">
                          <a:latin typeface="Times New Roman"/>
                          <a:ea typeface="Times New Roman"/>
                        </a:rPr>
                        <a:t>6—7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. </a:t>
                      </a:r>
                      <a:endParaRPr lang="be-BY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* 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Нумары старонак пішуцца праз працяжнік: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25—30 старонак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6842" marR="26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6965245" cy="57150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be-BY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СКЛАНЕННЕ ЛІЧЭБНІКАЎ</a:t>
            </a:r>
            <a:r>
              <a:rPr lang="be-BY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e-BY" sz="8000" dirty="0" smtClean="0">
                <a:latin typeface="Arial" pitchFamily="34" charset="0"/>
                <a:cs typeface="Arial" pitchFamily="34" charset="0"/>
              </a:rPr>
            </a:br>
            <a:r>
              <a:rPr lang="be-BY" sz="2000" b="1" dirty="0" smtClean="0">
                <a:latin typeface="Times New Roman"/>
                <a:ea typeface="Times New Roman"/>
              </a:rPr>
              <a:t>Асаблівасці скланення колькасных лічэбнікаў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41188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5597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адзін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які мае формы роду і ліку,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скланяецца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 указальны займеннік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той.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72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 (абодва)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дзве (абедзве)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ва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ўсіх склонавых формах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захоўваюць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родавыя адрозненні і маюць дзве разнавіднасці: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цвёрдую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калі ўжываюцца з назоўнікамі мужчынскага і ніякага роду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мяккую, калі ўжываюцца з назоўнікамі жаночага роду: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 (абодва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дзве (адедзве)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Р.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двух (абодвух)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дзвюх (абедзвюх)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Д.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двум (абодвум)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дзвюм (абедзвюм)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В.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або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Р.; Т.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двума (абодвума)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дзвюма (абедзвюма)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М. (пры)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двух (абодвух)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дзвюх (абедзвюх).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45720" algn="l"/>
                          <a:tab pos="42672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Лічэбнікі ад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пяці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да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дваццаці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трыццаць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скланяюцца, як назоўнікі ІІІ скл. у форме Т. скл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., 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None/>
                        <a:tabLst>
                          <a:tab pos="45720" algn="l"/>
                          <a:tab pos="426720" algn="l"/>
                        </a:tabLst>
                      </a:pPr>
                      <a:r>
                        <a:rPr lang="be-BY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гук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[ц’] падаўжаецца і перадаецца двюма літарамі 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цц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пяццю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трыццаццю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але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шасцю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7410">
                <a:tc>
                  <a:txBody>
                    <a:bodyPr/>
                    <a:lstStyle/>
                    <a:p>
                      <a:pPr marL="742950" lvl="1" indent="-28575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 дзевяноста ва ўсіх склонах мае канчатак 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-а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741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  <a:tabLst>
                          <a:tab pos="45720" algn="l"/>
                          <a:tab pos="42672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сорак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змяняюць форму ва ўскосных склонах, акрамя Н. і В. скл., на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сарака, ста.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624">
                <a:tc>
                  <a:txBody>
                    <a:bodyPr/>
                    <a:lstStyle/>
                    <a:p>
                      <a:pPr marL="1600200" lvl="3" indent="-2286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Char char="•"/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 лічэбніках ад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пяці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да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васьмідзясяці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 ад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двухсот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да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дзевяцісот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600200" lvl="3" indent="-2286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None/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пры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скланенні змяняюцца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абедзве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часткі: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600200" lvl="3" indent="-228600" algn="ctr">
                        <a:spcAft>
                          <a:spcPts val="0"/>
                        </a:spcAft>
                        <a:buSzPts val="1200"/>
                        <a:buFont typeface="Arial" pitchFamily="34" charset="0"/>
                        <a:buNone/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шэсцьсот дваццаць сем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шасцісот дваццаці сямі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шасцістам дваццаці сямі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 Н. або Р.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шасцюстамі дваццаццю сямю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М. (у)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шасцістах дваццаці сямі.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006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68580" algn="l"/>
                          <a:tab pos="4572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тысяча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скланяецца, як назоўнікі 1-га скланення з асновай на цвёрды зычны (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сцяна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),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68580" algn="l"/>
                          <a:tab pos="45720" algn="l"/>
                        </a:tabLs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мільён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мільярд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– як назоўнікі 2-ага скланення на цвёрды зычны (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стол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962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Няпэўнаколькасныя лічэбнікі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некалькі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столькі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колькі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гэтулькі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скланяюцца, як прыметнікі множнага ліку: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" algn="l"/>
                        </a:tabLs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некалькі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гэтулькі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некалькіх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гэтулькіх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Д.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некалькім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гэтулькім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В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або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Р.;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некалькімі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гэтулькімі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.(аб)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некалькіх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гэтулькіх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822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60020" algn="l"/>
                          <a:tab pos="45720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 дробавых лічэбніках лічнік (числитель) скланяецца як колькасны лічэбнік,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60020" algn="l"/>
                          <a:tab pos="457200" algn="l"/>
                        </a:tabLs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назоўнік (знаменатель) – як парадкавы: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60020" algn="l"/>
                          <a:tab pos="457200" algn="l"/>
                        </a:tabLs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адна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пятая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Р.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адной пятай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Д.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адной пятай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В.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адну пятую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Т.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адной пятай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М. (у)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адной пятай.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741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98120" algn="l"/>
                          <a:tab pos="45720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Лічэбнік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паўтара, паўтары, паўтараста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маюць адну форму ва ўсіх склонах.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482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9530" algn="l"/>
                          <a:tab pos="148590" algn="l"/>
                          <a:tab pos="457200" algn="l"/>
                        </a:tabLs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Зборныя лічэбнікі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двое, трое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скланяюцца, як займеннікі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твае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свае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 Н.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двое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трое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Р.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дваіх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траіх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Д.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дваім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траім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В.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Н.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або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Р.; Т.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дваімі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траімі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 М.(аб)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дваіх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траіх.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524" marR="41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20203B-B63F-4502-A9F6-BBD8279E4C73}"/>
</file>

<file path=customXml/itemProps2.xml><?xml version="1.0" encoding="utf-8"?>
<ds:datastoreItem xmlns:ds="http://schemas.openxmlformats.org/officeDocument/2006/customXml" ds:itemID="{C477A262-B2D6-4472-832A-6E5DB68CC9B0}"/>
</file>

<file path=customXml/itemProps3.xml><?xml version="1.0" encoding="utf-8"?>
<ds:datastoreItem xmlns:ds="http://schemas.openxmlformats.org/officeDocument/2006/customXml" ds:itemID="{EE172D0A-04C6-4402-9996-5107A25E8758}"/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135</TotalTime>
  <Words>1343</Words>
  <Application>Microsoft Office PowerPoint</Application>
  <PresentationFormat>Экран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Лічэбнік </vt:lpstr>
      <vt:lpstr>Слайд 2</vt:lpstr>
      <vt:lpstr> </vt:lpstr>
      <vt:lpstr> 2. Разрады лічэбнікаў </vt:lpstr>
      <vt:lpstr>2. Разрады лічэбнікаў  паводле значэння і граматычных асаблівасцей </vt:lpstr>
      <vt:lpstr> Колькасныя лічэбнікі  </vt:lpstr>
      <vt:lpstr>Зборныя лічэбнікі </vt:lpstr>
      <vt:lpstr>Правапіс складаных лічэбнікаў </vt:lpstr>
      <vt:lpstr>СКЛАНЕННЕ ЛІЧЭБНІКАЎ Асаблівасці скланення колькасных лічэбнікаў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у – ў </dc:title>
  <dc:creator>Светлана</dc:creator>
  <cp:lastModifiedBy>Светлана</cp:lastModifiedBy>
  <cp:revision>23</cp:revision>
  <dcterms:created xsi:type="dcterms:W3CDTF">2015-05-02T13:59:44Z</dcterms:created>
  <dcterms:modified xsi:type="dcterms:W3CDTF">2015-12-23T21:55:24Z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