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CC"/>
    <a:srgbClr val="CC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79" y="2132856"/>
            <a:ext cx="5366057" cy="4320479"/>
          </a:xfrm>
        </p:spPr>
        <p:txBody>
          <a:bodyPr>
            <a:normAutofit/>
          </a:bodyPr>
          <a:lstStyle/>
          <a:p>
            <a:pPr algn="ctr"/>
            <a:endParaRPr lang="be-BY" b="1" i="1" dirty="0" smtClean="0">
              <a:solidFill>
                <a:srgbClr val="7030A0"/>
              </a:solidFill>
            </a:endParaRPr>
          </a:p>
          <a:p>
            <a:pPr algn="ctr"/>
            <a:r>
              <a:rPr lang="be-BY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ЛЕКЦЫЯ-ПРЭЗЕНТАЦЫЯ </a:t>
            </a:r>
          </a:p>
          <a:p>
            <a:pPr algn="ctr"/>
            <a:r>
              <a:rPr lang="be-BY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 </a:t>
            </a:r>
            <a:r>
              <a:rPr lang="be-BY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БЕЛАРУСКАЙ МОВЕ</a:t>
            </a:r>
          </a:p>
          <a:p>
            <a:pPr algn="ctr"/>
            <a:r>
              <a:rPr lang="be-BY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слухачоў </a:t>
            </a:r>
            <a:endParaRPr lang="be-BY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be-BY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падрыхтоўчага </a:t>
            </a:r>
            <a:r>
              <a:rPr lang="be-BY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аддзялення </a:t>
            </a:r>
            <a:endParaRPr lang="be-BY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be-BY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 </a:t>
            </a:r>
            <a:r>
              <a:rPr lang="be-BY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падрыхтоўчых курсаў</a:t>
            </a:r>
          </a:p>
          <a:p>
            <a:pPr algn="r">
              <a:spcBef>
                <a:spcPct val="0"/>
              </a:spcBef>
              <a:buClrTx/>
            </a:pPr>
            <a:endParaRPr lang="be-BY" altLang="ru-RU" b="1" dirty="0" smtClean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</a:pPr>
            <a:r>
              <a:rPr lang="be-BY" altLang="ru-RU" sz="3200" b="1" dirty="0" smtClean="0">
                <a:solidFill>
                  <a:srgbClr val="FFC000"/>
                </a:solidFill>
              </a:rPr>
              <a:t>Складальнік  </a:t>
            </a:r>
            <a:r>
              <a:rPr lang="be-BY" alt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e-BY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altLang="ru-RU" b="1" dirty="0">
                <a:solidFill>
                  <a:srgbClr val="FF0000"/>
                </a:solidFill>
              </a:rPr>
              <a:t>  </a:t>
            </a:r>
            <a:r>
              <a:rPr lang="be-BY" alt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дацэнт кафедры давузаўскай падрыхтоўкі </a:t>
            </a:r>
          </a:p>
          <a:p>
            <a:pPr algn="r">
              <a:spcBef>
                <a:spcPct val="0"/>
              </a:spcBef>
              <a:buClrTx/>
            </a:pPr>
            <a:r>
              <a:rPr lang="be-BY" alt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і прафарыентацыі </a:t>
            </a:r>
            <a:r>
              <a:rPr lang="be-BY" altLang="ru-RU" sz="2800" b="1" dirty="0">
                <a:solidFill>
                  <a:srgbClr val="FFC000"/>
                </a:solidFill>
              </a:rPr>
              <a:t>С.В. Чайкова</a:t>
            </a:r>
            <a:endParaRPr lang="ru-RU" altLang="ru-RU" sz="2800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5440664" cy="2160240"/>
          </a:xfrm>
        </p:spPr>
        <p:txBody>
          <a:bodyPr>
            <a:normAutofit/>
          </a:bodyPr>
          <a:lstStyle/>
          <a:p>
            <a:r>
              <a:rPr lang="be-BY" sz="7200" b="1" dirty="0" smtClean="0">
                <a:solidFill>
                  <a:srgbClr val="FFC000"/>
                </a:solidFill>
              </a:rPr>
              <a:t>займеннІк</a:t>
            </a:r>
            <a:endParaRPr lang="ru-RU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496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1357299"/>
            <a:ext cx="5786446" cy="443198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Займеннік як часціна мовы.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Разрады займеннікаў.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Скланенне займеннікаў: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скланенне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асабовых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займеннікаў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be-BY" sz="2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скланенне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азначальных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займеннікаў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be-BY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скланенне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неазначальных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займеннікаў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be-BY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e-BY" sz="2400" dirty="0" smtClean="0">
                <a:solidFill>
                  <a:srgbClr val="2E2224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скланенне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dirty="0" smtClean="0">
                <a:solidFill>
                  <a:srgbClr val="2E2224"/>
                </a:solidFill>
                <a:latin typeface="Times New Roman"/>
                <a:ea typeface="Times New Roman"/>
              </a:rPr>
              <a:t>адносных, пытальных і адмоўных займеннікаў</a:t>
            </a:r>
            <a:endParaRPr lang="ru-RU" sz="2400" dirty="0" smtClean="0">
              <a:solidFill>
                <a:srgbClr val="2E2224"/>
              </a:solidFill>
              <a:latin typeface="Times New Roman"/>
              <a:ea typeface="Times New Roman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252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e-BY" dirty="0" smtClean="0"/>
              <a:t>План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0209" y="1915772"/>
            <a:ext cx="4428323" cy="331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32304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173736" algn="ctr">
              <a:spcBef>
                <a:spcPts val="600"/>
              </a:spcBef>
              <a:buClr>
                <a:srgbClr val="61625E"/>
              </a:buClr>
            </a:pPr>
            <a:r>
              <a:rPr lang="be-BY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be-BY" b="1" dirty="0" smtClean="0">
                <a:solidFill>
                  <a:srgbClr val="C00000"/>
                </a:solidFill>
                <a:cs typeface="Tahoma" pitchFamily="34" charset="0"/>
              </a:rPr>
              <a:t>Займеннік як часціна мовы</a:t>
            </a:r>
          </a:p>
          <a:p>
            <a:pPr marL="344488" lvl="1" indent="-173736" algn="ctr">
              <a:buClr>
                <a:srgbClr val="61625E"/>
              </a:buClr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Займеннік – гэта самастойная часціна мовы, </a:t>
            </a:r>
          </a:p>
          <a:p>
            <a:pPr marL="344488" lvl="1" indent="-173736" algn="ctr">
              <a:buClr>
                <a:srgbClr val="61625E"/>
              </a:buClr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якая ўказвае на прадметы, асобы, прыметы, але не называе іх.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4488" lvl="1" indent="-173736">
              <a:buClr>
                <a:srgbClr val="61625E"/>
              </a:buClr>
              <a:buFont typeface="Arial" pitchFamily="34" charset="0"/>
              <a:buChar char="•"/>
            </a:pPr>
            <a:endParaRPr lang="ru-RU" dirty="0" smtClean="0">
              <a:solidFill>
                <a:srgbClr val="48231E"/>
              </a:solidFill>
              <a:cs typeface="Tahoma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3"/>
          </p:nvPr>
        </p:nvGraphicFramePr>
        <p:xfrm>
          <a:off x="0" y="1494123"/>
          <a:ext cx="9144001" cy="6779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681"/>
                <a:gridCol w="2998160"/>
                <a:gridCol w="2998160"/>
              </a:tblGrid>
              <a:tr h="268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Агульнае значэнне</a:t>
                      </a:r>
                      <a:endParaRPr lang="ru-RU" sz="1800" b="1" i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Марфалагічныя прыметы</a:t>
                      </a:r>
                      <a:endParaRPr lang="ru-RU" sz="1800" b="1" i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Сінтаксічная роля</a:t>
                      </a:r>
                      <a:endParaRPr lang="ru-RU" sz="1800" b="1" i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46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Указвае на</a:t>
                      </a:r>
                      <a:r>
                        <a:rPr lang="be-BY" sz="1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160"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*асобу, прадмет (займеннікі-назоўнікі): </a:t>
                      </a:r>
                      <a:r>
                        <a:rPr lang="be-BY" sz="1800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ты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ён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яна, яно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яны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сябе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хто, што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ніхто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нішто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нехта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хтосьці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штосьці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хто-небудзь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што-небудзь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абы-хто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абы-што</a:t>
                      </a:r>
                      <a:r>
                        <a:rPr lang="be-BY" sz="1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10160"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*прымету прадмета (займеннікі-прыметнікі): 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мой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твой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свой, наш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ваш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які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чый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гэты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такі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той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іншы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кожны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усякі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каторы, некаторы, ніякі</a:t>
                      </a:r>
                      <a:r>
                        <a:rPr lang="be-BY" sz="1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*колькасць (займеннікі-лічэбнікі): 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колькі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столькі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гэтулькі.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Змяняецца па</a:t>
                      </a:r>
                      <a:r>
                        <a:rPr lang="be-BY" sz="18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*па склонах, калі замяняе назоўнік: </a:t>
                      </a:r>
                      <a:r>
                        <a:rPr lang="be-BY" sz="1800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хто — каго</a:t>
                      </a:r>
                      <a:r>
                        <a:rPr lang="be-BY" sz="18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каму</a:t>
                      </a:r>
                      <a:r>
                        <a:rPr lang="be-BY" sz="18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кім</a:t>
                      </a:r>
                      <a:r>
                        <a:rPr lang="be-BY" sz="1800" i="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1800" i="1" dirty="0" smtClean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be-BY" sz="18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па родах, ліках, склонах, </a:t>
                      </a:r>
                      <a:endParaRPr lang="be-BY" sz="1800" dirty="0" smtClean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калі </a:t>
                      </a:r>
                      <a:r>
                        <a:rPr lang="be-BY" sz="18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замяняе прыметнік: 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наш — нашага</a:t>
                      </a:r>
                      <a:r>
                        <a:rPr lang="be-BY" sz="18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нашаму, нашым</a:t>
                      </a:r>
                      <a:r>
                        <a:rPr lang="be-BY" sz="18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наша</a:t>
                      </a:r>
                      <a:r>
                        <a:rPr lang="be-BY" sz="18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нашы</a:t>
                      </a:r>
                      <a:r>
                        <a:rPr lang="be-BY" sz="18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*па склонах, калі замяняе лічэбнік: 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некалькі — некалькім</a:t>
                      </a:r>
                      <a:r>
                        <a:rPr lang="be-BY" sz="18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некалькімі</a:t>
                      </a:r>
                      <a:r>
                        <a:rPr lang="be-BY" sz="18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аб </a:t>
                      </a:r>
                      <a:r>
                        <a:rPr lang="be-BY" sz="1800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некалькіх.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У сказе з’яўляецца</a:t>
                      </a:r>
                      <a:r>
                        <a:rPr lang="be-BY" sz="1800" dirty="0" smtClean="0"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*дзейнікам: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b="1" i="1" u="sng" dirty="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u="dbl" dirty="0">
                          <a:latin typeface="Times New Roman"/>
                          <a:ea typeface="Times New Roman"/>
                        </a:rPr>
                        <a:t>чытаў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 гонкім соснам просты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шчыры свой верш</a:t>
                      </a:r>
                      <a:r>
                        <a:rPr lang="be-BY" sz="1800" i="1" dirty="0" smtClean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*дапаўненнем: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0810" algn="l"/>
                        </a:tabLst>
                      </a:pPr>
                      <a:r>
                        <a:rPr lang="be-BY" sz="1800" b="1" i="1" u="dash" dirty="0">
                          <a:latin typeface="Times New Roman"/>
                          <a:ea typeface="Times New Roman"/>
                        </a:rPr>
                        <a:t>Штосьці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u="dbl" dirty="0">
                          <a:latin typeface="Times New Roman"/>
                          <a:ea typeface="Times New Roman"/>
                        </a:rPr>
                        <a:t>спявае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 пяшчотнае </a:t>
                      </a:r>
                      <a:r>
                        <a:rPr lang="be-BY" sz="1800" i="1" u="sng" dirty="0">
                          <a:latin typeface="Times New Roman"/>
                          <a:ea typeface="Times New Roman"/>
                        </a:rPr>
                        <a:t>бор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 пахне чабор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 пахне чабор</a:t>
                      </a:r>
                      <a:r>
                        <a:rPr lang="be-BY" sz="1800" i="1" dirty="0" smtClean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081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*азначэннем: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Беларусь – </a:t>
                      </a:r>
                      <a:r>
                        <a:rPr lang="be-BY" sz="1800" b="1" i="1" u="wavy" dirty="0">
                          <a:latin typeface="Times New Roman"/>
                          <a:ea typeface="Times New Roman"/>
                        </a:rPr>
                        <a:t>мая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радзіма</a:t>
                      </a:r>
                      <a:r>
                        <a:rPr lang="be-BY" sz="1800" i="1" dirty="0" smtClean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рэдка ўжываецца ў ролі выказніка: [</a:t>
                      </a:r>
                      <a:r>
                        <a:rPr lang="be-BY" sz="1800" i="1" u="sng" dirty="0">
                          <a:latin typeface="Times New Roman"/>
                          <a:ea typeface="Times New Roman"/>
                        </a:rPr>
                        <a:t>Маці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u="dbl" dirty="0"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be-BY" sz="1800" i="1" u="dbl" dirty="0" smtClean="0">
                          <a:latin typeface="Times New Roman"/>
                          <a:ea typeface="Times New Roman"/>
                        </a:rPr>
                        <a:t>ведала</a:t>
                      </a:r>
                      <a:r>
                        <a:rPr lang="be-BY" sz="1800" u="dbl" dirty="0">
                          <a:latin typeface="Times New Roman"/>
                          <a:ea typeface="Times New Roman"/>
                        </a:rPr>
                        <a:t>]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800" b="1" i="1" u="dbl" dirty="0">
                          <a:latin typeface="Times New Roman"/>
                          <a:ea typeface="Times New Roman"/>
                        </a:rPr>
                        <a:t>хто</a:t>
                      </a:r>
                      <a:r>
                        <a:rPr lang="be-BY" sz="1800" i="1" u="sng" dirty="0">
                          <a:latin typeface="Times New Roman"/>
                          <a:ea typeface="Times New Roman"/>
                        </a:rPr>
                        <a:t> яна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).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8776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4092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16036" cy="121442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1" algn="ctr" rtl="0">
              <a:spcBef>
                <a:spcPts val="400"/>
              </a:spcBef>
            </a:pP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2.РАЗРАДЫ займеннікаў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928670"/>
          <a:ext cx="9144000" cy="5929329"/>
        </p:xfrm>
        <a:graphic>
          <a:graphicData uri="http://schemas.openxmlformats.org/drawingml/2006/table">
            <a:tbl>
              <a:tblPr/>
              <a:tblGrid>
                <a:gridCol w="1463041"/>
                <a:gridCol w="2560320"/>
                <a:gridCol w="5120639"/>
              </a:tblGrid>
              <a:tr h="310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Разрады</a:t>
                      </a:r>
                      <a:endParaRPr lang="ru-RU" sz="1400" i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Указваюць </a:t>
                      </a:r>
                      <a:r>
                        <a:rPr lang="be-BY" sz="1400" i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be-BY" sz="1400" i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 i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Займеннікі</a:t>
                      </a:r>
                      <a:endParaRPr lang="ru-RU" sz="1400" i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</a:rPr>
                        <a:t>Асабовыя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</a:rPr>
                        <a:t>асобу ці прадмет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                    адз. л.                    мн. л.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1-ая асоба   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Я                          МЫ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2-ая асоба   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ТЫ                      ВЫ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3-ая асоба   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ЁН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яна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яно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)   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ЯНЫ 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0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</a:rPr>
                        <a:t>Зваротны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на суб’ект як аб’ект дзеяння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СЯБЕ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94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</a:rPr>
                        <a:t>Прыналежныя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прыналежнасць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СВОЙ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(свая, сваё, свае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МОЙ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(мая, маё, 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мае);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ТВОЙ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(твая, тваё, 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твае);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НАШ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(наша, 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нашы(я);</a:t>
                      </a:r>
                      <a:r>
                        <a:rPr lang="be-BY" sz="1400" i="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ВАШ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(ваша, вашы(я)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ЯГО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ЯЕ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ІХ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 – 3-ая асоба Р. скл.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94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</a:rPr>
                        <a:t>Указальныя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прадмет,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прымету,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колькасць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ТОЙ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(тая, тое, 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тыя);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ТАКІ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(такая, такое, такія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ГЭТЫ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(гэта, гэтае, гэтыя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ГЭТАКІ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гэтакая, гэтакае, гэтакія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КОЛЬКІ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 СТОЛЬКІ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 ГЭТУЛЬКІ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926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</a:rPr>
                        <a:t>Азначальныя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абагуленасць, выдзяляльнасць, самастойнасць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УВЕСЬ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(уся, усё, усе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УСЯКІ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(усякая, усякае, усякія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КОЖНЫ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(кожная, кожнае, кожныя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);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ЛЮБЫ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(любая, любое, 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 любыя);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САМЫ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(самая, самае, самыя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ІНШЫ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(іншая, іншае, 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іншыя;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САМ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(сама, само, самі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63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</a:rPr>
                        <a:t>Пытальныя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</a:rPr>
                        <a:t>служаць для </a:t>
                      </a: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запытання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пра </a:t>
                      </a:r>
                      <a:r>
                        <a:rPr lang="be-BY" sz="1400" dirty="0" smtClean="0">
                          <a:latin typeface="Times New Roman"/>
                          <a:ea typeface="Times New Roman"/>
                        </a:rPr>
                        <a:t>асобу, прадмет</a:t>
                      </a: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400" dirty="0" smtClean="0">
                          <a:latin typeface="Times New Roman"/>
                          <a:ea typeface="Times New Roman"/>
                        </a:rPr>
                        <a:t> прымету</a:t>
                      </a: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ХТО? ШТО?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ЯКІ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?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(якая? якое? якія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?);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ЧЫЙ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?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(чыя? чыё? чые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?);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КАТОРЫ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?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(каторая? каторае? каторыя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?);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КОЛЬКІ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3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</a:rPr>
                        <a:t>Адносныя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</a:rPr>
                        <a:t>адносіны  паміж часткамі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</a:rPr>
                        <a:t>складаназалежнага сказа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ХТО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ШТО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 ЯКІ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(якая, якое, якія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ЧЫЙ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(чыя, чыё, чые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КАТОРЫ 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(каторая, каторае, каторыя</a:t>
                      </a:r>
                      <a:r>
                        <a:rPr lang="be-BY" sz="1400" i="0" dirty="0" smtClean="0">
                          <a:latin typeface="Times New Roman"/>
                          <a:ea typeface="Times New Roman"/>
                        </a:rPr>
                        <a:t>); </a:t>
                      </a:r>
                      <a:r>
                        <a:rPr lang="be-BY" sz="1400" b="1" i="0" dirty="0" smtClean="0">
                          <a:latin typeface="Times New Roman"/>
                          <a:ea typeface="Times New Roman"/>
                        </a:rPr>
                        <a:t>КОЛЬКІ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95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</a:rPr>
                        <a:t>Неазначальныя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няпэўныя асобы,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прадметы, </a:t>
                      </a:r>
                      <a:r>
                        <a:rPr lang="be-BY" sz="1400" dirty="0" smtClean="0">
                          <a:latin typeface="Times New Roman"/>
                          <a:ea typeface="Times New Roman"/>
                        </a:rPr>
                        <a:t>прыметы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НЕХТА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НЕШТА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АБЫ-ХТО/ШТО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ХТОСЬЦІ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ШТО/ХТО-НЕБУДЗЬ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НЕЧЫ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НЕЙКІ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НЕКАТОРЫ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АБЫ-ЯКІ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АБЫ-ЧЫЙ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ЯКІСЬЦІ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ЧЫЙСЬЦІ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ЧЫЙ-НЕБУДЗЬ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НЕКАЛЬКІ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0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</a:rPr>
                        <a:t>Адмоўныя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адсутнасць асобы, </a:t>
                      </a:r>
                      <a:endParaRPr lang="be-BY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</a:rPr>
                        <a:t>прадмета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</a:rPr>
                        <a:t>, прыметы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НІХТО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 НІШТО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НІЯКІ</a:t>
                      </a:r>
                      <a:r>
                        <a:rPr lang="be-BY" sz="1400" i="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400" b="1" i="0" dirty="0">
                          <a:latin typeface="Times New Roman"/>
                          <a:ea typeface="Times New Roman"/>
                        </a:rPr>
                        <a:t>НІЧЫЙ</a:t>
                      </a:r>
                      <a:endParaRPr lang="ru-RU" sz="1400" i="0" dirty="0">
                        <a:latin typeface="Times New Roman"/>
                        <a:ea typeface="Times New Roman"/>
                      </a:endParaRPr>
                    </a:p>
                  </a:txBody>
                  <a:tcPr marL="36797" marR="3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7623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3"/>
          </a:xfrm>
          <a:solidFill>
            <a:schemeClr val="tx1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be-BY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СКЛАНЕННЕ займеннікаў</a:t>
            </a:r>
            <a:r>
              <a:rPr lang="be-BY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e-BY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1" y="1214422"/>
          <a:ext cx="9144001" cy="5757303"/>
        </p:xfrm>
        <a:graphic>
          <a:graphicData uri="http://schemas.openxmlformats.org/drawingml/2006/table">
            <a:tbl>
              <a:tblPr/>
              <a:tblGrid>
                <a:gridCol w="610750"/>
                <a:gridCol w="1246607"/>
                <a:gridCol w="1800244"/>
                <a:gridCol w="2293970"/>
                <a:gridCol w="835008"/>
                <a:gridCol w="857256"/>
                <a:gridCol w="1500166"/>
              </a:tblGrid>
              <a:tr h="500711">
                <a:tc gridSpan="7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48590" algn="l"/>
                        </a:tabLst>
                      </a:pPr>
                      <a:r>
                        <a:rPr lang="be-BY" sz="2400" dirty="0" smtClean="0">
                          <a:latin typeface="Times New Roman"/>
                          <a:ea typeface="Times New Roman"/>
                        </a:rPr>
                        <a:t>3 а) Скланенне 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асабовых займеннікаў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2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Н.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Р.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Д.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В.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Т.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М.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я         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не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мне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не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 smtClean="0">
                          <a:latin typeface="Times New Roman"/>
                          <a:ea typeface="Times New Roman"/>
                        </a:rPr>
                        <a:t>мной </a:t>
                      </a:r>
                      <a:r>
                        <a:rPr lang="be-BY" sz="2400" i="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ою</a:t>
                      </a:r>
                      <a:r>
                        <a:rPr lang="be-BY" sz="2400" i="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2400" i="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(па)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 мне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ты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ц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бе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табе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ц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бе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 smtClean="0">
                          <a:latin typeface="Times New Roman"/>
                          <a:ea typeface="Times New Roman"/>
                        </a:rPr>
                        <a:t>табой </a:t>
                      </a:r>
                      <a:r>
                        <a:rPr lang="be-BY" sz="2400" i="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</a:rPr>
                        <a:t>ою</a:t>
                      </a:r>
                      <a:r>
                        <a:rPr lang="be-BY" sz="2400" i="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табе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ён     яно        яна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     яго            яе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    яму            ёй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    яго             яе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    ім      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</a:rPr>
                        <a:t>  ёй </a:t>
                      </a:r>
                      <a:r>
                        <a:rPr lang="be-BY" sz="2400" i="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</a:rPr>
                        <a:t>ёю</a:t>
                      </a:r>
                      <a:r>
                        <a:rPr lang="be-BY" sz="2400" i="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2400" i="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    яго             ёй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мы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нас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нам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нас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намі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нас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вы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вас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вам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вас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вамі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вас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яны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іх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ім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іх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імі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(аб)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 іх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983554">
                <a:tc gridSpan="7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8590" algn="l"/>
                        </a:tabLst>
                      </a:pP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Зваротны займеннік 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сябе 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скланяецца як асабовы займеннік 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ты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be-BY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48590" algn="l"/>
                        </a:tabLst>
                      </a:pPr>
                      <a:r>
                        <a:rPr lang="be-BY" sz="2400" dirty="0" smtClean="0">
                          <a:latin typeface="Times New Roman"/>
                          <a:ea typeface="Times New Roman"/>
                        </a:rPr>
                        <a:t>але 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не мае назоўнага 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</a:rPr>
                        <a:t>склону: 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48590" algn="l"/>
                        </a:tabLst>
                      </a:pPr>
                      <a:r>
                        <a:rPr lang="be-BY" sz="2400" dirty="0" smtClean="0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be-BY" sz="2400" b="1" i="1" dirty="0" smtClean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Р. 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бе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, Д. 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бе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, В. 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бе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, Т. 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бой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. (аб) 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бе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503">
                <a:tc gridSpan="7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8590" algn="l"/>
                        </a:tabLst>
                      </a:pP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Займеннікі 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мой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 твой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свой </a:t>
                      </a:r>
                      <a:endParaRPr lang="be-BY" sz="2400" b="1" i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48590" algn="l"/>
                        </a:tabLst>
                      </a:pPr>
                      <a:r>
                        <a:rPr lang="be-BY" sz="2400" dirty="0" smtClean="0"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форме мн. л. Н. скл. маюць канчатак 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be-BY" sz="2400" b="1" i="1" dirty="0" smtClean="0"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ма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тва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сва</a:t>
                      </a:r>
                      <a:r>
                        <a:rPr lang="be-BY" sz="2400" b="1" i="1" dirty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be-BY" sz="2000" dirty="0" smtClean="0">
                <a:latin typeface="Times New Roman"/>
                <a:ea typeface="Times New Roman"/>
              </a:rPr>
              <a:t>3 б) Скланенне азначальных займеннікаў </a:t>
            </a:r>
            <a:r>
              <a:rPr lang="be-BY" sz="2000" b="1" i="1" dirty="0" smtClean="0">
                <a:latin typeface="Times New Roman"/>
                <a:ea typeface="Times New Roman"/>
              </a:rPr>
              <a:t>сам </a:t>
            </a:r>
            <a:r>
              <a:rPr lang="be-BY" sz="2000" dirty="0" smtClean="0">
                <a:latin typeface="Times New Roman"/>
                <a:ea typeface="Times New Roman"/>
              </a:rPr>
              <a:t>(</a:t>
            </a:r>
            <a:r>
              <a:rPr lang="be-BY" sz="2000" b="1" i="1" dirty="0" smtClean="0">
                <a:latin typeface="Times New Roman"/>
                <a:ea typeface="Times New Roman"/>
              </a:rPr>
              <a:t>сама</a:t>
            </a:r>
            <a:r>
              <a:rPr lang="be-BY" sz="2000" dirty="0" smtClean="0">
                <a:latin typeface="Times New Roman"/>
                <a:ea typeface="Times New Roman"/>
              </a:rPr>
              <a:t>),</a:t>
            </a:r>
            <a:r>
              <a:rPr lang="be-BY" sz="2000" b="1" dirty="0" smtClean="0">
                <a:latin typeface="Times New Roman"/>
                <a:ea typeface="Times New Roman"/>
              </a:rPr>
              <a:t> </a:t>
            </a:r>
            <a:r>
              <a:rPr lang="be-BY" sz="2000" b="1" i="1" dirty="0" smtClean="0">
                <a:latin typeface="Times New Roman"/>
                <a:ea typeface="Times New Roman"/>
              </a:rPr>
              <a:t>самы </a:t>
            </a:r>
            <a:r>
              <a:rPr lang="be-BY" sz="2000" dirty="0" smtClean="0">
                <a:latin typeface="Times New Roman"/>
                <a:ea typeface="Times New Roman"/>
              </a:rPr>
              <a:t>(</a:t>
            </a:r>
            <a:r>
              <a:rPr lang="be-BY" sz="2000" b="1" i="1" dirty="0" smtClean="0">
                <a:latin typeface="Times New Roman"/>
                <a:ea typeface="Times New Roman"/>
              </a:rPr>
              <a:t>самае</a:t>
            </a:r>
            <a:r>
              <a:rPr lang="be-BY" sz="2000" dirty="0" smtClean="0">
                <a:latin typeface="Times New Roman"/>
                <a:ea typeface="Times New Roman"/>
              </a:rPr>
              <a:t>, </a:t>
            </a:r>
            <a:r>
              <a:rPr lang="be-BY" sz="2000" b="1" i="1" dirty="0" smtClean="0">
                <a:latin typeface="Times New Roman"/>
                <a:ea typeface="Times New Roman"/>
              </a:rPr>
              <a:t>самая</a:t>
            </a:r>
            <a:r>
              <a:rPr lang="be-BY" sz="2000" dirty="0" smtClean="0">
                <a:latin typeface="Times New Roman"/>
                <a:ea typeface="Times New Roman"/>
              </a:rPr>
              <a:t>)</a:t>
            </a: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endParaRPr lang="ru-RU" sz="1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" y="1071546"/>
          <a:ext cx="9143999" cy="5704562"/>
        </p:xfrm>
        <a:graphic>
          <a:graphicData uri="http://schemas.openxmlformats.org/drawingml/2006/table">
            <a:tbl>
              <a:tblPr/>
              <a:tblGrid>
                <a:gridCol w="428594"/>
                <a:gridCol w="1428760"/>
                <a:gridCol w="1357322"/>
                <a:gridCol w="1357322"/>
                <a:gridCol w="1714512"/>
                <a:gridCol w="1357322"/>
                <a:gridCol w="1500167"/>
              </a:tblGrid>
              <a:tr h="345223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latin typeface="Times New Roman"/>
                          <a:ea typeface="Times New Roman"/>
                        </a:rPr>
                        <a:t>склон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адзіночны лік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множны лік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адзіночны  лік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множны лік</a:t>
                      </a:r>
                      <a:endParaRPr lang="ru-RU" sz="200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0638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мужчынскі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род 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жаночы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род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мужчынскі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і </a:t>
                      </a: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ніякі род</a:t>
                      </a:r>
                      <a:endParaRPr lang="ru-RU" sz="20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жаночы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род</a:t>
                      </a:r>
                      <a:endParaRPr lang="ru-RU" sz="20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973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latin typeface="Times New Roman"/>
                          <a:ea typeface="Times New Roman"/>
                        </a:rPr>
                        <a:t>Н.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latin typeface="Times New Roman"/>
                          <a:ea typeface="Times New Roman"/>
                        </a:rPr>
                        <a:t>Р.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latin typeface="Times New Roman"/>
                          <a:ea typeface="Times New Roman"/>
                        </a:rPr>
                        <a:t>Д.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latin typeface="Times New Roman"/>
                          <a:ea typeface="Times New Roman"/>
                        </a:rPr>
                        <a:t>В.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latin typeface="Times New Roman"/>
                          <a:ea typeface="Times New Roman"/>
                        </a:rPr>
                        <a:t>Т.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000" i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сам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latin typeface="Times New Roman"/>
                          <a:ea typeface="Times New Roman"/>
                        </a:rPr>
                        <a:t>ога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latin typeface="Times New Roman"/>
                          <a:ea typeface="Times New Roman"/>
                        </a:rPr>
                        <a:t>ому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0" dirty="0">
                          <a:latin typeface="Times New Roman"/>
                          <a:ea typeface="Times New Roman"/>
                        </a:rPr>
                        <a:t>як </a:t>
                      </a:r>
                      <a:r>
                        <a:rPr lang="be-BY" sz="2000" i="0" dirty="0" smtClean="0">
                          <a:latin typeface="Times New Roman"/>
                          <a:ea typeface="Times New Roman"/>
                        </a:rPr>
                        <a:t>Н. або Р.</a:t>
                      </a:r>
                      <a:endParaRPr lang="ru-RU" sz="2000" i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latin typeface="Times New Roman"/>
                          <a:ea typeface="Times New Roman"/>
                        </a:rPr>
                        <a:t>ім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</a:rPr>
                        <a:t>(аб)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latin typeface="Times New Roman"/>
                          <a:ea typeface="Times New Roman"/>
                        </a:rPr>
                        <a:t>ім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latin typeface="Times New Roman"/>
                          <a:ea typeface="Times New Roman"/>
                        </a:rPr>
                        <a:t>а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latin typeface="Times New Roman"/>
                          <a:ea typeface="Times New Roman"/>
                        </a:rPr>
                        <a:t>ой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latin typeface="Times New Roman"/>
                          <a:ea typeface="Times New Roman"/>
                        </a:rPr>
                        <a:t>ой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latin typeface="Times New Roman"/>
                          <a:ea typeface="Times New Roman"/>
                        </a:rPr>
                        <a:t>у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latin typeface="Times New Roman"/>
                          <a:ea typeface="Times New Roman"/>
                        </a:rPr>
                        <a:t>ой </a:t>
                      </a:r>
                      <a:r>
                        <a:rPr lang="be-BY" sz="2000" b="0" i="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2000" b="1" i="1" dirty="0" smtClean="0">
                          <a:latin typeface="Times New Roman"/>
                          <a:ea typeface="Times New Roman"/>
                        </a:rPr>
                        <a:t>ою</a:t>
                      </a:r>
                      <a:r>
                        <a:rPr lang="be-BY" sz="2000" b="0" i="0" dirty="0" smtClean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latin typeface="Times New Roman"/>
                          <a:ea typeface="Times New Roman"/>
                        </a:rPr>
                        <a:t>(аб)</a:t>
                      </a: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  сам</a:t>
                      </a:r>
                      <a:r>
                        <a:rPr lang="be-BY" sz="2000" b="1" i="1" dirty="0" smtClean="0">
                          <a:latin typeface="Times New Roman"/>
                          <a:ea typeface="Times New Roman"/>
                        </a:rPr>
                        <a:t>ой</a:t>
                      </a:r>
                      <a:endParaRPr lang="ru-RU" sz="2000" b="0" i="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>
                          <a:latin typeface="Times New Roman"/>
                          <a:ea typeface="Times New Roman"/>
                        </a:rPr>
                        <a:t>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>
                          <a:latin typeface="Times New Roman"/>
                          <a:ea typeface="Times New Roman"/>
                        </a:rPr>
                        <a:t>іх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>
                          <a:latin typeface="Times New Roman"/>
                          <a:ea typeface="Times New Roman"/>
                        </a:rPr>
                        <a:t>ім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0" dirty="0">
                          <a:latin typeface="Times New Roman"/>
                          <a:ea typeface="Times New Roman"/>
                        </a:rPr>
                        <a:t>як Н. або Р.</a:t>
                      </a:r>
                      <a:endParaRPr lang="ru-RU" sz="2000" i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самім</a:t>
                      </a:r>
                      <a:r>
                        <a:rPr lang="be-BY" sz="2000" b="1" i="1" dirty="0">
                          <a:latin typeface="Times New Roman"/>
                          <a:ea typeface="Times New Roman"/>
                        </a:rPr>
                        <a:t>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</a:rPr>
                        <a:t>(аб)</a:t>
                      </a:r>
                      <a:r>
                        <a:rPr lang="be-BY" sz="2000" b="1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>
                          <a:latin typeface="Times New Roman"/>
                          <a:ea typeface="Times New Roman"/>
                        </a:rPr>
                        <a:t>іх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ы</a:t>
                      </a: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ае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ага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аму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2000" i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як </a:t>
                      </a:r>
                      <a:r>
                        <a:rPr lang="be-BY" sz="200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Н. </a:t>
                      </a:r>
                      <a:r>
                        <a:rPr lang="be-BY" sz="2000" i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або </a:t>
                      </a:r>
                      <a:r>
                        <a:rPr lang="be-BY" sz="200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Р. </a:t>
                      </a: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ым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(аб)</a:t>
                      </a: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ым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ая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ай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ай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ую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ай</a:t>
                      </a: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200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аю</a:t>
                      </a:r>
                      <a:r>
                        <a:rPr lang="be-BY" sz="200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(аб)</a:t>
                      </a: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сам</a:t>
                      </a:r>
                      <a:r>
                        <a:rPr lang="be-BY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ай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ыя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ых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ым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як </a:t>
                      </a:r>
                      <a:r>
                        <a:rPr lang="be-BY" sz="200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Н. </a:t>
                      </a:r>
                      <a:r>
                        <a:rPr lang="be-BY" sz="2000" i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або </a:t>
                      </a:r>
                      <a:r>
                        <a:rPr lang="be-BY" sz="200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Р.</a:t>
                      </a:r>
                      <a:endParaRPr lang="ru-RU" sz="2000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be-BY" sz="2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ымі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(аб)</a:t>
                      </a: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сам</a:t>
                      </a:r>
                      <a:r>
                        <a:rPr lang="be-BY" sz="2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ых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24583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lvl="0" algn="ctr"/>
            <a:r>
              <a:rPr lang="be-BY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3 в) Скланенне неазначальных займенікаў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endParaRPr lang="ru-RU" sz="3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500174"/>
          <a:ext cx="9144000" cy="5357826"/>
        </p:xfrm>
        <a:graphic>
          <a:graphicData uri="http://schemas.openxmlformats.org/drawingml/2006/table">
            <a:tbl>
              <a:tblPr/>
              <a:tblGrid>
                <a:gridCol w="561473"/>
                <a:gridCol w="1237762"/>
                <a:gridCol w="1120696"/>
                <a:gridCol w="1193377"/>
                <a:gridCol w="1402381"/>
                <a:gridCol w="2015728"/>
                <a:gridCol w="1612583"/>
              </a:tblGrid>
              <a:tr h="535782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</a:rPr>
                        <a:t>Н.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</a:rPr>
                        <a:t>Р.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</a:rPr>
                        <a:t>Д.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</a:rPr>
                        <a:t>В.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</a:rPr>
                        <a:t>Т.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</a:rPr>
                        <a:t>М.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нехта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некага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некаму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некага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некім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(аб)</a:t>
                      </a:r>
                      <a:r>
                        <a:rPr lang="be-BY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некім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нешта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нечага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нечаму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нешта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нечым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latin typeface="Times New Roman"/>
                          <a:ea typeface="Times New Roman"/>
                        </a:rPr>
                        <a:t>(аб)</a:t>
                      </a: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нечым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хтосьці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кагосьці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камусьці     </a:t>
                      </a: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кагосьці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кімсьці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(аб</a:t>
                      </a:r>
                      <a:r>
                        <a:rPr lang="be-BY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кімсьці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штосьці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чагосьці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чамусьц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штосьці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чымсьці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dirty="0" smtClean="0">
                          <a:latin typeface="Times New Roman"/>
                          <a:ea typeface="Times New Roman"/>
                        </a:rPr>
                        <a:t>(аб) </a:t>
                      </a:r>
                      <a:endParaRPr lang="be-BY" sz="2000" i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чымсьці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чый-небудзь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чыйго-небудзь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чыйму-небудзь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як Н. або Р.</a:t>
                      </a:r>
                      <a:endParaRPr lang="ru-RU" sz="2000" i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чыім-небудзь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(аб</a:t>
                      </a:r>
                      <a:r>
                        <a:rPr lang="be-BY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чыім-небудзь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абы-які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абы-якога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абы-якому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як Н. або Р.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абы-якім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</a:rPr>
                        <a:t>(аб)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be-BY" sz="2000" i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</a:rPr>
                        <a:t>абы-якім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40122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33" y="1643050"/>
          <a:ext cx="9072627" cy="4429156"/>
        </p:xfrm>
        <a:graphic>
          <a:graphicData uri="http://schemas.openxmlformats.org/drawingml/2006/table">
            <a:tbl>
              <a:tblPr/>
              <a:tblGrid>
                <a:gridCol w="500066"/>
                <a:gridCol w="642942"/>
                <a:gridCol w="642943"/>
                <a:gridCol w="1155064"/>
                <a:gridCol w="1137630"/>
                <a:gridCol w="1350644"/>
                <a:gridCol w="1071570"/>
                <a:gridCol w="1285884"/>
                <a:gridCol w="1285884"/>
              </a:tblGrid>
              <a:tr h="44291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Н.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Р.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Д.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В.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Т.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М.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хто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каго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каму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каго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кім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(аб)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кім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што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чаго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чаму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што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чым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</a:rPr>
                        <a:t>(аб)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чым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які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якога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якому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0" dirty="0" smtClean="0">
                          <a:latin typeface="Times New Roman"/>
                          <a:ea typeface="Times New Roman"/>
                        </a:rPr>
                        <a:t>як Н</a:t>
                      </a:r>
                      <a:r>
                        <a:rPr lang="be-BY" sz="1600" i="0" dirty="0" smtClean="0">
                          <a:latin typeface="Times New Roman"/>
                          <a:ea typeface="Times New Roman"/>
                        </a:rPr>
                        <a:t>. або Р. 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якім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</a:rPr>
                        <a:t>(аб)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якім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каторы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каторага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катораму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0" dirty="0" smtClean="0">
                          <a:latin typeface="Times New Roman"/>
                          <a:ea typeface="Times New Roman"/>
                        </a:rPr>
                        <a:t>як Н. або Р.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 каторым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</a:rPr>
                        <a:t>(аб)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каторым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чый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чыйго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чыйму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i="0" dirty="0" smtClean="0">
                          <a:latin typeface="Times New Roman"/>
                          <a:ea typeface="Times New Roman"/>
                        </a:rPr>
                        <a:t>як Н. або Р.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чыім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</a:rPr>
                        <a:t>(аб)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чыім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ніхто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нікога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нікому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нікога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нікім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</a:rPr>
                        <a:t>ні па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кім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нічый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нічыйго  нічыйму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0" dirty="0" smtClean="0">
                          <a:latin typeface="Times New Roman"/>
                          <a:ea typeface="Times New Roman"/>
                        </a:rPr>
                        <a:t>як Н.  або Р. </a:t>
                      </a:r>
                      <a:endParaRPr lang="be-BY" sz="1600" i="1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нічыім 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 па чыім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ніякі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ніякага ніякаму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600" i="0" dirty="0" smtClean="0">
                          <a:latin typeface="Times New Roman"/>
                          <a:ea typeface="Times New Roman"/>
                        </a:rPr>
                        <a:t>як Н.  або Р.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ніякім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ні па якім</a:t>
                      </a: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/>
            <a:r>
              <a:rPr lang="be-BY" sz="3600" dirty="0" smtClean="0">
                <a:latin typeface="Times New Roman"/>
                <a:ea typeface="Times New Roman"/>
              </a:rPr>
              <a:t>3 г) </a:t>
            </a:r>
            <a:r>
              <a:rPr lang="be-BY" sz="3600" dirty="0" smtClean="0">
                <a:solidFill>
                  <a:srgbClr val="2E2224"/>
                </a:solidFill>
                <a:latin typeface="Times New Roman"/>
                <a:ea typeface="Times New Roman"/>
              </a:rPr>
              <a:t>Скланенне </a:t>
            </a:r>
          </a:p>
          <a:p>
            <a:pPr marL="342900" lvl="0" indent="-342900" algn="ctr"/>
            <a:r>
              <a:rPr lang="be-BY" sz="3600" dirty="0" smtClean="0">
                <a:solidFill>
                  <a:srgbClr val="2E2224"/>
                </a:solidFill>
                <a:latin typeface="Times New Roman"/>
                <a:ea typeface="Times New Roman"/>
              </a:rPr>
              <a:t>адносных, пытальных і адмоўных займеннікаў</a:t>
            </a:r>
            <a:endParaRPr lang="ru-RU" sz="3600" dirty="0">
              <a:solidFill>
                <a:srgbClr val="2E2224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9155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8424936" cy="2664296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6248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>
              <a:buNone/>
            </a:pPr>
            <a:r>
              <a:rPr lang="ru-RU" sz="72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Дзякуй</a:t>
            </a:r>
            <a:r>
              <a:rPr lang="ru-RU" sz="72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 </a:t>
            </a:r>
          </a:p>
          <a:p>
            <a:pPr algn="ctr" rtl="0">
              <a:buNone/>
            </a:pPr>
            <a:r>
              <a:rPr lang="ru-RU" sz="72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за </a:t>
            </a:r>
            <a:r>
              <a:rPr lang="ru-RU" sz="72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ўвагу</a:t>
            </a:r>
            <a:endParaRPr lang="ru-RU" sz="72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6392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4FC760-F621-4DDD-9121-2DB718B67B7C}"/>
</file>

<file path=customXml/itemProps2.xml><?xml version="1.0" encoding="utf-8"?>
<ds:datastoreItem xmlns:ds="http://schemas.openxmlformats.org/officeDocument/2006/customXml" ds:itemID="{77DD613D-A2A9-454D-9A5A-7F4BBBE51284}"/>
</file>

<file path=customXml/itemProps3.xml><?xml version="1.0" encoding="utf-8"?>
<ds:datastoreItem xmlns:ds="http://schemas.openxmlformats.org/officeDocument/2006/customXml" ds:itemID="{B4D985C8-381E-4F9F-9779-3597C553B3BA}"/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213</TotalTime>
  <Words>1118</Words>
  <Application>Microsoft Office PowerPoint</Application>
  <PresentationFormat>Экран (4:3)</PresentationFormat>
  <Paragraphs>301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займеннІк</vt:lpstr>
      <vt:lpstr>План </vt:lpstr>
      <vt:lpstr>Слайд 3</vt:lpstr>
      <vt:lpstr>2.РАЗРАДЫ займеннікаў </vt:lpstr>
      <vt:lpstr>3. СКЛАНЕННЕ займеннікаў </vt:lpstr>
      <vt:lpstr>3 б) Скланенне азначальных займеннікаў сам (сама), самы (самае, самая) </vt:lpstr>
      <vt:lpstr>3 в) Скланенне неазначальных займенікаў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Правапіс прыстаўных галосных і зычных</dc:title>
  <dc:creator>Светлана</dc:creator>
  <cp:lastModifiedBy>Светлана</cp:lastModifiedBy>
  <cp:revision>27</cp:revision>
  <dcterms:created xsi:type="dcterms:W3CDTF">2015-05-02T10:32:07Z</dcterms:created>
  <dcterms:modified xsi:type="dcterms:W3CDTF">2015-12-23T21:52:49Z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