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8" r:id="rId10"/>
    <p:sldId id="279" r:id="rId11"/>
    <p:sldId id="28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76071" autoAdjust="0"/>
  </p:normalViewPr>
  <p:slideViewPr>
    <p:cSldViewPr>
      <p:cViewPr varScale="1">
        <p:scale>
          <a:sx n="84" d="100"/>
          <a:sy n="84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500438"/>
            <a:ext cx="8391875" cy="2952898"/>
          </a:xfrm>
        </p:spPr>
        <p:txBody>
          <a:bodyPr>
            <a:normAutofit fontScale="92500" lnSpcReduction="10000"/>
          </a:bodyPr>
          <a:lstStyle/>
          <a:p>
            <a:pPr algn="ctr"/>
            <a:endParaRPr lang="be-BY" b="1" dirty="0" smtClean="0">
              <a:solidFill>
                <a:srgbClr val="FF9900"/>
              </a:solidFill>
            </a:endParaRPr>
          </a:p>
          <a:p>
            <a:pPr algn="ctr"/>
            <a:r>
              <a:rPr lang="be-BY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ЛЕКЦЫЯ-ПРЭЗЕНТАЦЫЯ </a:t>
            </a:r>
          </a:p>
          <a:p>
            <a:pPr algn="ctr"/>
            <a:r>
              <a:rPr lang="be-BY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 </a:t>
            </a:r>
            <a:r>
              <a:rPr lang="be-BY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БЕЛАРУСКАЙ МОВЕ</a:t>
            </a:r>
          </a:p>
          <a:p>
            <a:pPr algn="ctr"/>
            <a:endParaRPr lang="be-BY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e-BY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be-BY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слухачоў </a:t>
            </a:r>
          </a:p>
          <a:p>
            <a:pPr algn="ctr"/>
            <a:r>
              <a:rPr lang="be-BY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падрыхтоўчага </a:t>
            </a:r>
            <a:r>
              <a:rPr lang="be-BY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аддзялення, </a:t>
            </a:r>
          </a:p>
          <a:p>
            <a:pPr algn="ctr"/>
            <a:r>
              <a:rPr lang="be-BY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e-BY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падрыхтоўчых </a:t>
            </a:r>
            <a:r>
              <a:rPr lang="be-BY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курсаў, абітурыентаў</a:t>
            </a:r>
            <a:endParaRPr lang="be-BY" alt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spcBef>
                <a:spcPct val="0"/>
              </a:spcBef>
              <a:buClrTx/>
            </a:pPr>
            <a:endParaRPr lang="be-BY" alt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Складальнік  </a:t>
            </a:r>
            <a:r>
              <a:rPr lang="be-BY" alt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endParaRPr lang="be-BY" alt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дацэнт </a:t>
            </a:r>
            <a:r>
              <a:rPr lang="be-BY" altLang="ru-RU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кафедры </a:t>
            </a:r>
            <a:r>
              <a:rPr lang="be-BY" altLang="ru-RU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давузаўскай падрыхтоўкі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be-BY" altLang="ru-RU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прафарыентацыі </a:t>
            </a:r>
            <a:r>
              <a:rPr lang="be-BY" alt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С.В</a:t>
            </a:r>
            <a:r>
              <a:rPr lang="be-BY" alt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Чайкова</a:t>
            </a:r>
            <a:endParaRPr lang="ru-RU" alt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428604"/>
            <a:ext cx="8286808" cy="24288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txBody>
          <a:bodyPr wrap="none" fromWordArt="1">
            <a:prstTxWarp prst="textPlain">
              <a:avLst>
                <a:gd name="adj" fmla="val 44035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/>
            <a:r>
              <a:rPr lang="ru-RU" sz="7200" kern="10" dirty="0" err="1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Іменныя</a:t>
            </a:r>
            <a:r>
              <a:rPr lang="ru-RU" sz="72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</a:p>
          <a:p>
            <a:pPr algn="ctr" rtl="0"/>
            <a:r>
              <a:rPr lang="ru-RU" sz="7200" kern="10" dirty="0" err="1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часціны</a:t>
            </a:r>
            <a:r>
              <a:rPr lang="ru-RU" sz="7200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</a:p>
          <a:p>
            <a:pPr algn="ctr" rtl="0"/>
            <a:r>
              <a:rPr lang="ru-RU" sz="7200" kern="10" dirty="0" err="1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мовы</a:t>
            </a:r>
            <a:endParaRPr lang="ru-RU" sz="7200" kern="10" spc="0" dirty="0">
              <a:ln w="9525"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9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29684" cy="1285884"/>
          </a:xfrm>
        </p:spPr>
        <p:txBody>
          <a:bodyPr>
            <a:normAutofit/>
          </a:bodyPr>
          <a:lstStyle/>
          <a:p>
            <a:pPr algn="ctr"/>
            <a:r>
              <a:rPr lang="be-BY" dirty="0" smtClean="0"/>
              <a:t>2 б) Разрады </a:t>
            </a:r>
            <a:r>
              <a:rPr lang="be-BY" dirty="0" smtClean="0"/>
              <a:t>прыметнікаў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893463"/>
          <a:ext cx="8429684" cy="5207299"/>
        </p:xfrm>
        <a:graphic>
          <a:graphicData uri="http://schemas.openxmlformats.org/drawingml/2006/table">
            <a:tbl>
              <a:tblPr/>
              <a:tblGrid>
                <a:gridCol w="4229358"/>
                <a:gridCol w="2057186"/>
                <a:gridCol w="2143140"/>
              </a:tblGrid>
              <a:tr h="243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Якасныя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Адносныя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Прыналежныя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0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абазначаюць прыметы прадметаў, што могуць праяўляцца ў рознай ступені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абазначаюць прыметы прадметаў праз іх адносіны да прадмета або іншай прыметы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абазначаюць прыметы прадметаў праз іх прыналежнасць пэўнай асобе ці жывой істоце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8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Гэта прыметы: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*па колеры: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белы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чорны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сіні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шэры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*па фізічных уласцівасцях: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халодны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гарачы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горкі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кіслы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*прасторавыя і часавыя прыметы: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блізкі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шырокі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далёкі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*знешнія прыметы людзей, якасці іх характару і разумовых здольнасцей: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моцны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хворы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чэсны шкодны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 матэрыялу або рэчыва: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сярэбраны паднос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драўляная падлога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пясчаны пагорак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*да месца: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лясная дарога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лугавыя травы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зарэчныя прасторы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*да часу: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учарашні дзень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заўтрашні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вечар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*да прызначэння: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вучэбны дапаможнік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сталовы нож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хатні тэлефон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*да дзеяння: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вылічальная тэхніка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лятальны апарат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да колькасці: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двайны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трайны</a:t>
                      </a:r>
                      <a:r>
                        <a:rPr lang="be-BY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двухпавярховы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*абазначаюць індывідуальную прыналежнасць прадмета пэўнай асобе: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матчыны рукі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Петрусёў пакой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 або прыналежнасць прадмета цэламу класу прадметаў: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пчаліны вулей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бусліны улёкат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лісіная нара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утвараюцца ад асноў адушаўлёных назоўнікаў з дапамогай суфіксаў: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мужчынскі род </a:t>
                      </a:r>
                      <a:r>
                        <a:rPr lang="be-BY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аў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оў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еў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ёў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be-BY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братаў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Янукоў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дзядулеў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Васілёў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жаночы род – -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ын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ін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Наташын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бабулін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7079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Якасныя прыметнікі: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 маюць ступені параўнання: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весялейшы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найвесялейшы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самы вясёлы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*поўную і зрэдку кароткую форму: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здаровы – здароў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чысты – чысты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*могуць быць невытворнымі і вытворнымі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: стары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густы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сухі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гаваркі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радасны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страшны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*ад іх утвараюцца прыметнікі, якія абазначаюць адценні і ступені якасці: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малы – малаваты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маленькі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малюсенькі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малюпасенькі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*ад іх утвараюцца абсрактныя назоўнікі: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стары – старасць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шырокі – шырыня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крывы – крывізна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сіні – сінь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*яны спалучаюцца з прыслоўямі меры і ступені: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вельмі малы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надта разумны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зусім стары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  <a:cs typeface="Times New Roman"/>
                        </a:rPr>
                        <a:t> абсалютна свабодны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в) Ступені параўнання прыметнікаў</a:t>
            </a:r>
            <a:endParaRPr kumimoji="0" lang="be-BY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928670"/>
          <a:ext cx="8429684" cy="5075270"/>
        </p:xfrm>
        <a:graphic>
          <a:graphicData uri="http://schemas.openxmlformats.org/drawingml/2006/table">
            <a:tbl>
              <a:tblPr/>
              <a:tblGrid>
                <a:gridCol w="2143828"/>
                <a:gridCol w="1917827"/>
                <a:gridCol w="1802439"/>
                <a:gridCol w="2565590"/>
              </a:tblGrid>
              <a:tr h="3927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dirty="0">
                          <a:latin typeface="Times New Roman"/>
                          <a:ea typeface="Times New Roman"/>
                          <a:cs typeface="Times New Roman"/>
                        </a:rPr>
                        <a:t>ВЫШЭЙШАЯ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>
                          <a:latin typeface="Times New Roman"/>
                          <a:ea typeface="Times New Roman"/>
                          <a:cs typeface="Times New Roman"/>
                        </a:rPr>
                        <a:t>НАЙВЫШЭЙШАЯ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простая форма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складаная форма 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простая форма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складаная форма 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прыметнік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+ -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ейш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эйш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смялейшы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вышэйшы</a:t>
                      </a:r>
                      <a:r>
                        <a:rPr lang="be-BY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больш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болей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/менш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меней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прыметнік: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больш якасны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менш важны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най- 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простая форма вышэйшай ступені: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найсмялейшы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найвышэйшы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найбольш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найболей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/ найменш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найменей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  <a:cs typeface="Times New Roman"/>
                        </a:rPr>
                        <a:t>) /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самы+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прыметнік: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найбольш выразны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найменш важны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самы якасны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44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суплетыўны 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спосаб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добры – лепшы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вялікі – большы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8134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Заўвага!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Суплетывізм (ад лац.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suppletivus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‘дадатковы’) – утварэнне формаў аднаго і таго ж слова ад розных каранёў ці асноў.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1" marR="62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548681"/>
            <a:ext cx="7088668" cy="576063"/>
          </a:xfrm>
        </p:spPr>
        <p:txBody>
          <a:bodyPr>
            <a:normAutofit fontScale="90000"/>
          </a:bodyPr>
          <a:lstStyle/>
          <a:p>
            <a:pPr lvl="0"/>
            <a:r>
              <a:rPr lang="be-BY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be-BY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81133" y="2209413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be-BY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§</a:t>
            </a:r>
            <a:endParaRPr kumimoji="0" lang="be-BY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578647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be-BY" sz="1400" b="1" dirty="0" smtClean="0">
                <a:latin typeface="Times New Roman" pitchFamily="18" charset="0"/>
                <a:cs typeface="Times New Roman" pitchFamily="18" charset="0"/>
              </a:rPr>
              <a:t>3 а) </a:t>
            </a: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ЛІЧЭБНІК ЯК ЧАСЦІНА МОВЫ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Лічэбнік — гэта самастойная часціна мовы, якая абазначае абстрактныя лікі, колькасць, сукупнасць ці парадак прадметаў пры лічэнні: </a:t>
            </a:r>
            <a:r>
              <a:rPr lang="be-BY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чатыры</a:t>
            </a:r>
            <a:r>
              <a:rPr lang="be-BY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семдзясят</a:t>
            </a:r>
            <a:r>
              <a:rPr lang="be-BY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трыццаць два</a:t>
            </a:r>
            <a:r>
              <a:rPr lang="be-BY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дзве тысячы восьмы.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 значэннем абстрактнага ліку лічэбнікі выступаюць тады, калі ўжываюцца без назоўнікаў. Такія лічэбнікі выкарыстоўваюцца, як правіла, у матэматыцы і маюць адпаведныя лікавыя абазначэнні: </a:t>
            </a:r>
            <a:r>
              <a:rPr lang="be-BY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сем плюс тры</a:t>
            </a:r>
            <a:r>
              <a:rPr lang="be-BY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e-BY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дзесяць</a:t>
            </a:r>
            <a:r>
              <a:rPr lang="be-BY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7+3= 10. </a:t>
            </a:r>
            <a:endParaRPr lang="ru-RU" sz="1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Колькасць прадметаў ці парадак іх пры лічэнні абазначаюць лічэбнікі ў спалучэнні з назоўнікамі і асабовымі займеннікамі: </a:t>
            </a:r>
            <a:r>
              <a:rPr lang="be-BY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пасадзілі два дубкі</a:t>
            </a:r>
            <a:r>
              <a:rPr lang="be-BY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дзесяць выпускнікоў школы.</a:t>
            </a:r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Лічэбнік як самастойная часціна мовы мае пэўныя марфалагічныя прыметы: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*усе лічэбнікі, акрамя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дзевяноста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паўтара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паўтары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скланяюцца;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*колькасны лічэбнік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адзін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і ўсе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парадкавыя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змяняюцца па родах і ліках;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*лічэбнікі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дзве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абодва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абедзве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паўтара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паўтары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змяняюцца па родах;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*маюць род і словы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тысяча 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(жаночы),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мільён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мільярд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(мужчынскі);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*пераважная большасць колькасных лічэбнікаў, за выключэннем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адзін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тысяча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мільён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мільярд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, не мае граматычных катэгорый роду і ліку.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У сказе лічэбнік (найчасцей у спалучэнні з назоўнікам) можа быць: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*дзейнікам: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Дзве бярозы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шумяць над акном.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*выказнікам: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Плошча Нарачы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восемдзясят квадратных кіламетраў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*азначэннем: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Мой сын вучыцца ў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дзявятым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класе.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*дапаўненнем: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Сямёра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аднаго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 не чакаюць.</a:t>
            </a:r>
          </a:p>
          <a:p>
            <a:pPr marL="0" indent="0" algn="just">
              <a:spcBef>
                <a:spcPts val="0"/>
              </a:spcBef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*акалічнасцю: </a:t>
            </a:r>
            <a:r>
              <a:rPr lang="be-BY" sz="1600" i="1" dirty="0" smtClean="0">
                <a:latin typeface="Times New Roman" pitchFamily="18" charset="0"/>
                <a:cs typeface="Times New Roman" pitchFamily="18" charset="0"/>
              </a:rPr>
              <a:t>Гэтага хлопца я ведаў </a:t>
            </a:r>
            <a:r>
              <a:rPr lang="be-BY" sz="1600" b="1" i="1" dirty="0" smtClean="0">
                <a:latin typeface="Times New Roman" pitchFamily="18" charset="0"/>
                <a:cs typeface="Times New Roman" pitchFamily="18" charset="0"/>
              </a:rPr>
              <a:t>гадоў пяць.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87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15304" cy="1000131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be-BY" alt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be-BY" alt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be-BY" alt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б)</a:t>
            </a:r>
            <a:r>
              <a:rPr lang="be-BY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Разрады лічэбнікаў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214422"/>
          <a:ext cx="7715303" cy="4683848"/>
        </p:xfrm>
        <a:graphic>
          <a:graphicData uri="http://schemas.openxmlformats.org/drawingml/2006/table">
            <a:tbl>
              <a:tblPr/>
              <a:tblGrid>
                <a:gridCol w="1990184"/>
                <a:gridCol w="2927977"/>
                <a:gridCol w="2797142"/>
              </a:tblGrid>
              <a:tr h="78581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а) Разрады лічэбнікаў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паводле структуры</a:t>
                      </a:r>
                      <a:endParaRPr lang="ru-RU" sz="2400" b="1" i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45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latin typeface="Times New Roman"/>
                          <a:ea typeface="Times New Roman"/>
                        </a:rPr>
                        <a:t>Простыя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latin typeface="Times New Roman"/>
                          <a:ea typeface="Times New Roman"/>
                        </a:rPr>
                        <a:t>Складаныя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latin typeface="Times New Roman"/>
                          <a:ea typeface="Times New Roman"/>
                        </a:rPr>
                        <a:t>Састаўныя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2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маюць </a:t>
                      </a:r>
                      <a:endParaRPr lang="be-BY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адзін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корань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утвораныя </a:t>
                      </a:r>
                      <a:endParaRPr lang="be-BY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з 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дзвюх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або некалькіх асноў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у якіх </a:t>
                      </a:r>
                      <a:endParaRPr lang="be-BY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</a:rPr>
                        <a:t>спалучаюцца 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два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і больш словы-лікі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2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адзін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пяць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тысячны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шэсцьдзясят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семсот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двухсотмільённы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трыццаць восем</a:t>
                      </a: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</a:rPr>
                        <a:t> дзвесце пяцьдзясят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58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143008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lvl="0" algn="ctr"/>
            <a:r>
              <a:rPr lang="be-BY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в)</a:t>
            </a:r>
            <a:r>
              <a:rPr lang="be-B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Разрады лічэбнікаў </a:t>
            </a:r>
            <a:br>
              <a:rPr lang="be-B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be-BY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паводле значэння і граматычных асаблівасцей</a:t>
            </a:r>
            <a:r>
              <a:rPr lang="be-BY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86808" cy="4744334"/>
        </p:xfrm>
        <a:graphic>
          <a:graphicData uri="http://schemas.openxmlformats.org/drawingml/2006/table">
            <a:tbl>
              <a:tblPr/>
              <a:tblGrid>
                <a:gridCol w="3757590"/>
                <a:gridCol w="4529218"/>
              </a:tblGrid>
              <a:tr h="435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</a:rPr>
                        <a:t>Колькасныя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</a:rPr>
                        <a:t>Парадкавыя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93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абазначаюць абстрактныя лікі, колькасць цэлых адзінак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ці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частак цэлага,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няпэўную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колькасць: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latin typeface="Times New Roman"/>
                          <a:ea typeface="Times New Roman"/>
                        </a:rPr>
                        <a:t>пяць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васемнаццаць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мільярд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восем дзясятых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шмат уражанняў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абазначаюць парадак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аднародных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прадметаў пры лічэнні </a:t>
                      </a:r>
                      <a:endParaRPr lang="be-BY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і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адказваюць на 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пытанне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які?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каторы?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):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першы клас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дзвесце трэцяя старонка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дзве тысячы восьмы год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175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яны разам з назоўнікамі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абазначаюць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колькасць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прадметаў: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сем сталоў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дваццаць 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адзін дзень.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яны блізкія да прыметнікаў,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таму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што маюць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катэгорыі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роду, ліку, </a:t>
                      </a: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склону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і дапасуюцца да назоўнікаў: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другі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другога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другому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другімі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другіх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другая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другой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другія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6126" marR="1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7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100013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be-BY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be-BY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be-BY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г) Колькасныя лічэбнікі </a:t>
            </a:r>
            <a:r>
              <a:rPr lang="be-BY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e-BY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429684" cy="5000660"/>
        </p:xfrm>
        <a:graphic>
          <a:graphicData uri="http://schemas.openxmlformats.org/drawingml/2006/table">
            <a:tbl>
              <a:tblPr/>
              <a:tblGrid>
                <a:gridCol w="2226710"/>
                <a:gridCol w="2067659"/>
                <a:gridCol w="1749557"/>
                <a:gridCol w="2385758"/>
              </a:tblGrid>
              <a:tr h="29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пэўнаколькасныя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няпэўнаколькасныя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дробавыя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зборныя</a:t>
                      </a:r>
                      <a:endParaRPr lang="ru-RU" sz="16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302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указваюць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на колькасць аднародных прадметаў або абазначаюць абстрактныя лікі: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Чарнеюць 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тры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вялізныя разгалістыя дубы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абазначаюць няпэўную колькасць аднародных прадметаў: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многа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шмат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нямала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мала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трохі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крыху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нямнога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столькі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некалькі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гэтулькі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абазначаюць частку адзінкі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або цэлы лік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і частку адзінкі: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дзве трэція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пяць цэлых і дзевяць сотых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абазначаюць пэўную колькасць прадметаў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як адно цэлае: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двое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абодва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абедзве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абое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трое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чацвёра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пяцёра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шасцёра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сямёра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васьмёра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дзевяцёра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дзесяцёра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336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большасць іх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не змяняецца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па родах, ліках,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апрача лічэбнікаў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адзін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два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мільён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мільярд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яны не маюць катэгорый роду і ліку, спалучаюцца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з назоўнікамі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ў родным склоне адзіночнага ліку: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некалькі гадзін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мала часу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могуць спалучацца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 рэчыўнымі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і зборнымі назоўнікамі: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тры пятых насельніцтва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адна восьмая даходаў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не маюць </a:t>
                      </a:r>
                      <a:r>
                        <a:rPr lang="be-BY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катэгорый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роду і ліку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64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утвараюцца ад асновы пэўна-колькасных лічэбнікаў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 дапамогай суфіксаў-</a:t>
                      </a: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ой-э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ёр-а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-ер-а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тры – трое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дзесяць – дзесяцёра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754" marR="19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001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be-BY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 д) Зборныя лічэбнікі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1428736"/>
          <a:ext cx="8286809" cy="4976825"/>
        </p:xfrm>
        <a:graphic>
          <a:graphicData uri="http://schemas.openxmlformats.org/drawingml/2006/table">
            <a:tbl>
              <a:tblPr/>
              <a:tblGrid>
                <a:gridCol w="8286809"/>
              </a:tblGrid>
              <a:tr h="3707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be-BY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Зборныя лічэбнікі ўжываюцца: 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217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назоўнікамі, што называюць маладых істот: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двое цялятак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чацвёра ягнят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55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множналікавымі назоўнікамі: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трое сутак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двое акуляраў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978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назоўнікамі, якія называюць асоб мужчынскага полу: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пяцёра сяброў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васьмёра мужчын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814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назоўнікамі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людзі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дзеці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коні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свінні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гусі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шасцёра дзяцей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сямёра гусей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35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займеннікамі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мы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вы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 яны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b="1" dirty="0">
                          <a:latin typeface="Times New Roman"/>
                          <a:ea typeface="Times New Roman"/>
                        </a:rPr>
                        <a:t>усе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мы абое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усе дзевяцёра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;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259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 субстантываванымі прыметнікамі: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трое дзяжурных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двое паляўнічых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71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Times New Roman"/>
                        </a:rPr>
                        <a:t>Заўвагі! </a:t>
                      </a:r>
                      <a:endParaRPr lang="be-BY" sz="2000" b="1" i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Ужыванне зборных лічэбнікаў з іншымі назоўнікамі з’яўляецца парушэннем граматычных нормаў беларускай мовы: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сем дзяўчат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а не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 сямёра дзяўчат.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* Часам зборным лічэбнікі ўжываюцца і без назоўнікаў: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Адзін з плошкай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</a:rPr>
                        <a:t>сямёра з лыжкай.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0480" marR="2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14291"/>
            <a:ext cx="91440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173736" algn="ctr">
              <a:spcBef>
                <a:spcPts val="600"/>
              </a:spcBef>
              <a:buClr>
                <a:srgbClr val="61625E"/>
              </a:buClr>
            </a:pPr>
            <a:endParaRPr lang="be-BY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4488" lvl="1" indent="-173736" algn="ctr">
              <a:spcBef>
                <a:spcPts val="600"/>
              </a:spcBef>
              <a:buClr>
                <a:srgbClr val="61625E"/>
              </a:buClr>
            </a:pPr>
            <a:r>
              <a:rPr lang="be-BY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а) </a:t>
            </a:r>
            <a:r>
              <a:rPr lang="be-BY" sz="2000" b="1" dirty="0" smtClean="0">
                <a:solidFill>
                  <a:srgbClr val="C00000"/>
                </a:solidFill>
                <a:cs typeface="Tahoma" pitchFamily="34" charset="0"/>
              </a:rPr>
              <a:t>Займеннік як часціна мовы</a:t>
            </a:r>
          </a:p>
          <a:p>
            <a:pPr marL="344488" lvl="1" indent="-173736" algn="ctr">
              <a:buClr>
                <a:srgbClr val="61625E"/>
              </a:buClr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Займеннік – гэта самастойная часціна мовы, </a:t>
            </a:r>
          </a:p>
          <a:p>
            <a:pPr marL="344488" lvl="1" indent="-173736" algn="ctr">
              <a:buClr>
                <a:srgbClr val="61625E"/>
              </a:buClr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якая ўказвае на прадметы, асобы, прыметы, але не называе іх.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4488" lvl="1" indent="-173736">
              <a:buClr>
                <a:srgbClr val="61625E"/>
              </a:buClr>
              <a:buFont typeface="Arial" pitchFamily="34" charset="0"/>
              <a:buChar char="•"/>
            </a:pPr>
            <a:endParaRPr lang="ru-RU" dirty="0" smtClean="0">
              <a:solidFill>
                <a:srgbClr val="48231E"/>
              </a:solidFill>
              <a:cs typeface="Tahoma" pitchFamily="34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294967295"/>
          </p:nvPr>
        </p:nvGraphicFramePr>
        <p:xfrm>
          <a:off x="357159" y="1524000"/>
          <a:ext cx="842968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788"/>
                <a:gridCol w="2763947"/>
                <a:gridCol w="2763947"/>
              </a:tblGrid>
              <a:tr h="289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Агульнае значэнне</a:t>
                      </a:r>
                      <a:endParaRPr lang="ru-RU" sz="20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Марфалагічныя прыметы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Сінтаксічная роля</a:t>
                      </a:r>
                      <a:endParaRPr lang="ru-RU" sz="20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344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Указвае на</a:t>
                      </a:r>
                      <a:r>
                        <a:rPr lang="be-BY" sz="1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0160"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асобу, прадмет (займеннікі-назоўнікі): </a:t>
                      </a:r>
                      <a:r>
                        <a:rPr lang="be-BY" sz="1800" i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ты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ён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яна, яно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яны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сябе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хто, што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ніхто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нішто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нехта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хтосьці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штосьці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хто-небудзь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што-небудзь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абы-хто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абы-што</a:t>
                      </a:r>
                      <a:r>
                        <a:rPr lang="be-BY" sz="1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прымету прадмета (займеннікі-прыметнікі): 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мой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твой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свой, наш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ваш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які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чый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гэты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такі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той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іншы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кожны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усякі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каторы, некаторы, ніякі</a:t>
                      </a:r>
                      <a:r>
                        <a:rPr lang="be-BY" sz="1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колькасць (займеннікі-лічэбнікі): 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колькі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столькі</a:t>
                      </a:r>
                      <a:r>
                        <a:rPr lang="be-BY" sz="1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гэтулькі.</a:t>
                      </a:r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Змяняецца па</a:t>
                      </a: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*па склонах, калі замяняе назоўнік: </a:t>
                      </a:r>
                      <a:r>
                        <a:rPr lang="be-BY" sz="18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хто — каго</a:t>
                      </a: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каму</a:t>
                      </a: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кім</a:t>
                      </a:r>
                      <a:r>
                        <a:rPr lang="be-BY" sz="1800" i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па родах, ліках, склонах, </a:t>
                      </a:r>
                      <a:endParaRPr lang="be-BY" sz="1800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калі 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замяняе прыметнік: 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наш — нашага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нашаму, нашым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наша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нашы</a:t>
                      </a: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па склонах, калі замяняе лічэбнік: 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некалькі — некалькім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некалькімі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аб </a:t>
                      </a:r>
                      <a:r>
                        <a:rPr lang="be-BY" sz="18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некалькіх.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У сказе з’яўляецца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дзейнікам: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b="1" i="1" u="sng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i="1" u="dbl" dirty="0">
                          <a:latin typeface="Times New Roman"/>
                          <a:ea typeface="Times New Roman"/>
                        </a:rPr>
                        <a:t>чытаў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гонкім соснам просты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шчыры свой верш</a:t>
                      </a:r>
                      <a:r>
                        <a:rPr lang="be-BY" sz="1800" i="1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дапаўненнем: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be-BY" sz="1800" b="1" i="1" u="dash" dirty="0">
                          <a:latin typeface="Times New Roman"/>
                          <a:ea typeface="Times New Roman"/>
                        </a:rPr>
                        <a:t>Штосьці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i="1" u="dbl" dirty="0">
                          <a:latin typeface="Times New Roman"/>
                          <a:ea typeface="Times New Roman"/>
                        </a:rPr>
                        <a:t>спявае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пяшчотнае </a:t>
                      </a:r>
                      <a:r>
                        <a:rPr lang="be-BY" sz="1800" i="1" u="sng" dirty="0">
                          <a:latin typeface="Times New Roman"/>
                          <a:ea typeface="Times New Roman"/>
                        </a:rPr>
                        <a:t>бор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пахне чабор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пахне чабор</a:t>
                      </a:r>
                      <a:r>
                        <a:rPr lang="be-BY" sz="1800" i="1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азначэннем: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Беларусь – </a:t>
                      </a:r>
                      <a:r>
                        <a:rPr lang="be-BY" sz="1800" b="1" i="1" u="wavy" dirty="0">
                          <a:latin typeface="Times New Roman"/>
                          <a:ea typeface="Times New Roman"/>
                        </a:rPr>
                        <a:t>мая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радзіма</a:t>
                      </a:r>
                      <a:r>
                        <a:rPr lang="be-BY" sz="1800" i="1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 smtClean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рэдка ўжываецца ў ролі выказніка: [</a:t>
                      </a:r>
                      <a:r>
                        <a:rPr lang="be-BY" sz="1800" i="1" u="sng" dirty="0">
                          <a:latin typeface="Times New Roman"/>
                          <a:ea typeface="Times New Roman"/>
                        </a:rPr>
                        <a:t>Маці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i="1" u="dbl" dirty="0"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be-BY" sz="1800" i="1" u="dbl" dirty="0" smtClean="0">
                          <a:latin typeface="Times New Roman"/>
                          <a:ea typeface="Times New Roman"/>
                        </a:rPr>
                        <a:t>ведала</a:t>
                      </a:r>
                      <a:r>
                        <a:rPr lang="be-BY" sz="1800" u="dbl" dirty="0">
                          <a:latin typeface="Times New Roman"/>
                          <a:ea typeface="Times New Roman"/>
                        </a:rPr>
                        <a:t>]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800" b="1" i="1" u="dbl" dirty="0">
                          <a:latin typeface="Times New Roman"/>
                          <a:ea typeface="Times New Roman"/>
                        </a:rPr>
                        <a:t>хто</a:t>
                      </a:r>
                      <a:r>
                        <a:rPr lang="be-BY" sz="1800" i="1" u="sng" dirty="0">
                          <a:latin typeface="Times New Roman"/>
                          <a:ea typeface="Times New Roman"/>
                        </a:rPr>
                        <a:t> яна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801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40921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1" algn="ctr" rtl="0">
              <a:spcBef>
                <a:spcPts val="400"/>
              </a:spcBef>
            </a:pPr>
            <a:r>
              <a:rPr kumimoji="0" lang="be-BY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б) РАЗРАДЫ займеннікаў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857232"/>
          <a:ext cx="9144000" cy="6000767"/>
        </p:xfrm>
        <a:graphic>
          <a:graphicData uri="http://schemas.openxmlformats.org/drawingml/2006/table">
            <a:tbl>
              <a:tblPr/>
              <a:tblGrid>
                <a:gridCol w="1463041"/>
                <a:gridCol w="2560320"/>
                <a:gridCol w="5120639"/>
              </a:tblGrid>
              <a:tr h="381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Разрады</a:t>
                      </a:r>
                      <a:endParaRPr lang="ru-RU" sz="1600" b="1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Указваюць </a:t>
                      </a:r>
                      <a:r>
                        <a:rPr lang="be-BY" sz="1600" b="1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на:</a:t>
                      </a:r>
                      <a:endParaRPr lang="ru-RU" sz="1600" b="1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Займеннікі</a:t>
                      </a:r>
                      <a:endParaRPr lang="ru-RU" sz="1600" b="1" i="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Асабовыя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асобу ці прадмет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                    адз. л.                    мн. л.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1-ая асоба   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Я                          МЫ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2-ая асоба   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ТЫ                      ВЫ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3-ая асоба   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ЁН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яна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яно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)   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ЯНЫ 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Зваротны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суб’ект як аб’ект дзеяння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СЯБЕ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9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Прыналежныя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прыналежнасць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СВОЙ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(свая, сваё, свае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МОЙ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(мая, маё,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мае);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ТВОЙ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(твая, тваё,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твае);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НАШ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(наша,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нашы(я);</a:t>
                      </a:r>
                      <a:r>
                        <a:rPr lang="be-BY" sz="1400" i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ВАШ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(ваша, вашы(я)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ЯГО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ЯЕ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ІХ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 – 3-ая асоба Р. скл.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9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Указальныя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прадмет,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прымету,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колькасць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ТОЙ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(тая, тое,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тыя);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ТАКІ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(такая, такое, такія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ГЭТЫ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(гэта, гэтае, гэтыя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ГЭТАКІ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гэтакая, гэтакае, гэтакія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КОЛЬКІ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 СТОЛЬКІ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 ГЭТУЛЬКІ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926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Азначальныя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абагуленасць, выдзяляльнасць, самастойнасць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УВЕСЬ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(уся, усё, усе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УСЯКІ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(усякая, усякае, усякія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КОЖНЫ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(кожная, кожнае, кожныя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ЛЮБЫ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(любая, любое,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 любыя);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САМЫ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(самая, самае, самыя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ІНШЫ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(іншая, іншае, 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іншыя;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САМ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(сама, само, самі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Пытальныя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служаць для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запытання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пра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асобу, прадмет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прымету</a:t>
                      </a: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ХТО? ШТО?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ЯКІ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?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(якая? якое? якія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?);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ЧЫЙ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?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(чыя? чыё? чые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?);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КАТОРЫ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?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(каторая? каторае? каторыя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?);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КОЛЬКІ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3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Адносныя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адносіны  паміж часткамі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складаназалежнага сказа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ХТО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ШТО</a:t>
                      </a:r>
                      <a:r>
                        <a:rPr lang="be-BY" sz="1400" b="0" i="0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 ЯКІ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(якая, якое, якія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ЧЫЙ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(чыя, чыё, чые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КАТОРЫ 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(каторая, каторае, каторыя</a:t>
                      </a:r>
                      <a:r>
                        <a:rPr lang="be-BY" sz="1400" i="0" dirty="0" smtClean="0"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be-BY" sz="1400" b="1" i="0" dirty="0" smtClean="0">
                          <a:latin typeface="Times New Roman"/>
                          <a:ea typeface="Times New Roman"/>
                        </a:rPr>
                        <a:t>КОЛЬКІ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5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Неазначальныя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няпэўныя асобы,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прадметы,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прыметы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НЕХТА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НЕШТА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АБЫ-ХТО/ШТО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ХТОСЬЦІ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ШТО/ХТО-НЕБУДЗЬ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НЕЧЫ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НЕЙКІ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НЕКАТОРЫ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АБЫ-ЯКІ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АБЫ-ЧЫЙ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ЯКІСЬЦІ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ЧЫЙСЬЦІ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ЧЫЙ-НЕБУДЗЬ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НЕКАЛЬКІ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Адмоўныя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адсутнасць асобы, </a:t>
                      </a:r>
                      <a:endParaRPr lang="be-BY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прадмета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прыметы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НІХТО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 НІШТО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НІЯКІ</a:t>
                      </a:r>
                      <a:r>
                        <a:rPr lang="be-BY" sz="14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0" dirty="0">
                          <a:latin typeface="Times New Roman"/>
                          <a:ea typeface="Times New Roman"/>
                        </a:rPr>
                        <a:t>НІЧЫЙ</a:t>
                      </a:r>
                      <a:endParaRPr lang="ru-RU" sz="1400" i="0" dirty="0">
                        <a:latin typeface="Times New Roman"/>
                        <a:ea typeface="Times New Roman"/>
                      </a:endParaRPr>
                    </a:p>
                  </a:txBody>
                  <a:tcPr marL="36797" marR="36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7623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424936" cy="1080119"/>
          </a:xfrm>
        </p:spPr>
        <p:txBody>
          <a:bodyPr>
            <a:normAutofit/>
          </a:bodyPr>
          <a:lstStyle/>
          <a:p>
            <a:pPr algn="ctr"/>
            <a:r>
              <a:rPr lang="be-BY" dirty="0" smtClean="0"/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286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kern="10" spc="-72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Дзякуй</a:t>
            </a:r>
            <a:r>
              <a:rPr lang="ru-RU" sz="8800" kern="10" spc="-72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  за     </a:t>
            </a:r>
            <a:r>
              <a:rPr lang="ru-RU" sz="8800" kern="10" spc="-72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ўваггу</a:t>
            </a:r>
            <a:endParaRPr lang="ru-RU" sz="8800" kern="10" spc="-72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2049" name="Picture 1" descr="C:\Users\Chajkova\Documents\fontan-pobedy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6429420" cy="3929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571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4429156" cy="55721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e-BY" sz="2000" dirty="0" smtClean="0">
                <a:solidFill>
                  <a:srgbClr val="FFFF00"/>
                </a:solidFill>
              </a:rPr>
              <a:t>1</a:t>
            </a:r>
            <a:r>
              <a:rPr lang="be-BY" sz="2400" dirty="0" smtClean="0">
                <a:solidFill>
                  <a:srgbClr val="FFFF00"/>
                </a:solidFill>
              </a:rPr>
              <a:t>.</a:t>
            </a:r>
            <a:r>
              <a:rPr lang="be-BY" sz="2400" dirty="0" smtClean="0">
                <a:solidFill>
                  <a:srgbClr val="00B050"/>
                </a:solidFill>
              </a:rPr>
              <a:t> </a:t>
            </a:r>
            <a:r>
              <a:rPr lang="be-BY" sz="2700" dirty="0" smtClean="0">
                <a:solidFill>
                  <a:srgbClr val="FFFF00"/>
                </a:solidFill>
              </a:rPr>
              <a:t>Назоўнік </a:t>
            </a:r>
            <a:r>
              <a:rPr lang="be-BY" sz="2700" dirty="0" smtClean="0">
                <a:solidFill>
                  <a:srgbClr val="00B050"/>
                </a:solidFill>
              </a:rPr>
              <a:t/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00B050"/>
                </a:solidFill>
              </a:rPr>
              <a:t>як часціна мовы.</a:t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FFFF00"/>
                </a:solidFill>
              </a:rPr>
              <a:t>2.  Прыметнік </a:t>
            </a:r>
            <a:r>
              <a:rPr lang="be-BY" sz="2700" dirty="0" smtClean="0">
                <a:solidFill>
                  <a:srgbClr val="00B050"/>
                </a:solidFill>
              </a:rPr>
              <a:t/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00B050"/>
                </a:solidFill>
              </a:rPr>
              <a:t>як часціна мовы.</a:t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FFFF00"/>
                </a:solidFill>
              </a:rPr>
              <a:t>3. Лічэбнік </a:t>
            </a:r>
            <a:r>
              <a:rPr lang="be-BY" sz="2700" dirty="0" smtClean="0">
                <a:solidFill>
                  <a:srgbClr val="00B050"/>
                </a:solidFill>
              </a:rPr>
              <a:t/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00B050"/>
                </a:solidFill>
              </a:rPr>
              <a:t>як часціна мовы.</a:t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FFFF00"/>
                </a:solidFill>
              </a:rPr>
              <a:t>4. Займеннік </a:t>
            </a:r>
            <a:r>
              <a:rPr lang="be-BY" sz="2700" dirty="0" smtClean="0">
                <a:solidFill>
                  <a:srgbClr val="00B050"/>
                </a:solidFill>
              </a:rPr>
              <a:t/>
            </a:r>
            <a:br>
              <a:rPr lang="be-BY" sz="2700" dirty="0" smtClean="0">
                <a:solidFill>
                  <a:srgbClr val="00B050"/>
                </a:solidFill>
              </a:rPr>
            </a:br>
            <a:r>
              <a:rPr lang="be-BY" sz="2700" dirty="0" smtClean="0">
                <a:solidFill>
                  <a:srgbClr val="00B050"/>
                </a:solidFill>
              </a:rPr>
              <a:t>як часціна мовы. </a:t>
            </a:r>
            <a:endParaRPr lang="ru-RU" sz="2700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0" y="357166"/>
            <a:ext cx="4143404" cy="857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r>
              <a:rPr lang="be-BY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7" name="Picture 1" descr="C:\Users\Chajkova\Documents\images (4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86314" y="1500174"/>
            <a:ext cx="3929090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186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072494" cy="4146316"/>
        </p:xfrm>
        <a:graphic>
          <a:graphicData uri="http://schemas.openxmlformats.org/drawingml/2006/table">
            <a:tbl>
              <a:tblPr/>
              <a:tblGrid>
                <a:gridCol w="4357718"/>
                <a:gridCol w="3714776"/>
              </a:tblGrid>
              <a:tr h="6429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самастойная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зменная часціна мовы, якая выражае прадметнасць і мае граматычныя катэгорыі роду, ліку, склону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Паводле семантыкі ў яго ўваходзяць наступныя групы слоў</a:t>
                      </a:r>
                      <a:endParaRPr lang="ru-RU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Прыклады </a:t>
                      </a:r>
                      <a:endParaRPr lang="ru-RU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асоб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чалавек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сястра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вучань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назвы жывёл, птушак, насякомых</a:t>
                      </a: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конь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ластаўка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муха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раслін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бяроза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клён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трава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рэчаў, прадметаў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стол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кніга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з’яў прыроды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дождж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гром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навальніца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з’яў грамадскага жыцця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рэвалюцыя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дэманстрацыя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адпрадмечаных прымет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чырвань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прыгажосць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смеласць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88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*назвы апрадмечаных дзеянняў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барацьба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змаганне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рух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571480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e-BY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1а) Назоўнік як часціна мовы </a:t>
            </a:r>
            <a:endPara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1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98194" cy="1000132"/>
          </a:xfrm>
        </p:spPr>
        <p:txBody>
          <a:bodyPr>
            <a:normAutofit/>
          </a:bodyPr>
          <a:lstStyle/>
          <a:p>
            <a:pPr algn="ctr"/>
            <a:r>
              <a:rPr lang="be-BY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1б) Лексіка-граматычныя разрады назоўнікаў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71546"/>
          <a:ext cx="8358246" cy="4976899"/>
        </p:xfrm>
        <a:graphic>
          <a:graphicData uri="http://schemas.openxmlformats.org/drawingml/2006/table">
            <a:tbl>
              <a:tblPr/>
              <a:tblGrid>
                <a:gridCol w="3582106"/>
                <a:gridCol w="4776140"/>
              </a:tblGrid>
              <a:tr h="2808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Усе назоўнікі падзяляюцца на: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агульныя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уласныя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41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абазначаюць цэлыя класы аднародных прадметаў, асоб, паняццяў, з’яў: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студэнт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сястра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падручнік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індывідуальныя назвы канкрэтных прадметаў, з’яў, асоб, што служаць для выдзялення іх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сярод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аднародных: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Беларусь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Гомель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Святлана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3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Агульныя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 назоўнікі падзяляюцца на: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канкрэтныя 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абстрактныя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1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з’яўляюцца назвамі прадметаў рэчаіснасці: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універсітэт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птушка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яблык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абазначаюць розныя адцягненыя паняцці, пачуцці, працэсы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, дзеянні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, уласцівасці: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павага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злосць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гонар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мысленне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хараство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сінява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3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Канкрэтныя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назоўнікі могуць быць: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адушаўлёнымі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неадушаўлёнымі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1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з’яўляюцца назвамі 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чалавека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і іншых жывых істот: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выкладчык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дзядуля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шчупак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верабей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абазначаюць прадмет рэчаіснасці: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сонца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рака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будынак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часопіс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38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Заўвага</a:t>
                      </a:r>
                      <a:r>
                        <a:rPr lang="be-BY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абстрактныя назоўнікі з’яўляюцца неадушаўлёнымі.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Сярод агульнай колькасці назоўнікаў вылучаюцца: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рэчыўныя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зборныя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41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назвы рэчыва аднароднага саставу, частка якога мае ўласцівасць цэлага прадмета і носіць яго назву: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мёд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шакалад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цукар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золата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абазначаюць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сукупнасць асоб або прадметаў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як непадзельнае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цэлае: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настаўніцтва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лісце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галлё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1143008"/>
          </a:xfrm>
        </p:spPr>
        <p:txBody>
          <a:bodyPr>
            <a:noAutofit/>
          </a:bodyPr>
          <a:lstStyle/>
          <a:p>
            <a:pPr algn="ctr"/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1в) Род, лік, склон назоўнікаў</a:t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1800" dirty="0" smtClean="0">
                <a:solidFill>
                  <a:srgbClr val="00B050"/>
                </a:solidFill>
              </a:rPr>
              <a:t> род скланяльных назоўнікаў</a:t>
            </a:r>
            <a:br>
              <a:rPr lang="be-BY" sz="1800" dirty="0" smtClean="0">
                <a:solidFill>
                  <a:srgbClr val="00B050"/>
                </a:solidFill>
              </a:rPr>
            </a:br>
            <a:endParaRPr lang="ru-RU" sz="180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85860"/>
          <a:ext cx="8286808" cy="5000659"/>
        </p:xfrm>
        <a:graphic>
          <a:graphicData uri="http://schemas.openxmlformats.org/drawingml/2006/table">
            <a:tbl>
              <a:tblPr/>
              <a:tblGrid>
                <a:gridCol w="2911582"/>
                <a:gridCol w="2259266"/>
                <a:gridCol w="3115960"/>
              </a:tblGrid>
              <a:tr h="293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МУЖЧЫНСКІ 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НІЯКІ 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ЖАНОЧЫ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нулявы канчатак, а ў родным – 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горад – горад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вучань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– вучн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снег –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снег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боль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– бол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а ў родным –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мор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полым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полымя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галл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галл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пол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а ў родным –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гара – гар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зямля – зямл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9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Некаторыя асабовыя назоўнікі, якія ў назоўным склоне маюць канчатак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а ў родным –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бацька – бацьк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дзядуля – дзядул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стараста – стараст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</a:t>
                      </a:r>
                      <a:endParaRPr lang="be-BY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нулявы 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канчатак,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а ў родным –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мыш – мыш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радасць – радасц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2814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Заўвага!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Назоўнікі, якія абазначаюць прафесію, род заняткаў, часам маюць форму мужчынскага роду, хоць і адносяцца да асоб мужчынскага і жаночага роду: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доктар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дырэктар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інжынер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прафесар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рэдактар.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Граматычны род носьбітаў такіх прафесій вызначаецца сінтаксічна, па дапасаваных да іх словах: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інжынер Пятроў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інжынер Пятров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прыехаў доктар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прыехал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доктар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20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Назоўнікі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АГУЛЬНАГА 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роду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933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канчатак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 і ў залежнасці ад ўжывання ў кантэксце такія словы могуць абазначаць асоб жаночага і мужчынскага полу, што вызначаецца сінтаксічна па дапасаваных да іх словах: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мая ціхоня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мой плакса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гэтая недарэка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гэты недарэка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маленькая гарэза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маленькі гарэза.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>
            <a:noAutofit/>
          </a:bodyPr>
          <a:lstStyle/>
          <a:p>
            <a:pPr algn="ctr"/>
            <a:r>
              <a:rPr lang="be-BY" sz="2400" dirty="0" smtClean="0">
                <a:solidFill>
                  <a:srgbClr val="00B050"/>
                </a:solidFill>
              </a:rPr>
              <a:t>1г) вызначэнне роду </a:t>
            </a:r>
            <a:br>
              <a:rPr lang="be-BY" sz="2400" dirty="0" smtClean="0">
                <a:solidFill>
                  <a:srgbClr val="00B050"/>
                </a:solidFill>
              </a:rPr>
            </a:br>
            <a:r>
              <a:rPr lang="be-BY" sz="2400" dirty="0" smtClean="0">
                <a:solidFill>
                  <a:srgbClr val="00B050"/>
                </a:solidFill>
              </a:rPr>
              <a:t>нескланяльных назоўнікаў</a:t>
            </a:r>
            <a:endParaRPr lang="ru-RU" sz="240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85860"/>
          <a:ext cx="8143932" cy="4908384"/>
        </p:xfrm>
        <a:graphic>
          <a:graphicData uri="http://schemas.openxmlformats.org/drawingml/2006/table">
            <a:tbl>
              <a:tblPr/>
              <a:tblGrid>
                <a:gridCol w="3429024"/>
                <a:gridCol w="1714512"/>
                <a:gridCol w="3000396"/>
              </a:tblGrid>
              <a:tr h="4981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нескланяльных назоўнікаў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(вызначаецца семантычна (па значэнні)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мужчынскі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ніякі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*найменні асоб мужчынскага полу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аташэ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буржуа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дэдзі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ранцье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янкі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*найменні неадушаўлёных прадметаў: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авакада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алібі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журы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кашнэ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кашпо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ківі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метро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радыё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паліто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пюрэ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філе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шапіто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*найменні асоб  жаночага полу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лэдзі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мадам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місіс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пані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фрау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*назвы жывёл, птушак: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какаду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кенгуру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поні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фламінга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шымпанзэ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*некаторыя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неадушаўлёныя назоўнікі: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кальрабі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‘колерная капуста’;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салямі  –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‘каўбаса’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берэ –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‘ігруша”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*некаторыя назвы: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тарнада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ураган’;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бры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сыр’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1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нескланяльных геаграфічных назваў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(вызначаецца па родавым слове)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мужчынскі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ніякі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4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‘горад’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Батумі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Тарту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‘востраў’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Барнеа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Таіці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‘возера’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Антарыа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‘гара’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Батумі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Тарту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‘рака’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Місісіпі </a:t>
                      </a:r>
                      <a:r>
                        <a:rPr lang="be-BY" sz="14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краіна’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Гаіці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‘пустыня’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Гобі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1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нескланяльных складанаскарочаных слоў (абрэвіятур)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(вызначаецца па апорным слове)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мужчынскі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ніякі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0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ГДУ – </a:t>
                      </a:r>
                      <a:r>
                        <a:rPr lang="be-BY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омельскі </a:t>
                      </a:r>
                      <a:r>
                        <a:rPr lang="be-BY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зяржаўны </a:t>
                      </a:r>
                      <a:r>
                        <a:rPr lang="be-BY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ў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ніверсітэт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ТЭЦ – цеплавая электрацэнтраль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15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абрэвіятур, якія скланяюцца, вызначаецца марфалагічна (па канчатках):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ЛІМ</a:t>
                      </a: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ЛІМа</a:t>
                      </a: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у ЛІМе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>
                <a:solidFill>
                  <a:srgbClr val="00B050"/>
                </a:solidFill>
              </a:rPr>
              <a:t>в) лік назоўнікаў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71547"/>
          <a:ext cx="8286808" cy="4720502"/>
        </p:xfrm>
        <a:graphic>
          <a:graphicData uri="http://schemas.openxmlformats.org/drawingml/2006/table">
            <a:tbl>
              <a:tblPr/>
              <a:tblGrid>
                <a:gridCol w="3714776"/>
                <a:gridCol w="642942"/>
                <a:gridCol w="3929090"/>
              </a:tblGrid>
              <a:tr h="42862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Прадметна-граматычная катэгорыя,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якая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выражае колькасць прадметаў у шэрагу аднародных прадметаў,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указвае на адзін або некалькі прадметаў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Назоўнікі 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адзіночнага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ліку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Назоўнікі 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множнага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ліку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38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абазначаюць адзін прадмет: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стол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парта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горад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сын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Абазначаюць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мноства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аднародных прадметаў: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сталы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парты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гарады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сыны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80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Абазначаюць сукупнасць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непадзельнасць прадметаў: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лісце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галлё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настаўніцтва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28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Большасць назоўнікаў у сучаснай беларускай мове маюць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суадносныя формы адзіночнага і множнага ліку: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i="1" dirty="0" smtClean="0">
                          <a:latin typeface="Times New Roman"/>
                          <a:ea typeface="Times New Roman"/>
                        </a:rPr>
                        <a:t>вёска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– вёскі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 сасна – сосны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чалавек – людзі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Адзіночналікавыя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назоўнікі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Множналікавыя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назоўнікі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1) абстрактныя: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радасць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гумар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чырвань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1) прадметы, што складаюцца з дзвюх і больш аднолькавых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частак: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акуляры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нажніцы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дзверы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2) зборныя: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адзенне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студэнцтва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насенне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2) рэчывы, прадукты пэўнага вырабу: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апілкі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крупы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дрожджы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3) рэчыўныя: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золата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вельвет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масла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3) падзеі, дзеянні, працэсы: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перагаворы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выбары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паводзіны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4) назоўнікі, якія абазначаюць грамадска-палітычныя вучэнні, формы грамадскага і дзяржаўнага ладу, літаратурныя плыні: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камунізм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рэалізм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класіцызм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4) народныя звычаі, гульні: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вячоркі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дажынкі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хованкі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5) прамежкі часу: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суткі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канікулы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прыцемкі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5) назоўнікі, што абазначаюць напрамкі свету: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усход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захад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поўнач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поўдзень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6) геаграфічныя назвы: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Асіповічы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Калінкавічы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6) уласныя: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Беларусь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Гомель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Сож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Арцём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7) спецыяльныя тэрміны: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азімыя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злакавыя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1 д) Тыпы скланення назоўнікаў</a:t>
            </a:r>
            <a:r>
              <a:rPr lang="ru-RU" sz="800" dirty="0" smtClean="0">
                <a:solidFill>
                  <a:srgbClr val="00B050"/>
                </a:solidFill>
                <a:latin typeface="Times New Roman"/>
                <a:ea typeface="Times New Roman"/>
              </a:rPr>
              <a:t/>
            </a:r>
            <a:br>
              <a:rPr lang="ru-RU" sz="800" dirty="0" smtClean="0">
                <a:solidFill>
                  <a:srgbClr val="00B050"/>
                </a:solidFill>
                <a:latin typeface="Times New Roman"/>
                <a:ea typeface="Times New Roman"/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15370" cy="5319834"/>
        </p:xfrm>
        <a:graphic>
          <a:graphicData uri="http://schemas.openxmlformats.org/drawingml/2006/table">
            <a:tbl>
              <a:tblPr/>
              <a:tblGrid>
                <a:gridCol w="2786082"/>
                <a:gridCol w="3714776"/>
                <a:gridCol w="1714512"/>
              </a:tblGrid>
              <a:tr h="35719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гэта змяненне назоўнікаў па склонах у адзіночным і множным ліку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be-BY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 скланенне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2) ІІ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скланенне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3) ІІІ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скланенне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293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жаночага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роду,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якія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ў назоўным склоне адзіночнага ліку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маюць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канчатак -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(-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):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краіна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парта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зямля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песня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мужчынскага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роду,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якія ў назоўным склоне адзіночнага ліку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маюць нулявы канчатак: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горад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чалавек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май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жаночага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роду,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якія ў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назоўным склоне адзіночнага ліку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маюць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нулявы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канчатак: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ноч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ціш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радасць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любоў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95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ніякага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роду,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якія ў назоўным склоне адзіночнага ліку маюць 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),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-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акно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галлё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мора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поле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пяць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назоўнікаў на -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полымя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семя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вымя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цемя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бярэмя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4) рознаскланяльныя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5) нескланяльныя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6) субстантывы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(субстантываваныя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прыметнікі скланяюцца як прыметнікі)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1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назвы маладых істот: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парася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качаня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кацяня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ó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кіно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дэпо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кашпо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метро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паліто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шапіто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словы на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мя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імя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племя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стрэмя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é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жэле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філе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рагу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8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словы, якія абазначаюць асоб мужчынскага полу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з канчаткам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):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бацька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старшыня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дзядуля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галіфэ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кашнэ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мулінэ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пюрэ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дзяжурны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настаўніцкая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сталовая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ваенны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хворы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 марожанае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насякомае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1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ы/і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журы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калібры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кальрабі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салямі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размоўныя імёны </a:t>
                      </a:r>
                      <a:endParaRPr lang="be-BY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асоб мужчынскага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полу: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Міша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Лёша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Цёма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нескланяльныя тапонімы (геаграфічныя назвы):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Місісіпі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Сухумі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Гаіці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нескланяльныя абрэвіятуры: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БДПУ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ГДУ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МТС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аблана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словы агульнага роду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стараста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плакса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соня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недарэка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7) множналікавыя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назоўнікі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адведкі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апілкі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акуляры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духі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шашкі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шахматы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 flipV="1">
            <a:off x="428596" y="357166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107157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be-BY" b="1" dirty="0" smtClean="0">
                <a:solidFill>
                  <a:srgbClr val="00B050"/>
                </a:solidFill>
              </a:rPr>
              <a:t>2 а) ПРЫМЕТНІК </a:t>
            </a:r>
            <a:r>
              <a:rPr lang="be-BY" b="1" dirty="0" smtClean="0">
                <a:solidFill>
                  <a:srgbClr val="00B050"/>
                </a:solidFill>
              </a:rPr>
              <a:t>як ЧАСЦІНА </a:t>
            </a:r>
            <a:r>
              <a:rPr lang="be-BY" b="1" dirty="0" smtClean="0">
                <a:solidFill>
                  <a:srgbClr val="00B050"/>
                </a:solidFill>
              </a:rPr>
              <a:t>МОВЫ </a:t>
            </a:r>
            <a:endParaRPr lang="be-BY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be-BY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Прыметнік </a:t>
            </a:r>
            <a:r>
              <a:rPr lang="be-BY" i="1" dirty="0" smtClean="0">
                <a:latin typeface="Times New Roman"/>
                <a:ea typeface="Times New Roman"/>
                <a:cs typeface="Times New Roman"/>
              </a:rPr>
              <a:t>—</a:t>
            </a:r>
            <a:r>
              <a:rPr lang="be-BY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гэта </a:t>
            </a:r>
            <a:r>
              <a:rPr lang="be-BY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самастойная часціна мовы, якая абазначае прымету прадмета і выражае гэтае значэнне ў катэгорыях роду, ліку і </a:t>
            </a:r>
            <a:r>
              <a:rPr lang="be-BY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склону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1553301"/>
          <a:ext cx="8286807" cy="3628970"/>
        </p:xfrm>
        <a:graphic>
          <a:graphicData uri="http://schemas.openxmlformats.org/drawingml/2006/table">
            <a:tbl>
              <a:tblPr/>
              <a:tblGrid>
                <a:gridCol w="3143271"/>
                <a:gridCol w="2576123"/>
                <a:gridCol w="2567413"/>
              </a:tblGrid>
              <a:tr h="438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Агульнае значэнне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Марфалагічныя прыметы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Сінтаксічная роля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8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Абазначаюць прымету прадмета: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"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*непасрэдна: 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жоўты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малы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стары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босы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сухі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"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*праз адносіны прадмета да іншага прадмета або іншай прыметы: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"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скураны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гарадскі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леташні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*праз прыналежнасць пэўнай асобе або жывой істоце: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Міхасёў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дзядзькаў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бабулін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Змяняюцца па: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*па родах: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—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яе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яя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*па ліках: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—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ія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*па склонах: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—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яга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яму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яга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ім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у сін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іх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сінія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сініх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сінім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сінія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сініх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сінімі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у сініх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сказе з’яўляецца: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*дапасаваным азначэннем: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1800" i="1" u="wavy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рыжай верасовай 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барадзе прабілася сівінка павуціны.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часткай састаўнога іменнага выказніка: 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Нарачанская </a:t>
                      </a:r>
                      <a:r>
                        <a:rPr lang="be-BY" sz="1800" i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група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азёраў – </a:t>
                      </a:r>
                      <a:r>
                        <a:rPr lang="be-BY" sz="1800" i="1" u="db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самая вялікая і вядомая </a:t>
                      </a: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Беларусі.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AFF1AB-1DA2-4DC6-9F03-44A447B6F1B0}"/>
</file>

<file path=customXml/itemProps2.xml><?xml version="1.0" encoding="utf-8"?>
<ds:datastoreItem xmlns:ds="http://schemas.openxmlformats.org/officeDocument/2006/customXml" ds:itemID="{01FDAC0E-3DCC-4566-854D-655D37D38660}"/>
</file>

<file path=customXml/itemProps3.xml><?xml version="1.0" encoding="utf-8"?>
<ds:datastoreItem xmlns:ds="http://schemas.openxmlformats.org/officeDocument/2006/customXml" ds:itemID="{4AAFF14E-48D9-4604-9325-EB0675227311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</TotalTime>
  <Words>3304</Words>
  <Application>Microsoft Office PowerPoint</Application>
  <PresentationFormat>Экран (4:3)</PresentationFormat>
  <Paragraphs>475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Слайд 1</vt:lpstr>
      <vt:lpstr>1. Назоўнік  як часціна мовы. 2.  Прыметнік  як часціна мовы. 3. Лічэбнік  як часціна мовы. 4. Займеннік  як часціна мовы. </vt:lpstr>
      <vt:lpstr>Слайд 3</vt:lpstr>
      <vt:lpstr>1б) Лексіка-граматычныя разрады назоўнікаў </vt:lpstr>
      <vt:lpstr>                        1в) Род, лік, склон назоўнікаў  род скланяльных назоўнікаў </vt:lpstr>
      <vt:lpstr>1г) вызначэнне роду  нескланяльных назоўнікаў</vt:lpstr>
      <vt:lpstr>в) лік назоўнікаў</vt:lpstr>
      <vt:lpstr>       1 д) Тыпы скланення назоўнікаў </vt:lpstr>
      <vt:lpstr>Слайд 9</vt:lpstr>
      <vt:lpstr>2 б) Разрады прыметнікаў </vt:lpstr>
      <vt:lpstr>Слайд 11</vt:lpstr>
      <vt:lpstr> </vt:lpstr>
      <vt:lpstr> 3 б) Разрады лічэбнікаў </vt:lpstr>
      <vt:lpstr>3 в) Разрады лічэбнікаў  паводле значэння і граматычных асаблівасцей </vt:lpstr>
      <vt:lpstr> 3 г) Колькасныя лічэбнікі  </vt:lpstr>
      <vt:lpstr>3 д) Зборныя лічэбнікі </vt:lpstr>
      <vt:lpstr>Слайд 17</vt:lpstr>
      <vt:lpstr>4 б) РАЗРАДЫ займеннікаў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 складаных слоў </dc:title>
  <dc:creator>Светлана</dc:creator>
  <cp:lastModifiedBy>Chajkova</cp:lastModifiedBy>
  <cp:revision>36</cp:revision>
  <dcterms:created xsi:type="dcterms:W3CDTF">2015-05-24T20:36:33Z</dcterms:created>
  <dcterms:modified xsi:type="dcterms:W3CDTF">2017-01-31T09:28:27Z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