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62" r:id="rId4"/>
    <p:sldId id="257" r:id="rId5"/>
    <p:sldId id="273" r:id="rId6"/>
    <p:sldId id="259" r:id="rId7"/>
    <p:sldId id="260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61" r:id="rId17"/>
    <p:sldId id="27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68" autoAdjust="0"/>
    <p:restoredTop sz="94660"/>
  </p:normalViewPr>
  <p:slideViewPr>
    <p:cSldViewPr>
      <p:cViewPr varScale="1">
        <p:scale>
          <a:sx n="89" d="100"/>
          <a:sy n="89" d="100"/>
        </p:scale>
        <p:origin x="-96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8F02A9-4506-4622-9125-BE0AA67A92A5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B4E8B3-54F7-4260-953A-110CE4326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5A8C9-1B76-4E4C-AFE3-37D2F288577B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65B43-DAD0-47CD-8C66-B4D38323A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1DFA9-8548-46D3-8ADD-00E530D816B0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85EF1-BA6F-4157-B582-BC8174B4A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E5FCB0-3434-4365-BE4E-B05A448D1840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88CB01-29CC-4F35-98BD-787BB55E93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6BE10-3BBC-4C52-9285-30039C958E14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33E8D-1F98-4414-9525-16549ED5A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796372-0EE6-4F30-8B0E-0BF37527C8A8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CE881A-5161-4349-92D7-491FD0478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85C3A-6818-4A5A-9662-4001712BA305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FAAC0-DB9C-4DC8-92A8-4CA4A4709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5FB805-655E-4561-8273-1F60D4024D45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E15C6F-E90C-4CB2-8E28-A4BE7DB78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CB0FB4-ACAC-4DDE-AB24-661424F88C65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41A6F8-F22B-4FB8-AF89-861F0622E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3B686-3AA4-4E53-96A0-EC304006F0E4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E1448-4EEE-4915-B336-F31EF1E2D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BAAF429-C4B2-419A-BBE7-F4FB7C756251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6C5C9770-4967-45C8-9789-144CEABA8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6" r:id="rId2"/>
    <p:sldLayoutId id="2147483672" r:id="rId3"/>
    <p:sldLayoutId id="2147483667" r:id="rId4"/>
    <p:sldLayoutId id="2147483673" r:id="rId5"/>
    <p:sldLayoutId id="2147483668" r:id="rId6"/>
    <p:sldLayoutId id="2147483674" r:id="rId7"/>
    <p:sldLayoutId id="2147483675" r:id="rId8"/>
    <p:sldLayoutId id="2147483669" r:id="rId9"/>
    <p:sldLayoutId id="2147483670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8888" y="3429000"/>
            <a:ext cx="7407275" cy="14716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 День всенародной памяти жертв Великой Отечественной войны</a:t>
            </a:r>
            <a:b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250825" y="260350"/>
            <a:ext cx="85899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/>
              <a:t>Учреждение образования </a:t>
            </a:r>
            <a:br>
              <a:rPr lang="ru-RU" b="1"/>
            </a:br>
            <a:r>
              <a:rPr lang="ru-RU" b="1"/>
              <a:t>«Гомельский государственный университет имени Франциска Скорины»</a:t>
            </a:r>
            <a:br>
              <a:rPr lang="ru-RU" b="1"/>
            </a:br>
            <a:r>
              <a:rPr lang="ru-RU" b="1"/>
              <a:t>Математический факультет</a:t>
            </a:r>
            <a:br>
              <a:rPr lang="ru-RU" b="1"/>
            </a:br>
            <a:r>
              <a:rPr lang="ru-RU" b="1"/>
              <a:t>Кафедра вычислительной математики и программирования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3348038" y="5589588"/>
            <a:ext cx="525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Выполнил студент Раков Виктор</a:t>
            </a:r>
          </a:p>
          <a:p>
            <a:r>
              <a:rPr lang="ru-RU" b="1"/>
              <a:t>Руководитель к.ф.-м.н. Жадан М.И.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115888"/>
            <a:ext cx="7891462" cy="26543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ru-RU" sz="2400" b="1" smtClean="0">
                <a:solidFill>
                  <a:schemeClr val="tx1"/>
                </a:solidFill>
                <a:effectLst/>
                <a:latin typeface="Times New Roman" pitchFamily="18" charset="0"/>
              </a:rPr>
              <a:t>      Площадь Победы в Минске</a:t>
            </a:r>
            <a:br>
              <a:rPr lang="ru-RU" sz="2400" b="1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2400" smtClean="0">
                <a:solidFill>
                  <a:schemeClr val="tx1"/>
                </a:solidFill>
                <a:effectLst/>
                <a:latin typeface="Times New Roman" pitchFamily="18" charset="0"/>
              </a:rPr>
              <a:t>В настоящее время площадь Победы в Минске является </a:t>
            </a:r>
            <a:r>
              <a:rPr lang="ru-RU" sz="2400" b="1" smtClean="0">
                <a:solidFill>
                  <a:schemeClr val="tx1"/>
                </a:solidFill>
                <a:effectLst/>
                <a:latin typeface="Times New Roman" pitchFamily="18" charset="0"/>
              </a:rPr>
              <a:t>местом, </a:t>
            </a:r>
            <a:r>
              <a:rPr lang="ru-RU" sz="2400" smtClean="0">
                <a:solidFill>
                  <a:schemeClr val="tx1"/>
                </a:solidFill>
                <a:effectLst/>
                <a:latin typeface="Times New Roman" pitchFamily="18" charset="0"/>
              </a:rPr>
              <a:t>куда приходят почтить память миллионов погибших во время </a:t>
            </a:r>
            <a:r>
              <a:rPr lang="ru-RU" sz="2400" b="1" smtClean="0">
                <a:solidFill>
                  <a:schemeClr val="tx1"/>
                </a:solidFill>
                <a:effectLst/>
                <a:latin typeface="Times New Roman" pitchFamily="18" charset="0"/>
              </a:rPr>
              <a:t>Второй мировой войны</a:t>
            </a:r>
            <a:r>
              <a:rPr lang="ru-RU" sz="2400" smtClean="0">
                <a:solidFill>
                  <a:schemeClr val="tx1"/>
                </a:solidFill>
                <a:effectLst/>
                <a:latin typeface="Times New Roman" pitchFamily="18" charset="0"/>
              </a:rPr>
              <a:t>. Многие пары молодоженов приезжают к монументу Победы, чтобы возложить цветы к </a:t>
            </a:r>
            <a:r>
              <a:rPr lang="ru-RU" sz="2400" b="1" smtClean="0">
                <a:solidFill>
                  <a:schemeClr val="tx1"/>
                </a:solidFill>
                <a:effectLst/>
                <a:latin typeface="Times New Roman" pitchFamily="18" charset="0"/>
              </a:rPr>
              <a:t>Вечному огню</a:t>
            </a:r>
            <a:r>
              <a:rPr lang="ru-RU" sz="2400" smtClean="0">
                <a:solidFill>
                  <a:schemeClr val="tx1"/>
                </a:solidFill>
                <a:effectLst/>
                <a:latin typeface="Times New Roman" pitchFamily="18" charset="0"/>
              </a:rPr>
              <a:t>. </a:t>
            </a: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ru-RU" sz="240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2530" name="Содержимое 4" descr="000655_52854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2565400"/>
            <a:ext cx="5014913" cy="2143125"/>
          </a:xfrm>
        </p:spPr>
      </p:pic>
      <p:pic>
        <p:nvPicPr>
          <p:cNvPr id="22531" name="Рисунок 5" descr="s001574_40567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4797425"/>
            <a:ext cx="4457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 bwMode="auto">
          <a:xfrm>
            <a:off x="1042988" y="274638"/>
            <a:ext cx="7891462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300" b="1" u="sng" smtClean="0">
                <a:solidFill>
                  <a:schemeClr val="tx1"/>
                </a:solidFill>
                <a:effectLst/>
              </a:rPr>
              <a:t/>
            </a:r>
            <a:br>
              <a:rPr lang="ru-RU" sz="2300" b="1" u="sng" smtClean="0">
                <a:solidFill>
                  <a:schemeClr val="tx1"/>
                </a:solidFill>
                <a:effectLst/>
              </a:rPr>
            </a:br>
            <a:r>
              <a:rPr lang="ru-RU" sz="2300" smtClean="0">
                <a:solidFill>
                  <a:schemeClr val="tx1"/>
                </a:solidFill>
                <a:effectLst/>
              </a:rPr>
              <a:t>        </a:t>
            </a:r>
            <a:r>
              <a:rPr lang="ru-RU" sz="2400" smtClean="0">
                <a:solidFill>
                  <a:schemeClr val="tx1"/>
                </a:solidFill>
                <a:effectLst/>
                <a:latin typeface="Times New Roman" pitchFamily="18" charset="0"/>
              </a:rPr>
              <a:t>Мемориал «Хатынь» - </a:t>
            </a:r>
            <a:r>
              <a:rPr lang="ru-RU" sz="2400" b="1" smtClean="0">
                <a:solidFill>
                  <a:schemeClr val="tx1"/>
                </a:solidFill>
                <a:effectLst/>
                <a:latin typeface="Times New Roman" pitchFamily="18" charset="0"/>
              </a:rPr>
              <a:t>дань памяти около 3 млн. белорусов, погибших во время Великой Отечественной войны. </a:t>
            </a:r>
            <a:r>
              <a:rPr lang="ru-RU" sz="2400" smtClean="0">
                <a:solidFill>
                  <a:schemeClr val="tx1"/>
                </a:solidFill>
                <a:effectLst/>
                <a:latin typeface="Times New Roman" pitchFamily="18" charset="0"/>
              </a:rPr>
              <a:t>Он расположен в 54 км на северо-восток от Минска в Логойском районе Минской области.</a:t>
            </a:r>
            <a:endParaRPr lang="ru-RU" sz="2400" b="1" smtClean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3554" name="Содержимое 3" descr="000656_85518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1916113"/>
            <a:ext cx="6048375" cy="44831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 bwMode="auto">
          <a:xfrm>
            <a:off x="1403350" y="620713"/>
            <a:ext cx="7499350" cy="515461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smtClean="0">
                <a:solidFill>
                  <a:schemeClr val="tx1"/>
                </a:solidFill>
                <a:effectLst/>
                <a:latin typeface="Times New Roman" pitchFamily="18" charset="0"/>
              </a:rPr>
              <a:t>      Монументальный  </a:t>
            </a:r>
            <a:r>
              <a:rPr lang="ru-RU" sz="2400" b="1" smtClean="0">
                <a:solidFill>
                  <a:schemeClr val="tx1"/>
                </a:solidFill>
                <a:effectLst/>
                <a:latin typeface="Times New Roman" pitchFamily="18" charset="0"/>
              </a:rPr>
              <a:t>«Курган Славы» </a:t>
            </a:r>
            <a:r>
              <a:rPr lang="ru-RU" sz="2400" smtClean="0">
                <a:solidFill>
                  <a:schemeClr val="tx1"/>
                </a:solidFill>
                <a:effectLst/>
                <a:latin typeface="Times New Roman" pitchFamily="18" charset="0"/>
              </a:rPr>
              <a:t>основан в честь освобождения Беларуси от немецко-фашистских захватчиков. В военной операции  </a:t>
            </a:r>
            <a:r>
              <a:rPr lang="ru-RU" sz="2400" b="1" smtClean="0">
                <a:solidFill>
                  <a:schemeClr val="tx1"/>
                </a:solidFill>
                <a:effectLst/>
                <a:latin typeface="Times New Roman" pitchFamily="18" charset="0"/>
              </a:rPr>
              <a:t>«Багратион»</a:t>
            </a:r>
            <a:r>
              <a:rPr lang="ru-RU" sz="2400" smtClean="0">
                <a:solidFill>
                  <a:schemeClr val="tx1"/>
                </a:solidFill>
                <a:effectLst/>
                <a:latin typeface="Times New Roman" pitchFamily="18" charset="0"/>
              </a:rPr>
              <a:t> – одной из крупнейших в истории человечества – принимали участие четыре фронта под командованием прославленных полководцев Рокоссовского, Захарова, Черняховского и Баграмяна, а также моряки Днепровской речной флотилии, французские летчики эскадрильи «Нормандия» и, конечно, </a:t>
            </a:r>
            <a:r>
              <a:rPr lang="ru-RU" sz="2400" b="1" smtClean="0">
                <a:solidFill>
                  <a:schemeClr val="tx1"/>
                </a:solidFill>
                <a:effectLst/>
                <a:latin typeface="Times New Roman" pitchFamily="18" charset="0"/>
              </a:rPr>
              <a:t>белорусские партизаны</a:t>
            </a:r>
            <a:r>
              <a:rPr lang="ru-RU" sz="2400" smtClean="0">
                <a:solidFill>
                  <a:schemeClr val="tx1"/>
                </a:solidFill>
                <a:effectLst/>
                <a:latin typeface="Times New Roman" pitchFamily="18" charset="0"/>
              </a:rPr>
              <a:t>. Общая высота монумента – 70,6 м. На вершине холма (35 м), хранящего землю из городов-героев, находятся четыре штыка-обелиска, символизирующих братство воинов, и кольцо Славы, на котором изображены лица солдат и партизан.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Содержимое 3" descr="_slavi_257_0x0_m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295" t="9462" r="8585" b="9932"/>
          <a:stretch>
            <a:fillRect/>
          </a:stretch>
        </p:blipFill>
        <p:spPr>
          <a:xfrm>
            <a:off x="250825" y="333375"/>
            <a:ext cx="3887788" cy="2871788"/>
          </a:xfrm>
        </p:spPr>
      </p:pic>
      <p:pic>
        <p:nvPicPr>
          <p:cNvPr id="25602" name="Рисунок 4" descr="e38f3d4ba0e37836590cdd05b982ed88.jpg"/>
          <p:cNvPicPr>
            <a:picLocks noChangeAspect="1" noChangeArrowheads="1"/>
          </p:cNvPicPr>
          <p:nvPr/>
        </p:nvPicPr>
        <p:blipFill>
          <a:blip r:embed="rId3"/>
          <a:srcRect l="6694" t="9671" r="6583" b="10786"/>
          <a:stretch>
            <a:fillRect/>
          </a:stretch>
        </p:blipFill>
        <p:spPr bwMode="auto">
          <a:xfrm>
            <a:off x="4500563" y="358775"/>
            <a:ext cx="446405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5" descr="kurgan_slavy-1.jpg"/>
          <p:cNvPicPr>
            <a:picLocks noChangeAspect="1" noChangeArrowheads="1"/>
          </p:cNvPicPr>
          <p:nvPr/>
        </p:nvPicPr>
        <p:blipFill>
          <a:blip r:embed="rId4"/>
          <a:srcRect l="6880" t="11441" r="6917" b="11125"/>
          <a:stretch>
            <a:fillRect/>
          </a:stretch>
        </p:blipFill>
        <p:spPr bwMode="auto">
          <a:xfrm>
            <a:off x="2555875" y="3573463"/>
            <a:ext cx="5040313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971550" y="188913"/>
            <a:ext cx="80073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300" b="1">
                <a:latin typeface="Corbel" pitchFamily="34" charset="0"/>
              </a:rPr>
              <a:t>	</a:t>
            </a:r>
            <a:r>
              <a:rPr lang="ru-RU" sz="2400" b="1">
                <a:latin typeface="Times New Roman" pitchFamily="18" charset="0"/>
              </a:rPr>
              <a:t>Белорусский государственный музей истории Великой Отечественной войны – первый в мире, посвященный самой кровопролитной войне ХХ века, и единственный в Беларуси, созданный в годы фашистской оккупации.</a:t>
            </a:r>
            <a:endParaRPr lang="ru-RU" sz="2400">
              <a:latin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</a:rPr>
              <a:t>	Сегодня это один из самых значимых и крупных музеев планеты – наряду с богатейшими собраниями в Москве, Киеве, Новом Орлеане – которые рассказывают о событиях Второй мировой войны.</a:t>
            </a:r>
          </a:p>
          <a:p>
            <a:endParaRPr lang="ru-RU" sz="2400">
              <a:latin typeface="Times New Roman" pitchFamily="18" charset="0"/>
            </a:endParaRPr>
          </a:p>
        </p:txBody>
      </p:sp>
      <p:pic>
        <p:nvPicPr>
          <p:cNvPr id="26626" name="Рисунок 2" descr="muzey_vovjp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3573463"/>
            <a:ext cx="51847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3" descr="imag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213100"/>
            <a:ext cx="4249737" cy="31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Рисунок 5" descr="2409142045521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644900"/>
            <a:ext cx="358140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6" descr="8233bec901b03bc6e4e6dd7f9a06a044.jpg"/>
          <p:cNvPicPr>
            <a:picLocks noChangeAspect="1"/>
          </p:cNvPicPr>
          <p:nvPr/>
        </p:nvPicPr>
        <p:blipFill>
          <a:blip r:embed="rId4"/>
          <a:srcRect b="8008"/>
          <a:stretch>
            <a:fillRect/>
          </a:stretch>
        </p:blipFill>
        <p:spPr bwMode="auto">
          <a:xfrm>
            <a:off x="395288" y="333375"/>
            <a:ext cx="446405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4" descr="s000252_69323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476250"/>
            <a:ext cx="4264025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Содержимое 3"/>
          <p:cNvSpPr>
            <a:spLocks noGrp="1"/>
          </p:cNvSpPr>
          <p:nvPr>
            <p:ph sz="half" idx="1"/>
          </p:nvPr>
        </p:nvSpPr>
        <p:spPr>
          <a:xfrm>
            <a:off x="395288" y="0"/>
            <a:ext cx="8153400" cy="23495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	     </a:t>
            </a:r>
            <a:r>
              <a:rPr lang="ru-RU" sz="2400" smtClean="0">
                <a:latin typeface="Times New Roman" pitchFamily="18" charset="0"/>
              </a:rPr>
              <a:t>Великая Отечественная война </a:t>
            </a:r>
            <a:r>
              <a:rPr lang="ru-RU" sz="1700" smtClean="0">
                <a:latin typeface="Times New Roman" pitchFamily="18" charset="0"/>
              </a:rPr>
              <a:t>–</a:t>
            </a:r>
            <a:r>
              <a:rPr lang="ru-RU" sz="2400" smtClean="0">
                <a:latin typeface="Times New Roman" pitchFamily="18" charset="0"/>
              </a:rPr>
              <a:t> это небывалая в истории по своим масштабам и ожесточенности битва советского народа против немецко-фашистских захватчиков. В этой войне Беларусь потеряла каждого третьего жителя </a:t>
            </a:r>
            <a:r>
              <a:rPr lang="ru-RU" sz="1700" smtClean="0">
                <a:latin typeface="Times New Roman" pitchFamily="18" charset="0"/>
              </a:rPr>
              <a:t>–</a:t>
            </a:r>
            <a:r>
              <a:rPr lang="ru-RU" sz="2400" smtClean="0">
                <a:latin typeface="Times New Roman" pitchFamily="18" charset="0"/>
              </a:rPr>
              <a:t> память о них будет жить вечно.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28674" name="Рисунок 4" descr="1941-1945.jpg"/>
          <p:cNvPicPr>
            <a:picLocks noChangeAspect="1" noChangeArrowheads="1"/>
          </p:cNvPicPr>
          <p:nvPr/>
        </p:nvPicPr>
        <p:blipFill>
          <a:blip r:embed="rId2"/>
          <a:srcRect l="3259" t="-50" r="4121"/>
          <a:stretch>
            <a:fillRect/>
          </a:stretch>
        </p:blipFill>
        <p:spPr bwMode="auto">
          <a:xfrm>
            <a:off x="827088" y="2238375"/>
            <a:ext cx="7612062" cy="923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52562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Помните!  Через века́,</a:t>
            </a:r>
            <a:br>
              <a:rPr lang="ru-RU" sz="2400" b="1">
                <a:latin typeface="Times New Roman" pitchFamily="18" charset="0"/>
              </a:rPr>
            </a:br>
            <a:r>
              <a:rPr lang="ru-RU" sz="2400" b="1">
                <a:latin typeface="Times New Roman" pitchFamily="18" charset="0"/>
              </a:rPr>
              <a:t>       через года, </a:t>
            </a:r>
            <a:r>
              <a:rPr lang="ru-RU"/>
              <a:t>– </a:t>
            </a:r>
            <a:r>
              <a:rPr lang="ru-RU" sz="2400" b="1">
                <a:latin typeface="Times New Roman" pitchFamily="18" charset="0"/>
              </a:rPr>
              <a:t>помните!</a:t>
            </a:r>
            <a:br>
              <a:rPr lang="ru-RU" sz="2400" b="1">
                <a:latin typeface="Times New Roman" pitchFamily="18" charset="0"/>
              </a:rPr>
            </a:br>
            <a:r>
              <a:rPr lang="ru-RU" sz="2400" b="1">
                <a:latin typeface="Times New Roman" pitchFamily="18" charset="0"/>
              </a:rPr>
              <a:t>О тех, кто уже не придёт</a:t>
            </a:r>
            <a:br>
              <a:rPr lang="ru-RU" sz="2400" b="1">
                <a:latin typeface="Times New Roman" pitchFamily="18" charset="0"/>
              </a:rPr>
            </a:br>
            <a:r>
              <a:rPr lang="ru-RU" sz="2400" b="1">
                <a:latin typeface="Times New Roman" pitchFamily="18" charset="0"/>
              </a:rPr>
              <a:t>       никогда, </a:t>
            </a:r>
            <a:r>
              <a:rPr lang="ru-RU"/>
              <a:t>–</a:t>
            </a:r>
            <a:r>
              <a:rPr lang="ru-RU" sz="2400" b="1">
                <a:latin typeface="Times New Roman" pitchFamily="18" charset="0"/>
              </a:rPr>
              <a:t> помните!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339975" y="2420938"/>
            <a:ext cx="54737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Встречайте трепетную весну, </a:t>
            </a:r>
          </a:p>
          <a:p>
            <a:r>
              <a:rPr lang="ru-RU" sz="2400" b="1">
                <a:latin typeface="Times New Roman" pitchFamily="18" charset="0"/>
              </a:rPr>
              <a:t>        люди Земли.</a:t>
            </a:r>
            <a:br>
              <a:rPr lang="ru-RU" sz="2400" b="1">
                <a:latin typeface="Times New Roman" pitchFamily="18" charset="0"/>
              </a:rPr>
            </a:br>
            <a:r>
              <a:rPr lang="ru-RU" sz="2400" b="1">
                <a:latin typeface="Times New Roman" pitchFamily="18" charset="0"/>
              </a:rPr>
              <a:t>Убейте войну, прокляните войну,</a:t>
            </a:r>
            <a:br>
              <a:rPr lang="ru-RU" sz="2400" b="1">
                <a:latin typeface="Times New Roman" pitchFamily="18" charset="0"/>
              </a:rPr>
            </a:br>
            <a:r>
              <a:rPr lang="ru-RU" sz="2400" b="1">
                <a:latin typeface="Times New Roman" pitchFamily="18" charset="0"/>
              </a:rPr>
              <a:t>        люди Земли!</a:t>
            </a:r>
            <a:endParaRPr lang="ru-RU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140200" y="4437063"/>
            <a:ext cx="4572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Мечту пронесите через года</a:t>
            </a:r>
            <a:br>
              <a:rPr lang="ru-RU" sz="2400" b="1">
                <a:latin typeface="Times New Roman" pitchFamily="18" charset="0"/>
              </a:rPr>
            </a:br>
            <a:r>
              <a:rPr lang="ru-RU" sz="2400" b="1">
                <a:latin typeface="Times New Roman" pitchFamily="18" charset="0"/>
              </a:rPr>
              <a:t>       и жизнью наполните!..</a:t>
            </a:r>
            <a:br>
              <a:rPr lang="ru-RU" sz="2400" b="1">
                <a:latin typeface="Times New Roman" pitchFamily="18" charset="0"/>
              </a:rPr>
            </a:br>
            <a:r>
              <a:rPr lang="ru-RU" sz="2400" b="1">
                <a:latin typeface="Times New Roman" pitchFamily="18" charset="0"/>
              </a:rPr>
              <a:t>Но о тех, кто уже не придёт</a:t>
            </a:r>
            <a:br>
              <a:rPr lang="ru-RU" sz="2400" b="1">
                <a:latin typeface="Times New Roman" pitchFamily="18" charset="0"/>
              </a:rPr>
            </a:br>
            <a:r>
              <a:rPr lang="ru-RU" sz="2400" b="1">
                <a:latin typeface="Times New Roman" pitchFamily="18" charset="0"/>
              </a:rPr>
              <a:t>       никогда, </a:t>
            </a:r>
            <a:r>
              <a:rPr lang="ru-RU" sz="2400">
                <a:latin typeface="Times New Roman" pitchFamily="18" charset="0"/>
              </a:rPr>
              <a:t>–</a:t>
            </a:r>
            <a:r>
              <a:rPr lang="ru-RU" sz="2400" b="1">
                <a:latin typeface="Times New Roman" pitchFamily="18" charset="0"/>
              </a:rPr>
              <a:t> </a:t>
            </a:r>
          </a:p>
          <a:p>
            <a:r>
              <a:rPr lang="ru-RU" sz="2400" b="1">
                <a:latin typeface="Times New Roman" pitchFamily="18" charset="0"/>
              </a:rPr>
              <a:t>заклинаю, </a:t>
            </a:r>
            <a:r>
              <a:rPr lang="ru-RU" sz="2400">
                <a:latin typeface="Times New Roman" pitchFamily="18" charset="0"/>
              </a:rPr>
              <a:t>–</a:t>
            </a:r>
            <a:r>
              <a:rPr lang="ru-RU" sz="2400" b="1">
                <a:latin typeface="Times New Roman" pitchFamily="18" charset="0"/>
              </a:rPr>
              <a:t> помните!</a:t>
            </a:r>
            <a:r>
              <a:rPr lang="ru-RU" sz="240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5011737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300" b="1" smtClean="0">
                <a:solidFill>
                  <a:schemeClr val="tx1"/>
                </a:solidFill>
                <a:effectLst/>
              </a:rPr>
              <a:t>Против нас полки сосредоточив, </a:t>
            </a:r>
            <a:br>
              <a:rPr lang="ru-RU" sz="2300" b="1" smtClean="0">
                <a:solidFill>
                  <a:schemeClr val="tx1"/>
                </a:solidFill>
                <a:effectLst/>
              </a:rPr>
            </a:br>
            <a:r>
              <a:rPr lang="ru-RU" sz="2300" b="1" smtClean="0">
                <a:solidFill>
                  <a:schemeClr val="tx1"/>
                </a:solidFill>
                <a:effectLst/>
              </a:rPr>
              <a:t>Враг напал на мирную страну. </a:t>
            </a:r>
            <a:br>
              <a:rPr lang="ru-RU" sz="2300" b="1" smtClean="0">
                <a:solidFill>
                  <a:schemeClr val="tx1"/>
                </a:solidFill>
                <a:effectLst/>
              </a:rPr>
            </a:br>
            <a:r>
              <a:rPr lang="ru-RU" sz="2300" b="1" smtClean="0">
                <a:solidFill>
                  <a:schemeClr val="tx1"/>
                </a:solidFill>
                <a:effectLst/>
              </a:rPr>
              <a:t>Белой ночью, самой белой ночью </a:t>
            </a:r>
            <a:br>
              <a:rPr lang="ru-RU" sz="2300" b="1" smtClean="0">
                <a:solidFill>
                  <a:schemeClr val="tx1"/>
                </a:solidFill>
                <a:effectLst/>
              </a:rPr>
            </a:br>
            <a:r>
              <a:rPr lang="ru-RU" sz="2300" b="1" smtClean="0">
                <a:solidFill>
                  <a:schemeClr val="tx1"/>
                </a:solidFill>
                <a:effectLst/>
              </a:rPr>
              <a:t>Начал эту чёрную войну! </a:t>
            </a:r>
            <a:br>
              <a:rPr lang="ru-RU" sz="2300" b="1" smtClean="0">
                <a:solidFill>
                  <a:schemeClr val="tx1"/>
                </a:solidFill>
                <a:effectLst/>
              </a:rPr>
            </a:br>
            <a:r>
              <a:rPr lang="ru-RU" sz="2300" b="1" smtClean="0">
                <a:solidFill>
                  <a:schemeClr val="tx1"/>
                </a:solidFill>
                <a:effectLst/>
              </a:rPr>
              <a:t/>
            </a:r>
            <a:br>
              <a:rPr lang="ru-RU" sz="2300" b="1" smtClean="0">
                <a:solidFill>
                  <a:schemeClr val="tx1"/>
                </a:solidFill>
                <a:effectLst/>
              </a:rPr>
            </a:br>
            <a:r>
              <a:rPr lang="ru-RU" sz="2300" b="1" smtClean="0">
                <a:solidFill>
                  <a:schemeClr val="tx1"/>
                </a:solidFill>
                <a:effectLst/>
              </a:rPr>
              <a:t>Только хочет он или не хочет, </a:t>
            </a:r>
            <a:br>
              <a:rPr lang="ru-RU" sz="2300" b="1" smtClean="0">
                <a:solidFill>
                  <a:schemeClr val="tx1"/>
                </a:solidFill>
                <a:effectLst/>
              </a:rPr>
            </a:br>
            <a:r>
              <a:rPr lang="ru-RU" sz="2300" b="1" smtClean="0">
                <a:solidFill>
                  <a:schemeClr val="tx1"/>
                </a:solidFill>
                <a:effectLst/>
              </a:rPr>
              <a:t>А своё получит от войны: </a:t>
            </a:r>
            <a:br>
              <a:rPr lang="ru-RU" sz="2300" b="1" smtClean="0">
                <a:solidFill>
                  <a:schemeClr val="tx1"/>
                </a:solidFill>
                <a:effectLst/>
              </a:rPr>
            </a:br>
            <a:r>
              <a:rPr lang="ru-RU" sz="2300" b="1" smtClean="0">
                <a:solidFill>
                  <a:schemeClr val="tx1"/>
                </a:solidFill>
                <a:effectLst/>
              </a:rPr>
              <a:t>Скоро даже дни, не только ночи, </a:t>
            </a:r>
            <a:br>
              <a:rPr lang="ru-RU" sz="2300" b="1" smtClean="0">
                <a:solidFill>
                  <a:schemeClr val="tx1"/>
                </a:solidFill>
                <a:effectLst/>
              </a:rPr>
            </a:br>
            <a:r>
              <a:rPr lang="ru-RU" sz="2300" b="1" smtClean="0">
                <a:solidFill>
                  <a:schemeClr val="tx1"/>
                </a:solidFill>
                <a:effectLst/>
              </a:rPr>
              <a:t>Станут, станут для него черны!</a:t>
            </a:r>
            <a:r>
              <a:rPr lang="ru-RU" sz="2300" smtClean="0">
                <a:solidFill>
                  <a:schemeClr val="tx1"/>
                </a:solidFill>
                <a:effectLst/>
              </a:rPr>
              <a:t/>
            </a:r>
            <a:br>
              <a:rPr lang="ru-RU" sz="2300" smtClean="0">
                <a:solidFill>
                  <a:schemeClr val="tx1"/>
                </a:solidFill>
                <a:effectLst/>
              </a:rPr>
            </a:br>
            <a:r>
              <a:rPr lang="ru-RU" sz="2300" smtClean="0">
                <a:solidFill>
                  <a:schemeClr val="tx1"/>
                </a:solidFill>
                <a:effectLst/>
              </a:rPr>
              <a:t/>
            </a:r>
            <a:br>
              <a:rPr lang="ru-RU" sz="2300" smtClean="0">
                <a:solidFill>
                  <a:schemeClr val="tx1"/>
                </a:solidFill>
                <a:effectLst/>
              </a:rPr>
            </a:br>
            <a:r>
              <a:rPr lang="ru-RU" sz="2300" i="1" smtClean="0">
                <a:solidFill>
                  <a:schemeClr val="tx1"/>
                </a:solidFill>
                <a:effectLst/>
              </a:rPr>
              <a:t>(В. Шефнер, 1941, 23 июня, Ленинград)</a:t>
            </a:r>
            <a:endParaRPr lang="ru-RU" sz="2300" smtClean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333375"/>
            <a:ext cx="7497762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ru-RU" sz="21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22 июня 1941 года - этот день напоминает нам о всех погибших в боях, замученных в фашистской неволе, умерших в тылу от голода и лишений.</a:t>
            </a:r>
            <a:r>
              <a:rPr lang="ru-RU" sz="21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200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338" name="Рисунок 4" descr="48f85b8c6e5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557338"/>
            <a:ext cx="6265863" cy="498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 bwMode="auto">
          <a:xfrm>
            <a:off x="1476375" y="260350"/>
            <a:ext cx="7497763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200" smtClean="0">
                <a:solidFill>
                  <a:schemeClr val="tx1"/>
                </a:solidFill>
                <a:effectLst/>
              </a:rPr>
              <a:t/>
            </a:r>
            <a:br>
              <a:rPr lang="ru-RU" sz="3200" smtClean="0">
                <a:solidFill>
                  <a:schemeClr val="tx1"/>
                </a:solidFill>
                <a:effectLst/>
              </a:rPr>
            </a:br>
            <a:r>
              <a:rPr lang="ru-RU" sz="21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Прошло уже почти 75 лет с начала войны. Мы скорбим по всем, кто ценой своей жизни выполнил святой долг, защищая в те суровые годы наше Отечество.</a:t>
            </a:r>
            <a:r>
              <a:rPr lang="ru-RU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ru-RU" sz="200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5362" name="Рисунок 3" descr="00105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557338"/>
            <a:ext cx="5545137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/>
          </p:cNvSpPr>
          <p:nvPr/>
        </p:nvSpPr>
        <p:spPr bwMode="auto">
          <a:xfrm>
            <a:off x="5940425" y="4581525"/>
            <a:ext cx="2743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ru-RU" sz="2100">
                <a:latin typeface="Times New Roman" pitchFamily="18" charset="0"/>
              </a:rPr>
              <a:t>На рассвете 22 июня 1941 года фашистская Германия, вероломно нарушив договор о ненападении, начала войну против Советского Союза. На территорию Беларуси наступала самая мощная группировка немецких войск — группа армий «Центр» в составе 4-й и 9-й полевых армий, 2-й и 3-й танковых групп, всего 50 дивизий. Их поддерживали 1600 боевых самолетов. </a:t>
            </a:r>
            <a:endParaRPr lang="ru-RU" sz="2100" b="1">
              <a:latin typeface="Times New Roman" pitchFamily="18" charset="0"/>
            </a:endParaRPr>
          </a:p>
        </p:txBody>
      </p:sp>
      <p:pic>
        <p:nvPicPr>
          <p:cNvPr id="16386" name="Содержимое 4" descr="149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81075"/>
            <a:ext cx="5400675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15312" cy="166211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ts val="2600"/>
              </a:lnSpc>
              <a:defRPr/>
            </a:pPr>
            <a:r>
              <a:rPr lang="ru-RU" sz="2000" cap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</a:t>
            </a:r>
            <a:r>
              <a:rPr lang="ru-RU" sz="2000" b="0" cap="none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 первого дня войны Беларусь стала ареной самых крупных битв. первыми удар врага приняли пограничники и передовые подразделения войск прикрытия. вражеская авиация бомбила железнодорожные узлы, аэродромы, а также Брест, Гродно, Волковыск, Барановичи и другие белорусские города. Героически боролись пограничники 17-го Брестского, 86-го Августовского, 87-го Ломжинского, 88-го Шепетовского пограничных отрядов и советские летчики.</a:t>
            </a:r>
          </a:p>
        </p:txBody>
      </p:sp>
      <p:pic>
        <p:nvPicPr>
          <p:cNvPr id="17410" name="Содержимое 4" descr="axzII-Cum-4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2714625"/>
            <a:ext cx="6215063" cy="3992563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Текст 2"/>
          <p:cNvSpPr>
            <a:spLocks noGrp="1"/>
          </p:cNvSpPr>
          <p:nvPr>
            <p:ph type="body" idx="1"/>
          </p:nvPr>
        </p:nvSpPr>
        <p:spPr>
          <a:xfrm>
            <a:off x="468313" y="620713"/>
            <a:ext cx="8351837" cy="1509712"/>
          </a:xfrm>
        </p:spPr>
        <p:txBody>
          <a:bodyPr/>
          <a:lstStyle/>
          <a:p>
            <a:pPr marL="17463" algn="just" eaLnBrk="1" hangingPunct="1">
              <a:spcBef>
                <a:spcPct val="20000"/>
              </a:spcBef>
            </a:pPr>
            <a:r>
              <a:rPr lang="ru-RU" sz="2100" smtClean="0">
                <a:solidFill>
                  <a:schemeClr val="tx1"/>
                </a:solidFill>
                <a:latin typeface="Times New Roman" pitchFamily="18" charset="0"/>
              </a:rPr>
              <a:t>      В первые часы войны Брест и крепость были подвергнуты массированному артобстрелу и авиабомбардировке. Героический гарнизон Брестской крепости свыше месяца упорно сражался с врагом</a:t>
            </a:r>
            <a:r>
              <a:rPr lang="ru-RU" sz="2300" smtClean="0">
                <a:solidFill>
                  <a:schemeClr val="tx1"/>
                </a:solidFill>
              </a:rPr>
              <a:t>.</a:t>
            </a:r>
            <a:r>
              <a:rPr lang="ru-RU" sz="500" smtClean="0">
                <a:solidFill>
                  <a:srgbClr val="320E04"/>
                </a:solidFill>
              </a:rPr>
              <a:t/>
            </a:r>
            <a:br>
              <a:rPr lang="ru-RU" sz="500" smtClean="0">
                <a:solidFill>
                  <a:srgbClr val="320E04"/>
                </a:solidFill>
              </a:rPr>
            </a:br>
            <a:r>
              <a:rPr lang="ru-RU" sz="500" smtClean="0">
                <a:solidFill>
                  <a:srgbClr val="320E04"/>
                </a:solidFill>
              </a:rPr>
              <a:t/>
            </a:r>
            <a:br>
              <a:rPr lang="ru-RU" sz="500" smtClean="0">
                <a:solidFill>
                  <a:srgbClr val="320E04"/>
                </a:solidFill>
              </a:rPr>
            </a:br>
            <a:endParaRPr lang="ru-RU" sz="500" smtClean="0">
              <a:solidFill>
                <a:srgbClr val="320E04"/>
              </a:solidFill>
            </a:endParaRPr>
          </a:p>
        </p:txBody>
      </p:sp>
      <p:pic>
        <p:nvPicPr>
          <p:cNvPr id="19464" name="Рисунок 4" descr="ef08d873108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341438"/>
            <a:ext cx="3236912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Рисунок 5" descr="Женщина-на-войне1-300x20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4437063"/>
            <a:ext cx="3311525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468313" y="1916113"/>
          <a:ext cx="3887787" cy="2949575"/>
        </p:xfrm>
        <a:graphic>
          <a:graphicData uri="http://schemas.openxmlformats.org/presentationml/2006/ole">
            <p:oleObj spid="_x0000_s19462" name="Image" r:id="rId5" imgW="4317460" imgH="3276190" progId="Photoshop.Image.8">
              <p:embed/>
            </p:oleObj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7"/>
          <p:cNvSpPr>
            <a:spLocks noGrp="1"/>
          </p:cNvSpPr>
          <p:nvPr>
            <p:ph sz="quarter" idx="2"/>
          </p:nvPr>
        </p:nvSpPr>
        <p:spPr>
          <a:xfrm>
            <a:off x="285750" y="857250"/>
            <a:ext cx="4022725" cy="4114800"/>
          </a:xfrm>
        </p:spPr>
        <p:txBody>
          <a:bodyPr/>
          <a:lstStyle/>
          <a:p>
            <a:pPr marL="392113" indent="-273050" eaLnBrk="1" hangingPunct="1">
              <a:buFont typeface="Wingdings 2" pitchFamily="18" charset="2"/>
              <a:buNone/>
            </a:pPr>
            <a:r>
              <a:rPr lang="ru-RU" sz="2100" smtClean="0"/>
              <a:t>	      </a:t>
            </a:r>
            <a:r>
              <a:rPr lang="ru-RU" sz="2300" smtClean="0">
                <a:latin typeface="Times New Roman" pitchFamily="18" charset="0"/>
              </a:rPr>
              <a:t>Во многих странах в этот день приспускают государственные флаги и вспоминают эту войну и погибших в ней. В этот день проходят различные памятные мероприятия с зажжением свечей, возложением цветов к памятникам и мемориалам.</a:t>
            </a:r>
          </a:p>
        </p:txBody>
      </p:sp>
      <p:pic>
        <p:nvPicPr>
          <p:cNvPr id="20482" name="Рисунок 9" descr="c1fb6499ce9b09b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5084763"/>
            <a:ext cx="6248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10" descr="георгиевская-ленточка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1000125"/>
            <a:ext cx="27908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1403350" y="549275"/>
            <a:ext cx="7246938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300">
                <a:latin typeface="Corbel" pitchFamily="34" charset="0"/>
              </a:rPr>
              <a:t>      </a:t>
            </a:r>
            <a:r>
              <a:rPr lang="ru-RU" sz="2600">
                <a:latin typeface="Times New Roman" pitchFamily="18" charset="0"/>
              </a:rPr>
              <a:t>В разных уголках Беларуси, потерявшей в 1941-1945 годах каждого третьего жителя, созданы символичные </a:t>
            </a:r>
            <a:r>
              <a:rPr lang="ru-RU" sz="2600" b="1">
                <a:latin typeface="Times New Roman" pitchFamily="18" charset="0"/>
              </a:rPr>
              <a:t>мемориальные комплексы, установлены монументы</a:t>
            </a:r>
            <a:r>
              <a:rPr lang="ru-RU" sz="2600">
                <a:latin typeface="Times New Roman" pitchFamily="18" charset="0"/>
              </a:rPr>
              <a:t>, посвященные событиям самой трагической и кровопролитной войны на этой многострадальной земле.</a:t>
            </a:r>
            <a:br>
              <a:rPr lang="ru-RU" sz="2600">
                <a:latin typeface="Times New Roman" pitchFamily="18" charset="0"/>
              </a:rPr>
            </a:br>
            <a:r>
              <a:rPr lang="ru-RU" sz="2600">
                <a:latin typeface="Times New Roman" pitchFamily="18" charset="0"/>
              </a:rPr>
              <a:t>      Сегодня в стране около 9 тысяч памятников и захоронений </a:t>
            </a:r>
            <a:r>
              <a:rPr lang="ru-RU" sz="2600" b="1">
                <a:latin typeface="Times New Roman" pitchFamily="18" charset="0"/>
              </a:rPr>
              <a:t>Великой Отечественной войны</a:t>
            </a:r>
            <a:r>
              <a:rPr lang="ru-RU" sz="2600">
                <a:latin typeface="Times New Roman" pitchFamily="18" charset="0"/>
              </a:rPr>
              <a:t>. Они входят в </a:t>
            </a:r>
            <a:r>
              <a:rPr lang="ru-RU" sz="2600" b="1">
                <a:latin typeface="Times New Roman" pitchFamily="18" charset="0"/>
              </a:rPr>
              <a:t>военно-исторические маршруты и экскурсии</a:t>
            </a:r>
            <a:r>
              <a:rPr lang="ru-RU" sz="2600">
                <a:latin typeface="Times New Roman" pitchFamily="18" charset="0"/>
              </a:rPr>
              <a:t>, но главное – являются </a:t>
            </a:r>
            <a:r>
              <a:rPr lang="ru-RU" sz="2600" b="1">
                <a:latin typeface="Times New Roman" pitchFamily="18" charset="0"/>
              </a:rPr>
              <a:t>святым местом почитания погибших</a:t>
            </a:r>
            <a:r>
              <a:rPr lang="ru-RU" sz="2600">
                <a:latin typeface="Times New Roman" pitchFamily="18" charset="0"/>
              </a:rPr>
              <a:t>, вечным напоминанием о том, как </a:t>
            </a:r>
            <a:r>
              <a:rPr lang="ru-RU" sz="2600" b="1">
                <a:latin typeface="Times New Roman" pitchFamily="18" charset="0"/>
              </a:rPr>
              <a:t>бесценен мир</a:t>
            </a:r>
            <a:r>
              <a:rPr lang="ru-RU" sz="2600">
                <a:latin typeface="Times New Roman" pitchFamily="18" charset="0"/>
              </a:rPr>
              <a:t>…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87274E-941D-4036-A9CA-05BF82B071FC}"/>
</file>

<file path=customXml/itemProps2.xml><?xml version="1.0" encoding="utf-8"?>
<ds:datastoreItem xmlns:ds="http://schemas.openxmlformats.org/officeDocument/2006/customXml" ds:itemID="{33B5D32F-6EB8-49FE-BC1D-FC126840FBAC}"/>
</file>

<file path=customXml/itemProps3.xml><?xml version="1.0" encoding="utf-8"?>
<ds:datastoreItem xmlns:ds="http://schemas.openxmlformats.org/officeDocument/2006/customXml" ds:itemID="{62A4E5A8-6E84-474F-956D-D5CA6A75ADAA}"/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245</TotalTime>
  <Words>614</Words>
  <Application>Microsoft Office PowerPoint</Application>
  <PresentationFormat>On-screen Show (4:3)</PresentationFormat>
  <Paragraphs>23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31" baseType="lpstr">
      <vt:lpstr>Arial</vt:lpstr>
      <vt:lpstr>Corbel</vt:lpstr>
      <vt:lpstr>Wingdings 2</vt:lpstr>
      <vt:lpstr>Verdana</vt:lpstr>
      <vt:lpstr>Calibri</vt:lpstr>
      <vt:lpstr>Gill Sans MT</vt:lpstr>
      <vt:lpstr>Times New Roman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Image</vt:lpstr>
      <vt:lpstr> День всенародной памяти жертв Великой Отечественной войны </vt:lpstr>
      <vt:lpstr>Против нас полки сосредоточив,  Враг напал на мирную страну.  Белой ночью, самой белой ночью  Начал эту чёрную войну!   Только хочет он или не хочет,  А своё получит от войны:  Скоро даже дни, не только ночи,  Станут, станут для него черны!  (В. Шефнер, 1941, 23 июня, Ленинград)</vt:lpstr>
      <vt:lpstr>22 июня 1941 года - этот день напоминает нам о всех погибших в боях, замученных в фашистской неволе, умерших в тылу от голода и лишений. </vt:lpstr>
      <vt:lpstr> Прошло уже почти 75 лет с начала войны. Мы скорбим по всем, кто ценой своей жизни выполнил святой долг, защищая в те суровые годы наше Отечество. </vt:lpstr>
      <vt:lpstr>Слайд 5</vt:lpstr>
      <vt:lpstr>     С первого дня войны Беларусь стала ареной самых крупных битв. первыми удар врага приняли пограничники и передовые подразделения войск прикрытия. вражеская авиация бомбила железнодорожные узлы, аэродромы, а также Брест, Гродно, Волковыск, Барановичи и другие белорусские города. Героически боролись пограничники 17-го Брестского, 86-го Августовского, 87-го Ломжинского, 88-го Шепетовского пограничных отрядов и советские летчики.</vt:lpstr>
      <vt:lpstr>Слайд 7</vt:lpstr>
      <vt:lpstr>Слайд 8</vt:lpstr>
      <vt:lpstr>Слайд 9</vt:lpstr>
      <vt:lpstr>      Площадь Победы в Минске В настоящее время площадь Победы в Минске является местом, куда приходят почтить память миллионов погибших во время Второй мировой войны. Многие пары молодоженов приезжают к монументу Победы, чтобы возложить цветы к Вечному огню.  </vt:lpstr>
      <vt:lpstr>         Мемориал «Хатынь» - дань памяти около 3 млн. белорусов, погибших во время Великой Отечественной войны. Он расположен в 54 км на северо-восток от Минска в Логойском районе Минской области.</vt:lpstr>
      <vt:lpstr>      Монументальный  «Курган Славы» основан в честь освобождения Беларуси от немецко-фашистских захватчиков. В военной операции  «Багратион» – одной из крупнейших в истории человечества – принимали участие четыре фронта под командованием прославленных полководцев Рокоссовского, Захарова, Черняховского и Баграмяна, а также моряки Днепровской речной флотилии, французские летчики эскадрильи «Нормандия» и, конечно, белорусские партизаны. Общая высота монумента – 70,6 м. На вершине холма (35 м), хранящего землю из городов-героев, находятся четыре штыка-обелиска, символизирующих братство воинов, и кольцо Славы, на котором изображены лица солдат и партизан.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icc</cp:lastModifiedBy>
  <cp:revision>17</cp:revision>
  <dcterms:created xsi:type="dcterms:W3CDTF">2015-12-07T19:25:29Z</dcterms:created>
  <dcterms:modified xsi:type="dcterms:W3CDTF">2016-02-10T12:57:09Z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