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60" r:id="rId4"/>
    <p:sldId id="267" r:id="rId5"/>
    <p:sldId id="268" r:id="rId6"/>
    <p:sldId id="269" r:id="rId7"/>
    <p:sldId id="270" r:id="rId8"/>
    <p:sldId id="271" r:id="rId9"/>
    <p:sldId id="284" r:id="rId10"/>
    <p:sldId id="272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5" r:id="rId21"/>
    <p:sldId id="286" r:id="rId22"/>
    <p:sldId id="288" r:id="rId23"/>
    <p:sldId id="28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8" autoAdjust="0"/>
    <p:restoredTop sz="94660"/>
  </p:normalViewPr>
  <p:slideViewPr>
    <p:cSldViewPr>
      <p:cViewPr varScale="1">
        <p:scale>
          <a:sx n="103" d="100"/>
          <a:sy n="103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OldCanvas-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0" y="24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0"/>
                <a:gridCol w="2286000"/>
                <a:gridCol w="2286000"/>
              </a:tblGrid>
              <a:tr h="2857500">
                <a:tc rowSpan="2">
                  <a:txBody>
                    <a:bodyPr/>
                    <a:lstStyle/>
                    <a:p>
                      <a:pPr algn="r"/>
                      <a:r>
                        <a:rPr lang="ru-RU" sz="4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КАЛАЧ БОРИС ФИЛИППОВИЧ</a:t>
                      </a:r>
                    </a:p>
                    <a:p>
                      <a:pPr algn="r"/>
                      <a:endParaRPr lang="ru-RU" sz="48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  <a:p>
                      <a:pPr algn="r"/>
                      <a:r>
                        <a:rPr lang="ru-RU" sz="4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ЧЕЛОВЕК </a:t>
                      </a:r>
                    </a:p>
                    <a:p>
                      <a:pPr algn="r"/>
                      <a:r>
                        <a:rPr lang="ru-RU" sz="4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ВОИН </a:t>
                      </a:r>
                    </a:p>
                    <a:p>
                      <a:pPr algn="r"/>
                      <a:r>
                        <a:rPr lang="ru-RU" sz="4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ПЕДАГОГ</a:t>
                      </a:r>
                      <a:endParaRPr lang="ru-RU" sz="48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57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3000">
                <a:tc gridSpan="3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9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ИСПОЛНИТЕЛЬ: СТУДЕНТ ГРУППЫ ГР-21 ГЕОЛОГО-ГЕОГРАФИЧЕСКОГО ФАКУЛЬТЕТА</a:t>
                      </a:r>
                    </a:p>
                    <a:p>
                      <a:pPr algn="ctr">
                        <a:defRPr/>
                      </a:pPr>
                      <a:r>
                        <a:rPr lang="ru-RU" sz="19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СУРТА ОЛЕГ ВИКТОРОВИЧ (8029 1734639)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Содержимое 3" descr="IMG_1649.JPG"/>
          <p:cNvPicPr>
            <a:picLocks noChangeAspect="1"/>
          </p:cNvPicPr>
          <p:nvPr/>
        </p:nvPicPr>
        <p:blipFill>
          <a:blip r:embed="rId3" cstate="email">
            <a:lum bright="1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4842" y="197650"/>
            <a:ext cx="3852000" cy="5445928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OldCanvas-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ctr"/>
            <a:r>
              <a:rPr lang="ru-RU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/>
              <a:t>Поезда летят под откос</a:t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endParaRPr lang="ru-RU" b="1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211960" y="1357298"/>
            <a:ext cx="4680520" cy="4952022"/>
          </a:xfrm>
        </p:spPr>
        <p:txBody>
          <a:bodyPr>
            <a:normAutofit/>
          </a:bodyPr>
          <a:lstStyle/>
          <a:p>
            <a:pPr marL="0" indent="355600" algn="just">
              <a:spcBef>
                <a:spcPts val="0"/>
              </a:spcBef>
              <a:buNone/>
            </a:pPr>
            <a:r>
              <a:rPr lang="ru-RU" sz="2400" b="1" dirty="0" smtClean="0"/>
              <a:t>Оккупанты думали , что партизаны по-прежнему подрывают  поезда, пользуясь дедовским способом </a:t>
            </a:r>
            <a:r>
              <a:rPr lang="en-US" sz="2400" b="1" dirty="0" smtClean="0"/>
              <a:t>“</a:t>
            </a:r>
            <a:r>
              <a:rPr lang="ru-RU" sz="2400" b="1" dirty="0" smtClean="0"/>
              <a:t>на шнурок</a:t>
            </a:r>
            <a:r>
              <a:rPr lang="en-US" sz="2400" b="1" dirty="0" smtClean="0"/>
              <a:t>”</a:t>
            </a:r>
            <a:r>
              <a:rPr lang="ru-RU" sz="2400" b="1" dirty="0" smtClean="0"/>
              <a:t> или </a:t>
            </a:r>
            <a:r>
              <a:rPr lang="en-US" sz="2400" b="1" dirty="0" smtClean="0"/>
              <a:t>“</a:t>
            </a:r>
            <a:r>
              <a:rPr lang="ru-RU" sz="2400" b="1" dirty="0" smtClean="0"/>
              <a:t>на палочку</a:t>
            </a:r>
            <a:r>
              <a:rPr lang="en-US" sz="2400" b="1" dirty="0" smtClean="0"/>
              <a:t>”</a:t>
            </a:r>
            <a:r>
              <a:rPr lang="ru-RU" sz="2400" b="1" dirty="0" smtClean="0"/>
              <a:t>. Эти способы применялись ночью и были распространены до появления мины замедленного действия(МЗД).</a:t>
            </a:r>
            <a:endParaRPr lang="ru-RU" sz="2400" b="1" dirty="0"/>
          </a:p>
          <a:p>
            <a:pPr marL="0" indent="355600" algn="just">
              <a:spcBef>
                <a:spcPts val="0"/>
              </a:spcBef>
              <a:buNone/>
            </a:pPr>
            <a:r>
              <a:rPr lang="ru-RU" sz="2400" b="1" dirty="0" smtClean="0"/>
              <a:t>Новые мины помогли партизанам стать хозяевами железных дорог. </a:t>
            </a:r>
            <a:endParaRPr lang="en-US" sz="2400" b="1" dirty="0" smtClean="0"/>
          </a:p>
        </p:txBody>
      </p:sp>
      <p:pic>
        <p:nvPicPr>
          <p:cNvPr id="9" name="Picture 5" descr="Рисунок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1520" y="1340769"/>
            <a:ext cx="388843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OldCanvas-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rmAutofit fontScale="90000"/>
          </a:bodyPr>
          <a:lstStyle/>
          <a:p>
            <a:pPr fontAlgn="ctr"/>
            <a:r>
              <a:rPr lang="ru-RU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4000" b="1" dirty="0" smtClean="0"/>
              <a:t>В горах Словакии </a:t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endParaRPr lang="ru-RU" b="1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355976" y="1340768"/>
            <a:ext cx="4535364" cy="4824536"/>
          </a:xfrm>
        </p:spPr>
        <p:txBody>
          <a:bodyPr>
            <a:normAutofit fontScale="25000" lnSpcReduction="20000"/>
          </a:bodyPr>
          <a:lstStyle/>
          <a:p>
            <a:pPr marL="0" indent="355600" algn="just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8800" b="1" dirty="0" smtClean="0"/>
              <a:t>Из опытных </a:t>
            </a:r>
            <a:r>
              <a:rPr lang="ru-RU" sz="8800" b="1" dirty="0" err="1" smtClean="0"/>
              <a:t>партизан-фёдоровцев</a:t>
            </a:r>
            <a:r>
              <a:rPr lang="ru-RU" sz="8800" b="1" dirty="0" smtClean="0"/>
              <a:t> была сформирована группа парашютистов-диверсантов в составе двадцати трех молодых по возрасту, но опытных подрывников для работы в тылу врага. В составе этой группы был и Калач Борис Филиппович.</a:t>
            </a:r>
          </a:p>
          <a:p>
            <a:pPr marL="0" indent="355600" algn="just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8800" b="1" dirty="0" smtClean="0"/>
              <a:t>В ночь с 24 на 25 июня 1944 года группа десантировалась в пятнадцати километрах от Сколе – небольшого местечка </a:t>
            </a:r>
            <a:r>
              <a:rPr lang="ru-RU" sz="8800" b="1" dirty="0" err="1" smtClean="0"/>
              <a:t>Дрогобычской</a:t>
            </a:r>
            <a:r>
              <a:rPr lang="ru-RU" sz="8800" b="1" dirty="0" smtClean="0"/>
              <a:t> области, затем пересекла советско-чехословацкую границу и вышла в Восточную Словакию.</a:t>
            </a:r>
          </a:p>
          <a:p>
            <a:endParaRPr lang="ru-RU" dirty="0"/>
          </a:p>
        </p:txBody>
      </p:sp>
      <p:pic>
        <p:nvPicPr>
          <p:cNvPr id="10" name="Содержимое 4" descr="partiz5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85720" y="1285860"/>
            <a:ext cx="4000528" cy="50720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OldCanvas-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572000" y="1772816"/>
            <a:ext cx="4464496" cy="2592288"/>
          </a:xfrm>
        </p:spPr>
        <p:txBody>
          <a:bodyPr>
            <a:normAutofit fontScale="92500" lnSpcReduction="10000"/>
          </a:bodyPr>
          <a:lstStyle/>
          <a:p>
            <a:pPr marL="0" indent="355600" algn="just" font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b="1" dirty="0" smtClean="0"/>
              <a:t>Проводились в основном подрывные работы на шоссейных дорогах, собирали разведданные о противнике и передавали её по радио в Украинский штаб партизанского движения, устраивали засады.</a:t>
            </a:r>
          </a:p>
          <a:p>
            <a:pPr fontAlgn="ctr">
              <a:buNone/>
            </a:pPr>
            <a:endParaRPr lang="ru-RU" b="1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9" name="Содержимое 11" descr="IMG_1655.JPG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lum bright="2000" contras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4282" y="1196751"/>
            <a:ext cx="4285710" cy="44644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OldCanvas-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РАНЕНИЕ В СЛОВАКИИ</a:t>
            </a:r>
            <a:endParaRPr lang="ru-RU" sz="3600" b="1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514506" y="6186456"/>
            <a:ext cx="4040188" cy="770936"/>
          </a:xfrm>
        </p:spPr>
        <p:txBody>
          <a:bodyPr/>
          <a:lstStyle/>
          <a:p>
            <a:pPr algn="ctr"/>
            <a:r>
              <a:rPr lang="ru-RU" dirty="0"/>
              <a:t>Василь Млей</a:t>
            </a:r>
          </a:p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139952" y="1196752"/>
            <a:ext cx="4752528" cy="5184576"/>
          </a:xfrm>
        </p:spPr>
        <p:txBody>
          <a:bodyPr>
            <a:normAutofit fontScale="47500" lnSpcReduction="20000"/>
          </a:bodyPr>
          <a:lstStyle/>
          <a:p>
            <a:pPr marL="0" indent="355600" algn="just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4200" b="1" dirty="0" smtClean="0"/>
              <a:t>Диверсия была «действительно пустяковая. Несложное дело – взорвать немудрящий деревянный мостик. </a:t>
            </a:r>
          </a:p>
          <a:p>
            <a:pPr marL="0" indent="355600" algn="just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4200" b="1" dirty="0" smtClean="0"/>
              <a:t> Немцы появились неожиданно. Ударили очереди. Резко обожгло ниже плеча. Собрав все силы, Борис отстреливался до прихода помощи. </a:t>
            </a:r>
          </a:p>
          <a:p>
            <a:pPr marL="0" indent="355600" algn="just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4200" b="1" dirty="0" smtClean="0"/>
              <a:t>…Борис пришел в себя в той же хате, в которой утром получил задание взорвать мост. Его выхаживала семья словака Василя Млея. Затем Калач Борис Филиппович был отправлен в военный госпиталь №1242 и находился на излечении с 24 ноября 1944 года по 1 апреля 1945 года. 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3744416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OldCanvas-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ctr"/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/>
              <a:t>Звание </a:t>
            </a:r>
            <a:r>
              <a:rPr lang="ru-RU" sz="4000" b="1" dirty="0"/>
              <a:t>Героя Советского Союза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4644008" y="1412776"/>
            <a:ext cx="4244280" cy="4896544"/>
          </a:xfrm>
        </p:spPr>
        <p:txBody>
          <a:bodyPr>
            <a:normAutofit fontScale="92500" lnSpcReduction="20000"/>
          </a:bodyPr>
          <a:lstStyle/>
          <a:p>
            <a:pPr marL="0" indent="355600" algn="just">
              <a:buNone/>
            </a:pPr>
            <a:r>
              <a:rPr lang="ru-RU" sz="2600" b="1" dirty="0"/>
              <a:t>Указом Президиума Верховного Совета СССР от 2 мая 1945 года за образцовое выполнение заданий командования в борьбе против немецко-фашистских захватчиков, проявленные при этом мужество и героизм, а также за особые заслуги в развитии партизанского движения </a:t>
            </a:r>
            <a:r>
              <a:rPr lang="ru-RU" sz="2600" b="1" dirty="0" smtClean="0"/>
              <a:t>Калачу Б.Ф. </a:t>
            </a:r>
            <a:r>
              <a:rPr lang="ru-RU" sz="2600" b="1" dirty="0"/>
              <a:t>присвоено звание Героя Советского Союза с вручением Ордена Ленина и медали «Золотая Звезда».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104" y="1124744"/>
            <a:ext cx="4320480" cy="523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OldCanvas-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ЖИЗНЬ ПОСЛЕ ВОЙНЫ</a:t>
            </a:r>
            <a:endParaRPr lang="ru-RU" sz="40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764704"/>
            <a:ext cx="8640960" cy="5328592"/>
          </a:xfrm>
        </p:spPr>
        <p:txBody>
          <a:bodyPr>
            <a:normAutofit/>
          </a:bodyPr>
          <a:lstStyle/>
          <a:p>
            <a:pPr marL="0" indent="263525" algn="just" fontAlgn="auto">
              <a:spcAft>
                <a:spcPts val="0"/>
              </a:spcAft>
              <a:buNone/>
              <a:defRPr/>
            </a:pPr>
            <a:r>
              <a:rPr lang="ru-RU" sz="2200" b="1" dirty="0"/>
              <a:t>После прохождения курса лечения Борис Филиппович вернулся домой, в Гомель.</a:t>
            </a:r>
          </a:p>
          <a:p>
            <a:pPr marL="0" indent="263525" algn="just" fontAlgn="auto">
              <a:spcAft>
                <a:spcPts val="0"/>
              </a:spcAft>
              <a:buNone/>
              <a:defRPr/>
            </a:pPr>
            <a:r>
              <a:rPr lang="ru-RU" sz="2200" b="1" dirty="0"/>
              <a:t>В 1944 году возобновил работу педагогический институт. Борис Филиппович поступил в Гомельский государственный педагогический институт имени Чкалова в 1946 году, а в 1950 году закончил его и получил квалификацию учителя истории средней школы</a:t>
            </a:r>
            <a:r>
              <a:rPr lang="ru-RU" sz="2200" b="1" dirty="0" smtClean="0"/>
              <a:t>.</a:t>
            </a:r>
          </a:p>
          <a:p>
            <a:pPr marL="0" indent="263525" algn="just" fontAlgn="auto">
              <a:spcAft>
                <a:spcPts val="0"/>
              </a:spcAft>
              <a:buNone/>
              <a:defRPr/>
            </a:pPr>
            <a:endParaRPr lang="ru-RU" sz="2400" b="1" dirty="0"/>
          </a:p>
          <a:p>
            <a:endParaRPr lang="ru-RU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3181104"/>
            <a:ext cx="5112568" cy="3520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OldCanvas-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34082"/>
          </a:xfrm>
        </p:spPr>
        <p:txBody>
          <a:bodyPr>
            <a:normAutofit fontScale="90000"/>
          </a:bodyPr>
          <a:lstStyle/>
          <a:p>
            <a:pPr font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4000" b="1" dirty="0" smtClean="0"/>
              <a:t>ПЕДАГОГИЧЕСКАЯ ДЕЯТЕЛЬНОСТЬ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215516" y="764704"/>
            <a:ext cx="8712968" cy="5040560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ru-RU" sz="2000" b="1" dirty="0"/>
              <a:t>С июня 1950 - директор Буда-</a:t>
            </a:r>
            <a:r>
              <a:rPr lang="ru-RU" sz="2000" b="1" dirty="0" err="1"/>
              <a:t>Кошелевской</a:t>
            </a:r>
            <a:r>
              <a:rPr lang="ru-RU" sz="2000" b="1" dirty="0"/>
              <a:t> русской средней школы. </a:t>
            </a:r>
          </a:p>
          <a:p>
            <a:pPr algn="just">
              <a:defRPr/>
            </a:pPr>
            <a:r>
              <a:rPr lang="ru-RU" sz="2000" b="1" dirty="0"/>
              <a:t>Затем работал завучем школы-интерната города Гомеля. </a:t>
            </a:r>
          </a:p>
          <a:p>
            <a:pPr algn="just">
              <a:defRPr/>
            </a:pPr>
            <a:r>
              <a:rPr lang="ru-RU" sz="2000" b="1" dirty="0"/>
              <a:t>С августа 1970 по апрель 1983 года до ухода на пенсию </a:t>
            </a:r>
            <a:r>
              <a:rPr lang="ru-RU" sz="2000" b="1" dirty="0" smtClean="0"/>
              <a:t>работал директором </a:t>
            </a:r>
            <a:r>
              <a:rPr lang="ru-RU" sz="2000" b="1" dirty="0"/>
              <a:t>средней школы №2</a:t>
            </a:r>
            <a:r>
              <a:rPr lang="ru-RU" sz="2000" b="1" dirty="0" smtClean="0"/>
              <a:t>.</a:t>
            </a:r>
          </a:p>
          <a:p>
            <a:pPr algn="just">
              <a:defRPr/>
            </a:pPr>
            <a:endParaRPr lang="ru-RU" sz="2000" b="1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  <a:p>
            <a:endParaRPr lang="ru-RU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2276872"/>
            <a:ext cx="4316288" cy="447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OldCanvas-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НАГРАДЫ ЗА ТРУДОВУЮ ДЕЯТЕЛЬНОСТЬ</a:t>
            </a:r>
            <a:endParaRPr lang="ru-RU" sz="3600" b="1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283968" y="1772816"/>
            <a:ext cx="4680520" cy="3888432"/>
          </a:xfrm>
        </p:spPr>
        <p:txBody>
          <a:bodyPr>
            <a:normAutofit/>
          </a:bodyPr>
          <a:lstStyle/>
          <a:p>
            <a:pPr marL="0" indent="3556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200" b="1" dirty="0"/>
              <a:t>В 1974 году Борис Филиппович был награжден </a:t>
            </a:r>
            <a:r>
              <a:rPr lang="ru-RU" sz="2200" b="1" dirty="0" smtClean="0"/>
              <a:t>почетными </a:t>
            </a:r>
            <a:r>
              <a:rPr lang="ru-RU" sz="2200" b="1" dirty="0"/>
              <a:t>грамотами Районо, </a:t>
            </a:r>
            <a:r>
              <a:rPr lang="ru-RU" sz="2200" b="1" dirty="0" err="1"/>
              <a:t>Гороно</a:t>
            </a:r>
            <a:r>
              <a:rPr lang="ru-RU" sz="2200" b="1" dirty="0"/>
              <a:t>, </a:t>
            </a:r>
            <a:r>
              <a:rPr lang="ru-RU" sz="2200" b="1" dirty="0" err="1"/>
              <a:t>Облоно</a:t>
            </a:r>
            <a:r>
              <a:rPr lang="ru-RU" sz="2200" b="1" dirty="0"/>
              <a:t>, </a:t>
            </a:r>
            <a:r>
              <a:rPr lang="ru-RU" sz="2200" b="1" dirty="0" smtClean="0"/>
              <a:t>Гомельского </a:t>
            </a:r>
            <a:r>
              <a:rPr lang="ru-RU" sz="2200" b="1" dirty="0"/>
              <a:t>областного комитета КПБ и областного совета депутатов трудящихся</a:t>
            </a:r>
            <a:r>
              <a:rPr lang="ru-RU" sz="2200" b="1" dirty="0" smtClean="0"/>
              <a:t>, знаком </a:t>
            </a:r>
            <a:r>
              <a:rPr lang="ru-RU" sz="2200" b="1" dirty="0"/>
              <a:t>«Победитель </a:t>
            </a:r>
            <a:r>
              <a:rPr lang="ru-RU" sz="2200" b="1" dirty="0" smtClean="0"/>
              <a:t>социалистического </a:t>
            </a:r>
            <a:r>
              <a:rPr lang="ru-RU" sz="2200" b="1" dirty="0"/>
              <a:t>соревнования 1973 года», в 1975 году знаком «Ударник девятой пятилетки». </a:t>
            </a:r>
            <a:endParaRPr lang="ru-RU" sz="2200" b="1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4100264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OldCanvas-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>СЕМЕЙНАЯ ЖИЗНЬ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59672" y="1268760"/>
            <a:ext cx="4495800" cy="5141168"/>
          </a:xfrm>
        </p:spPr>
        <p:txBody>
          <a:bodyPr>
            <a:normAutofit/>
          </a:bodyPr>
          <a:lstStyle/>
          <a:p>
            <a:pPr marL="0" indent="3556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200" b="1" dirty="0"/>
              <a:t>Н</a:t>
            </a:r>
            <a:r>
              <a:rPr lang="ru-RU" sz="2200" b="1" dirty="0" smtClean="0"/>
              <a:t>а </a:t>
            </a:r>
            <a:r>
              <a:rPr lang="ru-RU" sz="2200" b="1" dirty="0"/>
              <a:t>первом курсе исторического факультета Борис Филиппович познакомился со своей будущей женой Инной Андреевной. Она была связной в партизанском отряде «Большевик». </a:t>
            </a:r>
          </a:p>
          <a:p>
            <a:pPr marL="0" indent="3556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200" b="1" dirty="0" smtClean="0"/>
              <a:t>Вместе </a:t>
            </a:r>
            <a:r>
              <a:rPr lang="ru-RU" sz="2200" b="1" dirty="0"/>
              <a:t>вырастили двух дочерей: Диану и Елену, которые, как и отец, стали преподавателями.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</a:pPr>
            <a:endParaRPr lang="ru-RU" sz="2200" b="1" dirty="0"/>
          </a:p>
        </p:txBody>
      </p:sp>
      <p:pic>
        <p:nvPicPr>
          <p:cNvPr id="8" name="Содержимое 6" descr="IMG_1642.JPG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lum bright="8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016732"/>
            <a:ext cx="4320480" cy="48245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OldCanvas-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ЗАКЛЮЧЕНИЕ</a:t>
            </a:r>
            <a:endParaRPr lang="ru-RU" sz="36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4784"/>
            <a:ext cx="4244280" cy="4608512"/>
          </a:xfrm>
        </p:spPr>
        <p:txBody>
          <a:bodyPr>
            <a:normAutofit/>
          </a:bodyPr>
          <a:lstStyle/>
          <a:p>
            <a:pPr marL="0" indent="355600" algn="just">
              <a:buNone/>
            </a:pPr>
            <a:r>
              <a:rPr lang="ru-RU" sz="2400" b="1" dirty="0"/>
              <a:t>За годы войны более 13 миллионов человек награждены медалями и орденами. Свыше 11 700 воинов – Герои Советского Союза.</a:t>
            </a:r>
          </a:p>
          <a:p>
            <a:pPr marL="0" indent="355600" algn="just">
              <a:buNone/>
            </a:pPr>
            <a:r>
              <a:rPr lang="ru-RU" sz="2400" b="1" dirty="0"/>
              <a:t>Среди них и Калач Борис Филиппович – герой, выстоявший испытания той войны, наш с вами герой…</a:t>
            </a:r>
          </a:p>
          <a:p>
            <a:endParaRPr lang="ru-RU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4244280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OldCanvas-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0"/>
              </a:tblGrid>
              <a:tr h="6858000">
                <a:tc>
                  <a:txBody>
                    <a:bodyPr/>
                    <a:lstStyle/>
                    <a:p>
                      <a:pPr marL="0" indent="0" algn="ctr" eaLnBrk="1" fontAlgn="auto" hangingPunct="1">
                        <a:spcAft>
                          <a:spcPts val="0"/>
                        </a:spcAft>
                        <a:buFont typeface="Wingdings 2"/>
                        <a:buNone/>
                        <a:defRPr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Учитель - это представитель одной из самых </a:t>
                      </a:r>
                    </a:p>
                    <a:p>
                      <a:pPr marL="0" indent="0" algn="ctr" eaLnBrk="1" fontAlgn="auto" hangingPunct="1">
                        <a:spcAft>
                          <a:spcPts val="0"/>
                        </a:spcAft>
                        <a:buFont typeface="Wingdings 2"/>
                        <a:buNone/>
                        <a:defRPr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благородных профессий на Земле. </a:t>
                      </a:r>
                    </a:p>
                    <a:p>
                      <a:pPr marL="0" indent="0" algn="ctr" eaLnBrk="1" fontAlgn="auto" hangingPunct="1">
                        <a:spcAft>
                          <a:spcPts val="0"/>
                        </a:spcAft>
                        <a:buFont typeface="Wingdings 2"/>
                        <a:buNone/>
                        <a:defRPr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Его работа оставляет глубокий след в жизни каждого человека. </a:t>
                      </a:r>
                    </a:p>
                    <a:p>
                      <a:pPr marL="274320" indent="-274320" algn="ctr" eaLnBrk="1" fontAlgn="auto" hangingPunct="1">
                        <a:spcAft>
                          <a:spcPts val="0"/>
                        </a:spcAft>
                        <a:buFont typeface="Wingdings 2"/>
                        <a:buNone/>
                        <a:defRPr/>
                      </a:pPr>
                      <a:endParaRPr lang="ru-RU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ctr" eaLnBrk="1" fontAlgn="auto" hangingPunct="1">
                        <a:spcAft>
                          <a:spcPts val="0"/>
                        </a:spcAft>
                        <a:buFont typeface="Wingdings 2"/>
                        <a:buNone/>
                        <a:defRPr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Великая Отечественная Война стала проверкой лучших качеств человека. Победу над Германией обеспечили не только воины Красной Армии, но и те люди, которые оказались в тылу, </a:t>
                      </a:r>
                    </a:p>
                    <a:p>
                      <a:pPr marL="0" indent="0" algn="ctr" eaLnBrk="1" fontAlgn="auto" hangingPunct="1">
                        <a:spcAft>
                          <a:spcPts val="0"/>
                        </a:spcAft>
                        <a:buFont typeface="Wingdings 2"/>
                        <a:buNone/>
                        <a:defRPr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на оккупированной территории. </a:t>
                      </a:r>
                    </a:p>
                    <a:p>
                      <a:pPr marL="0" indent="0" algn="ctr" eaLnBrk="1" fontAlgn="auto" hangingPunct="1">
                        <a:spcAft>
                          <a:spcPts val="0"/>
                        </a:spcAft>
                        <a:buFont typeface="Wingdings 2"/>
                        <a:buNone/>
                        <a:defRPr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Великое мужество и героизм проявили и учителя Беларуси. </a:t>
                      </a:r>
                    </a:p>
                    <a:p>
                      <a:pPr marL="0" indent="0" algn="ctr" eaLnBrk="1" fontAlgn="auto" hangingPunct="1">
                        <a:spcAft>
                          <a:spcPts val="0"/>
                        </a:spcAft>
                        <a:buFont typeface="Wingdings 2"/>
                        <a:buNone/>
                        <a:defRPr/>
                      </a:pPr>
                      <a:endParaRPr lang="ru-RU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ctr" eaLnBrk="1" fontAlgn="auto" hangingPunct="1">
                        <a:spcAft>
                          <a:spcPts val="0"/>
                        </a:spcAft>
                        <a:buFont typeface="Wingdings 2"/>
                        <a:buNone/>
                        <a:defRPr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Около десяти тысяч из них вступили в Красную Армию в первые дни войны, многие ушли в партизанские отряды, создавали партийное подполье. Одним из них был и наш соотечественник Борис Филиппович Калач. 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OldCanvas-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427984" y="836712"/>
            <a:ext cx="4608512" cy="5688632"/>
          </a:xfrm>
        </p:spPr>
        <p:txBody>
          <a:bodyPr>
            <a:normAutofit/>
          </a:bodyPr>
          <a:lstStyle/>
          <a:p>
            <a:pPr marL="0" indent="355600" algn="just">
              <a:buNone/>
            </a:pPr>
            <a:r>
              <a:rPr lang="ru-RU" sz="2400" b="1" dirty="0"/>
              <a:t>Имя Калача Б.Ф. увековечено в истории нашего города. Есть с его именем мемориальные доски на средней школе №2 и доме, где жил Борис Филиппович.</a:t>
            </a:r>
          </a:p>
          <a:p>
            <a:pPr marL="0" indent="355600" algn="just">
              <a:buNone/>
            </a:pPr>
            <a:r>
              <a:rPr lang="ru-RU" sz="2400" b="1" dirty="0" smtClean="0"/>
              <a:t>В </a:t>
            </a:r>
            <a:r>
              <a:rPr lang="ru-RU" sz="2400" b="1" dirty="0"/>
              <a:t>апреле 2010 года Гомельский городской Совет депутатов принял решение о присвоении одной из улиц в проектируемом квартале индивидуальной жилой застройки в городе Гомеле имени Бориса Филипповича Калача.</a:t>
            </a:r>
          </a:p>
          <a:p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4104456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456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OldCanvas-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23528" y="5085184"/>
            <a:ext cx="4752528" cy="648072"/>
          </a:xfrm>
        </p:spPr>
        <p:txBody>
          <a:bodyPr>
            <a:normAutofit fontScale="92500"/>
          </a:bodyPr>
          <a:lstStyle/>
          <a:p>
            <a:r>
              <a:rPr lang="ru-RU" dirty="0"/>
              <a:t>В гостях у Дианы Борисовны Калач</a:t>
            </a:r>
          </a:p>
          <a:p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4"/>
          </p:nvPr>
        </p:nvSpPr>
        <p:spPr>
          <a:xfrm>
            <a:off x="4932040" y="548680"/>
            <a:ext cx="3456383" cy="403244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 algn="just">
              <a:buNone/>
            </a:pPr>
            <a:r>
              <a:rPr lang="ru-RU" b="1" dirty="0" smtClean="0"/>
              <a:t>Хотелось </a:t>
            </a:r>
            <a:r>
              <a:rPr lang="ru-RU" b="1" dirty="0"/>
              <a:t>бы, чтобы были опубликованы его воспоминания о войне, которые бережно хранит дочь – Диана Борисовна.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908719"/>
            <a:ext cx="4464496" cy="4032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456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OldCanvas-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Объект 10"/>
          <p:cNvSpPr>
            <a:spLocks noGrp="1"/>
          </p:cNvSpPr>
          <p:nvPr>
            <p:ph sz="quarter" idx="4"/>
          </p:nvPr>
        </p:nvSpPr>
        <p:spPr>
          <a:xfrm>
            <a:off x="4932040" y="908720"/>
            <a:ext cx="4041775" cy="5256584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23528" y="908720"/>
            <a:ext cx="8496944" cy="4680520"/>
          </a:xfrm>
        </p:spPr>
        <p:txBody>
          <a:bodyPr>
            <a:normAutofit fontScale="25000" lnSpcReduction="20000"/>
          </a:bodyPr>
          <a:lstStyle/>
          <a:p>
            <a:endParaRPr lang="ru-RU" i="1" u="sng" dirty="0" smtClean="0"/>
          </a:p>
          <a:p>
            <a:endParaRPr lang="ru-RU" i="1" u="sng" dirty="0"/>
          </a:p>
          <a:p>
            <a:endParaRPr lang="ru-RU" i="1" u="sng" dirty="0" smtClean="0"/>
          </a:p>
          <a:p>
            <a:endParaRPr lang="ru-RU" i="1" u="sng" dirty="0"/>
          </a:p>
          <a:p>
            <a:endParaRPr lang="ru-RU" i="1" u="sng" dirty="0" smtClean="0"/>
          </a:p>
          <a:p>
            <a:endParaRPr lang="ru-RU" i="1" u="sng" dirty="0"/>
          </a:p>
          <a:p>
            <a:endParaRPr lang="ru-RU" i="1" u="sng" dirty="0" smtClean="0"/>
          </a:p>
          <a:p>
            <a:endParaRPr lang="ru-RU" i="1" u="sng" dirty="0"/>
          </a:p>
          <a:p>
            <a:endParaRPr lang="ru-RU" i="1" u="sng" dirty="0" smtClean="0"/>
          </a:p>
          <a:p>
            <a:endParaRPr lang="ru-RU" i="1" u="sng" dirty="0"/>
          </a:p>
          <a:p>
            <a:endParaRPr lang="ru-RU" i="1" u="sng" dirty="0" smtClean="0"/>
          </a:p>
          <a:p>
            <a:endParaRPr lang="ru-RU" i="1" u="sng" dirty="0"/>
          </a:p>
          <a:p>
            <a:endParaRPr lang="ru-RU" i="1" u="sng" dirty="0" smtClean="0"/>
          </a:p>
          <a:p>
            <a:endParaRPr lang="ru-RU" i="1" u="sng" dirty="0"/>
          </a:p>
          <a:p>
            <a:endParaRPr lang="ru-RU" i="1" u="sng" dirty="0" smtClean="0"/>
          </a:p>
          <a:p>
            <a:endParaRPr lang="ru-RU" i="1" u="sng" dirty="0"/>
          </a:p>
          <a:p>
            <a:endParaRPr lang="ru-RU" i="1" u="sng" dirty="0" smtClean="0"/>
          </a:p>
          <a:p>
            <a:endParaRPr lang="ru-RU" i="1" u="sng" dirty="0"/>
          </a:p>
          <a:p>
            <a:endParaRPr lang="ru-RU" i="1" u="sng" dirty="0" smtClean="0"/>
          </a:p>
          <a:p>
            <a:endParaRPr lang="ru-RU" i="1" u="sng" dirty="0"/>
          </a:p>
          <a:p>
            <a:endParaRPr lang="ru-RU" i="1" u="sng" dirty="0" smtClean="0"/>
          </a:p>
          <a:p>
            <a:endParaRPr lang="ru-RU" i="1" u="sng" dirty="0"/>
          </a:p>
          <a:p>
            <a:endParaRPr lang="ru-RU" i="1" u="sng" dirty="0" smtClean="0"/>
          </a:p>
          <a:p>
            <a:endParaRPr lang="ru-RU" i="1" u="sng" dirty="0"/>
          </a:p>
          <a:p>
            <a:endParaRPr lang="ru-RU" i="1" u="sng" dirty="0" smtClean="0"/>
          </a:p>
          <a:p>
            <a:endParaRPr lang="ru-RU" i="1" u="sng" dirty="0"/>
          </a:p>
          <a:p>
            <a:endParaRPr lang="ru-RU" i="1" u="sng" dirty="0" smtClean="0"/>
          </a:p>
          <a:p>
            <a:endParaRPr lang="ru-RU" i="1" u="sng" dirty="0"/>
          </a:p>
          <a:p>
            <a:endParaRPr lang="ru-RU" i="1" u="sng" dirty="0" smtClean="0"/>
          </a:p>
          <a:p>
            <a:endParaRPr lang="ru-RU" i="1" u="sng" dirty="0"/>
          </a:p>
          <a:p>
            <a:endParaRPr lang="ru-RU" i="1" u="sng" dirty="0" smtClean="0"/>
          </a:p>
          <a:p>
            <a:endParaRPr lang="ru-RU" i="1" u="sng" dirty="0"/>
          </a:p>
          <a:p>
            <a:pPr algn="ctr"/>
            <a:endParaRPr lang="ru-RU" sz="12800" i="1" u="sng" dirty="0" smtClean="0"/>
          </a:p>
          <a:p>
            <a:pPr algn="ctr"/>
            <a:r>
              <a:rPr lang="ru-RU" sz="14400" i="1" u="sng" dirty="0" smtClean="0"/>
              <a:t>НАГРАДЫ: </a:t>
            </a:r>
            <a:endParaRPr lang="ru-RU" sz="14400" dirty="0" smtClean="0"/>
          </a:p>
          <a:p>
            <a:pPr marL="1143000" lvl="0" indent="-1143000" algn="just">
              <a:buFont typeface="Wingdings" pitchFamily="2" charset="2"/>
              <a:buChar char="ü"/>
            </a:pPr>
            <a:r>
              <a:rPr lang="ru-RU" sz="12800" dirty="0" smtClean="0"/>
              <a:t>звезда </a:t>
            </a:r>
            <a:r>
              <a:rPr lang="ru-RU" sz="12800" dirty="0"/>
              <a:t>Героя Советского </a:t>
            </a:r>
            <a:r>
              <a:rPr lang="ru-RU" sz="12800" dirty="0" smtClean="0"/>
              <a:t>Союза;</a:t>
            </a:r>
          </a:p>
          <a:p>
            <a:pPr marL="1143000" lvl="0" indent="-1143000" algn="just">
              <a:buFont typeface="Wingdings" pitchFamily="2" charset="2"/>
              <a:buChar char="ü"/>
            </a:pPr>
            <a:r>
              <a:rPr lang="ru-RU" sz="12800" dirty="0" smtClean="0"/>
              <a:t>орден Ленина;</a:t>
            </a:r>
          </a:p>
          <a:p>
            <a:pPr marL="1143000" lvl="0" indent="-1143000" algn="just">
              <a:buFont typeface="Wingdings" pitchFamily="2" charset="2"/>
              <a:buChar char="ü"/>
            </a:pPr>
            <a:r>
              <a:rPr lang="ru-RU" sz="12800" dirty="0" smtClean="0"/>
              <a:t>орден </a:t>
            </a:r>
            <a:r>
              <a:rPr lang="ru-RU" sz="12800" dirty="0"/>
              <a:t>Отечественной войны </a:t>
            </a:r>
            <a:r>
              <a:rPr lang="ru-RU" sz="12800" dirty="0" smtClean="0"/>
              <a:t>1 степени;</a:t>
            </a:r>
          </a:p>
          <a:p>
            <a:pPr marL="1143000" lvl="0" indent="-1143000" algn="just">
              <a:buFont typeface="Wingdings" pitchFamily="2" charset="2"/>
              <a:buChar char="ü"/>
            </a:pPr>
            <a:r>
              <a:rPr lang="ru-RU" sz="12800" dirty="0" smtClean="0"/>
              <a:t>орден </a:t>
            </a:r>
            <a:r>
              <a:rPr lang="ru-RU" sz="12800" dirty="0"/>
              <a:t>Красной </a:t>
            </a:r>
            <a:r>
              <a:rPr lang="ru-RU" sz="12800" dirty="0" smtClean="0"/>
              <a:t>звезды;</a:t>
            </a:r>
          </a:p>
          <a:p>
            <a:pPr marL="1143000" lvl="0" indent="-1143000" algn="just">
              <a:buFont typeface="Wingdings" pitchFamily="2" charset="2"/>
              <a:buChar char="ü"/>
            </a:pPr>
            <a:r>
              <a:rPr lang="ru-RU" sz="12800" dirty="0" smtClean="0"/>
              <a:t>орден </a:t>
            </a:r>
            <a:r>
              <a:rPr lang="ru-RU" sz="12800" dirty="0"/>
              <a:t>«За службу Родине» </a:t>
            </a:r>
            <a:r>
              <a:rPr lang="ru-RU" sz="12800" dirty="0" smtClean="0"/>
              <a:t>3 </a:t>
            </a:r>
            <a:r>
              <a:rPr lang="ru-RU" sz="12800" dirty="0"/>
              <a:t>степени (РБ от 15.04.1999</a:t>
            </a:r>
            <a:r>
              <a:rPr lang="ru-RU" sz="12800" dirty="0" smtClean="0"/>
              <a:t>);</a:t>
            </a:r>
          </a:p>
          <a:p>
            <a:pPr marL="1143000" lvl="0" indent="-1143000" algn="just">
              <a:buFont typeface="Wingdings" pitchFamily="2" charset="2"/>
              <a:buChar char="ü"/>
            </a:pPr>
            <a:r>
              <a:rPr lang="ru-RU" sz="12800" dirty="0" smtClean="0"/>
              <a:t>медаль </a:t>
            </a:r>
            <a:r>
              <a:rPr lang="ru-RU" sz="12800" dirty="0"/>
              <a:t>Золотая </a:t>
            </a:r>
            <a:r>
              <a:rPr lang="ru-RU" sz="12800" dirty="0" smtClean="0"/>
              <a:t>Звезда;</a:t>
            </a:r>
          </a:p>
          <a:p>
            <a:pPr marL="1143000" lvl="0" indent="-1143000" algn="just">
              <a:buFont typeface="Wingdings" pitchFamily="2" charset="2"/>
              <a:buChar char="ü"/>
            </a:pPr>
            <a:r>
              <a:rPr lang="ru-RU" sz="12800" dirty="0" smtClean="0"/>
              <a:t>медаль </a:t>
            </a:r>
            <a:r>
              <a:rPr lang="ru-RU" sz="12800" dirty="0"/>
              <a:t>Партизану Отечественной Войны.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479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OldCanvas-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5400600"/>
          </a:xfrm>
        </p:spPr>
        <p:txBody>
          <a:bodyPr>
            <a:normAutofit/>
          </a:bodyPr>
          <a:lstStyle/>
          <a:p>
            <a:pPr font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Спасибо за внимание!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456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OldCanvas-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СЕМЬЯ БОРИСА ФИЛИППОВИЧА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7025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19300"/>
                <a:gridCol w="1009650"/>
                <a:gridCol w="1009650"/>
              </a:tblGrid>
              <a:tr h="1143000">
                <a:tc gridSpan="3"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СЕМЬЯ БОРИСА ФИЛИППОВИЧА</a:t>
                      </a:r>
                      <a:endParaRPr lang="ru-RU" sz="4000" b="1" dirty="0"/>
                    </a:p>
                  </a:txBody>
                  <a:tcPr marL="40386" marR="4038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57500">
                <a:tc rowSpan="2">
                  <a:txBody>
                    <a:bodyPr/>
                    <a:lstStyle/>
                    <a:p>
                      <a:pPr marL="0" lvl="1" indent="0"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 2"/>
                        <a:buNone/>
                        <a:defRPr/>
                      </a:pPr>
                      <a:endParaRPr lang="ru-RU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40386" marR="4038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0386" marR="4038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0386" marR="4038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57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0386" marR="4038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0386" marR="4038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81128"/>
          </a:xfrm>
        </p:spPr>
        <p:txBody>
          <a:bodyPr>
            <a:normAutofit fontScale="62500" lnSpcReduction="20000"/>
          </a:bodyPr>
          <a:lstStyle/>
          <a:p>
            <a:pPr marL="274320" indent="-274320" algn="just">
              <a:lnSpc>
                <a:spcPct val="120000"/>
              </a:lnSpc>
              <a:spcBef>
                <a:spcPts val="0"/>
              </a:spcBef>
              <a:buFont typeface="Wingdings 2"/>
              <a:buChar char=""/>
              <a:defRPr/>
            </a:pPr>
            <a:r>
              <a:rPr lang="ru-RU" sz="3400" b="1" dirty="0" smtClean="0"/>
              <a:t>В 1934 году умерла Анна Ивановна от сыпного тифа. В год смерти мамы Борису было 11 лет. Вскоре у детей появилась мачеха.</a:t>
            </a:r>
          </a:p>
          <a:p>
            <a:pPr marL="274320" indent="-274320" algn="just">
              <a:lnSpc>
                <a:spcPct val="120000"/>
              </a:lnSpc>
              <a:spcBef>
                <a:spcPts val="0"/>
              </a:spcBef>
              <a:buFont typeface="Wingdings 2"/>
              <a:buChar char=""/>
              <a:defRPr/>
            </a:pPr>
            <a:r>
              <a:rPr lang="ru-RU" sz="3400" b="1" dirty="0" smtClean="0"/>
              <a:t>С апреля 1941 года стал работать кладовщиком на </a:t>
            </a:r>
            <a:r>
              <a:rPr lang="ru-RU" sz="3400" b="1" dirty="0" err="1" smtClean="0"/>
              <a:t>Городнянской</a:t>
            </a:r>
            <a:r>
              <a:rPr lang="ru-RU" sz="3400" b="1" dirty="0" smtClean="0"/>
              <a:t> МТС. Работая, он мечтал поступить в педагогический институт, стать учителем истории. Но его мечтам не суждено было сбыться. Началась война…</a:t>
            </a:r>
          </a:p>
          <a:p>
            <a:endParaRPr lang="ru-RU" dirty="0"/>
          </a:p>
        </p:txBody>
      </p:sp>
      <p:pic>
        <p:nvPicPr>
          <p:cNvPr id="4" name="Содержимое 6" descr="IMG_1638.JPG"/>
          <p:cNvPicPr>
            <a:picLocks noChangeAspect="1"/>
          </p:cNvPicPr>
          <p:nvPr/>
        </p:nvPicPr>
        <p:blipFill>
          <a:blip r:embed="rId3" cstate="email">
            <a:lum brigh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4282" y="1571612"/>
            <a:ext cx="4392000" cy="450059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OldCanvas-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0"/>
              </a:tblGrid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tx1"/>
                          </a:solidFill>
                        </a:rPr>
                        <a:t>ЖИЗНЬ ДО ВОЙНЫ</a:t>
                      </a:r>
                      <a:endParaRPr lang="ru-RU" sz="4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715000">
                <a:tc>
                  <a:txBody>
                    <a:bodyPr/>
                    <a:lstStyle/>
                    <a:p>
                      <a:pPr marL="0" indent="0" algn="ctr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 2"/>
                        <a:buNone/>
                        <a:defRPr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В 1934 году умерла Анна Ивановна от сыпного тифа. В год смерти мамы Борису было 11 лет. Вскоре у детей появилась мачеха.</a:t>
                      </a:r>
                    </a:p>
                    <a:p>
                      <a:pPr marL="0" indent="0" algn="ctr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 2"/>
                        <a:buNone/>
                        <a:defRPr/>
                      </a:pPr>
                      <a:endParaRPr lang="ru-RU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ctr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 2"/>
                        <a:buNone/>
                        <a:defRPr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В 1939 году Борис закончил семилетку, поступил в </a:t>
                      </a:r>
                    </a:p>
                    <a:p>
                      <a:pPr marL="0" indent="0" algn="ctr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 2"/>
                        <a:buNone/>
                        <a:defRPr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фабрично-заводское училище при Гомельском паровозоремонтном заводе и в 1940 году закончил обучение. Получив специальность токаря по металлу, </a:t>
                      </a:r>
                    </a:p>
                    <a:p>
                      <a:pPr marL="0" indent="0" algn="ctr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 2"/>
                        <a:buNone/>
                        <a:defRPr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работал на этом же заводе.</a:t>
                      </a:r>
                    </a:p>
                    <a:p>
                      <a:pPr marL="0" indent="0" algn="ctr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 2"/>
                        <a:buNone/>
                        <a:defRPr/>
                      </a:pPr>
                      <a:endParaRPr lang="ru-RU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ctr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 2"/>
                        <a:buNone/>
                        <a:defRPr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Затем Борис Филиппович возвращается домой. </a:t>
                      </a:r>
                    </a:p>
                    <a:p>
                      <a:pPr marL="0" indent="0" algn="ctr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 2"/>
                        <a:buNone/>
                        <a:defRPr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С апреля 1941 года стал работать кладовщиком на </a:t>
                      </a:r>
                      <a:r>
                        <a:rPr lang="ru-RU" sz="2400" b="1" dirty="0" err="1" smtClean="0">
                          <a:solidFill>
                            <a:schemeClr val="tx1"/>
                          </a:solidFill>
                        </a:rPr>
                        <a:t>Городнянской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 МТС. Работая, он мечтал поступить в педагогический институт, стать учителем истории. Но его мечтам не суждено было сбыться. Началась война…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OldCanvas-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ГОРОДНЯНСКОЕ ПОДПОЛЬЕ</a:t>
            </a:r>
            <a:endParaRPr lang="ru-RU" sz="36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763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38600"/>
              </a:tblGrid>
              <a:tr h="1285860">
                <a:tc>
                  <a:txBody>
                    <a:bodyPr/>
                    <a:lstStyle/>
                    <a:p>
                      <a:pPr algn="ctr"/>
                      <a:endParaRPr lang="ru-RU" sz="40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sz="4000" dirty="0" smtClean="0"/>
                        <a:t/>
                      </a:r>
                      <a:br>
                        <a:rPr lang="ru-RU" sz="4000" dirty="0" smtClean="0"/>
                      </a:br>
                      <a:endParaRPr lang="ru-RU" sz="4000" b="1" dirty="0">
                        <a:solidFill>
                          <a:schemeClr val="tx1"/>
                        </a:solidFill>
                      </a:endParaRPr>
                    </a:p>
                  </a:txBody>
                  <a:tcPr marL="40386" marR="4038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715000">
                <a:tc>
                  <a:txBody>
                    <a:bodyPr/>
                    <a:lstStyle/>
                    <a:p>
                      <a:pPr marL="274320" indent="-274320" algn="just" eaLnBrk="1" fontAlgn="auto" hangingPunct="1">
                        <a:spcAft>
                          <a:spcPts val="0"/>
                        </a:spcAft>
                        <a:buFont typeface="Wingdings 2"/>
                        <a:buNone/>
                        <a:defRPr/>
                      </a:pP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40386" marR="4038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" name="Picture 6" descr="Рисунок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196752"/>
            <a:ext cx="6264696" cy="5463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OldCanvas-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  <a:defRPr/>
            </a:pPr>
            <a:r>
              <a:rPr lang="ru-RU" sz="2600" b="1" dirty="0" smtClean="0"/>
              <a:t>	С </a:t>
            </a:r>
            <a:r>
              <a:rPr lang="ru-RU" sz="2600" b="1" dirty="0"/>
              <a:t>сентября 1941 года Калач Борис Филиппович стал членом подпольной комсомольской группы на станции Городня.</a:t>
            </a:r>
          </a:p>
          <a:p>
            <a:pPr marL="0" indent="0" algn="just">
              <a:buNone/>
              <a:defRPr/>
            </a:pPr>
            <a:r>
              <a:rPr lang="ru-RU" sz="2600" b="1" dirty="0" smtClean="0"/>
              <a:t>	Подпольщики </a:t>
            </a:r>
            <a:r>
              <a:rPr lang="ru-RU" sz="2600" b="1" dirty="0"/>
              <a:t>превратили немецкую типографию в штаб советских патриотов. Достав приемник, подпольщики слушали радио, записывали сообщения Советского Информбюро и по воскресным дням печатали </a:t>
            </a:r>
            <a:r>
              <a:rPr lang="ru-RU" sz="2600" b="1" dirty="0" smtClean="0"/>
              <a:t>листовки.</a:t>
            </a:r>
          </a:p>
          <a:p>
            <a:pPr marL="0" indent="0" algn="just">
              <a:buNone/>
              <a:defRPr/>
            </a:pPr>
            <a:r>
              <a:rPr lang="ru-RU" sz="2600" b="1" dirty="0" smtClean="0"/>
              <a:t>	В феврале 1943 года </a:t>
            </a:r>
            <a:r>
              <a:rPr lang="ru-RU" sz="2600" b="1" dirty="0" err="1" smtClean="0"/>
              <a:t>городнянское</a:t>
            </a:r>
            <a:r>
              <a:rPr lang="ru-RU" sz="2600" b="1" dirty="0" smtClean="0"/>
              <a:t> подполье было раскрыто. Всех арестованных отправили в черниговскую жандармерию, где пленников ждали зверские пытки и неизбежная смерть. Калачу Борису Филипповичу удалось уйти от преследования и он попал к партизанам</a:t>
            </a:r>
            <a:endParaRPr lang="ru-RU" sz="3500" b="1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692696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ГОРОДНЯНСКОЕ ПОДПОЛЬЕ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OldCanvas-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 партизанах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067944" y="980728"/>
            <a:ext cx="4786314" cy="5643602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endParaRPr lang="ru-RU" sz="5100" b="1" dirty="0" smtClean="0"/>
          </a:p>
          <a:p>
            <a:pPr marL="0" indent="0" algn="just">
              <a:buNone/>
            </a:pPr>
            <a:endParaRPr lang="ru-RU" sz="5100" b="1" dirty="0"/>
          </a:p>
          <a:p>
            <a:pPr marL="0" indent="263525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100" b="1" dirty="0" smtClean="0"/>
              <a:t>В летопись всенародной борьбы в тылу врага навечно вписано имя А.Ф.Федорова, командира Чернигово-Волынского партизанского соединения.</a:t>
            </a:r>
          </a:p>
          <a:p>
            <a:pPr marL="0" indent="263525" algn="just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5000" b="1" dirty="0" smtClean="0"/>
              <a:t>Об успешной деятельности партизанского соединения Федорова Алексея Федоровича свидетельствуют такие данные: «…К марту 1942 года отряд провел шестнадцать боев и уничтожил около тысячи гитлеровцев, подорвал тридцать три шоссейных и железнодорожных моста, пустил под откос пять эшелонов противника… </a:t>
            </a:r>
          </a:p>
          <a:p>
            <a:endParaRPr lang="ru-RU" sz="3500" dirty="0"/>
          </a:p>
        </p:txBody>
      </p:sp>
      <p:pic>
        <p:nvPicPr>
          <p:cNvPr id="7" name="Содержимое 5" descr="partiz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79513" y="1412776"/>
            <a:ext cx="3672408" cy="419017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OldCanvas-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764704"/>
            <a:ext cx="4357688" cy="5688632"/>
          </a:xfrm>
        </p:spPr>
      </p:pic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644008" y="1052736"/>
            <a:ext cx="4352956" cy="5040560"/>
          </a:xfrm>
        </p:spPr>
        <p:txBody>
          <a:bodyPr>
            <a:normAutofit/>
          </a:bodyPr>
          <a:lstStyle/>
          <a:p>
            <a:pPr marL="0" indent="355600" algn="just">
              <a:spcBef>
                <a:spcPts val="0"/>
              </a:spcBef>
              <a:buNone/>
            </a:pPr>
            <a:r>
              <a:rPr lang="ru-RU" sz="2000" b="1" dirty="0" smtClean="0"/>
              <a:t>Летом и осенью 1943 года диверсионный взвод во главе с Борисом Филипповичем Калачом успешно выполнял задания командования по подрыву вражеских эшелонов на железнодорожном участке Ковель-Сарны. </a:t>
            </a:r>
          </a:p>
          <a:p>
            <a:pPr marL="0" indent="355600" algn="just">
              <a:spcBef>
                <a:spcPts val="0"/>
              </a:spcBef>
              <a:buNone/>
            </a:pPr>
            <a:r>
              <a:rPr lang="ru-RU" sz="2000" b="1" dirty="0" smtClean="0"/>
              <a:t>За два месяца работы подрывников на участке железной дороги Ковель-Сарны движение было полностью парализовано, ночью поезда не ходили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OldCanvas-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495800" cy="5328592"/>
          </a:xfrm>
        </p:spPr>
        <p:txBody>
          <a:bodyPr>
            <a:normAutofit/>
          </a:bodyPr>
          <a:lstStyle/>
          <a:p>
            <a:pPr marL="0" indent="3556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200" b="1" dirty="0" smtClean="0"/>
              <a:t>На железнодорожном участке Ковель-Сарны взвод Калача Бориса Филипповича подорвал 54 эшелона с боевой техникой с горючей и живой силой врага. Лично Борис Филиппович подорвал 11 эшелонов.</a:t>
            </a:r>
          </a:p>
          <a:p>
            <a:pPr marL="0" indent="3556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200" b="1" dirty="0" smtClean="0"/>
              <a:t>«Его имя хорошо известно начальникам СД Ковеля и Сарны и голова оценена немцами в крупную сумму, да еще обещали надел земли, соль, спички, водку…».</a:t>
            </a:r>
          </a:p>
          <a:p>
            <a:endParaRPr lang="ru-RU" dirty="0"/>
          </a:p>
        </p:txBody>
      </p:sp>
      <p:pic>
        <p:nvPicPr>
          <p:cNvPr id="7" name="Picture 5" descr="Рисунок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928670"/>
            <a:ext cx="4572032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F2A368D3035494DA465E43C4C6E389A" ma:contentTypeVersion="0" ma:contentTypeDescription="Создание документа." ma:contentTypeScope="" ma:versionID="d1d54fd65e0c52a0ce3731597e904dc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5603443-75B6-42F3-B4F9-BA260E01DF74}"/>
</file>

<file path=customXml/itemProps2.xml><?xml version="1.0" encoding="utf-8"?>
<ds:datastoreItem xmlns:ds="http://schemas.openxmlformats.org/officeDocument/2006/customXml" ds:itemID="{814C0620-4612-43EC-8948-B3261E7D0ABB}"/>
</file>

<file path=customXml/itemProps3.xml><?xml version="1.0" encoding="utf-8"?>
<ds:datastoreItem xmlns:ds="http://schemas.openxmlformats.org/officeDocument/2006/customXml" ds:itemID="{099E24D6-F511-40DF-A28B-326F47728DFF}"/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1080</Words>
  <Application>Microsoft Office PowerPoint</Application>
  <PresentationFormat>Экран (4:3)</PresentationFormat>
  <Paragraphs>129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      СЕМЬЯ БОРИСА ФИЛИППОВИЧА      </vt:lpstr>
      <vt:lpstr>Презентация PowerPoint</vt:lpstr>
      <vt:lpstr>ГОРОДНЯНСКОЕ ПОДПОЛЬЕ</vt:lpstr>
      <vt:lpstr>Презентация PowerPoint</vt:lpstr>
      <vt:lpstr>В партизанах</vt:lpstr>
      <vt:lpstr>    </vt:lpstr>
      <vt:lpstr>Презентация PowerPoint</vt:lpstr>
      <vt:lpstr>  Поезда летят под откос  </vt:lpstr>
      <vt:lpstr>   В горах Словакии   </vt:lpstr>
      <vt:lpstr>Презентация PowerPoint</vt:lpstr>
      <vt:lpstr>РАНЕНИЕ В СЛОВАКИИ</vt:lpstr>
      <vt:lpstr>  Звание Героя Советского Союза  </vt:lpstr>
      <vt:lpstr>ЖИЗНЬ ПОСЛЕ ВОЙНЫ</vt:lpstr>
      <vt:lpstr>   ПЕДАГОГИЧЕСКАЯ ДЕЯТЕЛЬНОСТЬ   </vt:lpstr>
      <vt:lpstr>НАГРАДЫ ЗА ТРУДОВУЮ ДЕЯТЕЛЬНОСТЬ</vt:lpstr>
      <vt:lpstr>   СЕМЕЙНАЯ ЖИЗНЬ   </vt:lpstr>
      <vt:lpstr>ЗАКЛЮЧЕНИЕ</vt:lpstr>
      <vt:lpstr>Презентация PowerPoint</vt:lpstr>
      <vt:lpstr>Презентация PowerPoint</vt:lpstr>
      <vt:lpstr>Презентация PowerPoint</vt:lpstr>
      <vt:lpstr>   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Max Scherbakov</dc:creator>
  <cp:lastModifiedBy>Dmitry Tarasov</cp:lastModifiedBy>
  <cp:revision>178</cp:revision>
  <dcterms:created xsi:type="dcterms:W3CDTF">2013-11-10T21:06:51Z</dcterms:created>
  <dcterms:modified xsi:type="dcterms:W3CDTF">2016-05-31T12:28:28Z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0x0101004F2A368D3035494DA465E43C4C6E389A</vt:lpwstr>
  </property>
</Properties>
</file>