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1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5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6.xml" ContentType="application/vnd.openxmlformats-officedocument.presentationml.slide+xml"/>
  <Override PartName="/ppt/slides/slide30.xml" ContentType="application/vnd.openxmlformats-officedocument.presentationml.slide+xml"/>
  <Override PartName="/ppt/slides/slide32.xml" ContentType="application/vnd.openxmlformats-officedocument.presentationml.slide+xml"/>
  <Override PartName="/ppt/slides/slide34.xml" ContentType="application/vnd.openxmlformats-officedocument.presentationml.slide+xml"/>
  <Override PartName="/ppt/slides/slide31.xml" ContentType="application/vnd.openxmlformats-officedocument.presentationml.slide+xml"/>
  <Override PartName="/ppt/slides/slide33.xml" ContentType="application/vnd.openxmlformats-officedocument.presentationml.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2" r:id="rId1"/>
  </p:sldMasterIdLst>
  <p:notesMasterIdLst>
    <p:notesMasterId r:id="rId47"/>
  </p:notesMasterIdLst>
  <p:sldIdLst>
    <p:sldId id="257" r:id="rId2"/>
    <p:sldId id="298" r:id="rId3"/>
    <p:sldId id="317" r:id="rId4"/>
    <p:sldId id="305" r:id="rId5"/>
    <p:sldId id="300" r:id="rId6"/>
    <p:sldId id="302" r:id="rId7"/>
    <p:sldId id="303" r:id="rId8"/>
    <p:sldId id="304" r:id="rId9"/>
    <p:sldId id="306" r:id="rId10"/>
    <p:sldId id="301" r:id="rId11"/>
    <p:sldId id="261" r:id="rId12"/>
    <p:sldId id="299" r:id="rId13"/>
    <p:sldId id="307" r:id="rId14"/>
    <p:sldId id="309" r:id="rId15"/>
    <p:sldId id="308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267" r:id="rId24"/>
    <p:sldId id="272" r:id="rId25"/>
    <p:sldId id="273" r:id="rId26"/>
    <p:sldId id="274" r:id="rId27"/>
    <p:sldId id="276" r:id="rId28"/>
    <p:sldId id="277" r:id="rId29"/>
    <p:sldId id="275" r:id="rId30"/>
    <p:sldId id="285" r:id="rId31"/>
    <p:sldId id="290" r:id="rId32"/>
    <p:sldId id="287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6" r:id="rId41"/>
    <p:sldId id="328" r:id="rId42"/>
    <p:sldId id="329" r:id="rId43"/>
    <p:sldId id="330" r:id="rId44"/>
    <p:sldId id="331" r:id="rId45"/>
    <p:sldId id="296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2932C-CD25-49EF-8E5C-326FAE863EB5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925E5-A404-4F0A-9842-880E8BF4A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093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925E5-A404-4F0A-9842-880E8BF4A7A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560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925E5-A404-4F0A-9842-880E8BF4A7A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649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925E5-A404-4F0A-9842-880E8BF4A7AA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649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51DA-7A2A-4879-9CC0-366665138733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970E-1E8B-4AB3-88E8-83D4A449AEA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51DA-7A2A-4879-9CC0-366665138733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970E-1E8B-4AB3-88E8-83D4A449AE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51DA-7A2A-4879-9CC0-366665138733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970E-1E8B-4AB3-88E8-83D4A449AE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82563" y="122238"/>
            <a:ext cx="8802687" cy="61007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914881"/>
      </p:ext>
    </p:extLst>
  </p:cSld>
  <p:clrMapOvr>
    <a:masterClrMapping/>
  </p:clrMapOvr>
  <p:transition spd="slow" advTm="10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51DA-7A2A-4879-9CC0-366665138733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970E-1E8B-4AB3-88E8-83D4A449AEA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51DA-7A2A-4879-9CC0-366665138733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970E-1E8B-4AB3-88E8-83D4A449AE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51DA-7A2A-4879-9CC0-366665138733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970E-1E8B-4AB3-88E8-83D4A449AE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51DA-7A2A-4879-9CC0-366665138733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970E-1E8B-4AB3-88E8-83D4A449AE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51DA-7A2A-4879-9CC0-366665138733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970E-1E8B-4AB3-88E8-83D4A449AE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51DA-7A2A-4879-9CC0-366665138733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970E-1E8B-4AB3-88E8-83D4A449AE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51DA-7A2A-4879-9CC0-366665138733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970E-1E8B-4AB3-88E8-83D4A449AE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51DA-7A2A-4879-9CC0-366665138733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970E-1E8B-4AB3-88E8-83D4A449AE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FC951DA-7A2A-4879-9CC0-366665138733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6B2970E-1E8B-4AB3-88E8-83D4A449AEA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  <p:sldLayoutId id="2147484404" r:id="rId12"/>
  </p:sldLayoutIdLst>
  <p:transition spd="slow">
    <p:fade/>
  </p:transition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12" Type="http://schemas.microsoft.com/office/2007/relationships/hdphoto" Target="../media/hdphoto6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20.jpeg"/><Relationship Id="rId5" Type="http://schemas.openxmlformats.org/officeDocument/2006/relationships/image" Target="../media/image17.jpe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microsoft.com/office/2007/relationships/hdphoto" Target="../media/hdphoto11.wdp"/><Relationship Id="rId4" Type="http://schemas.openxmlformats.org/officeDocument/2006/relationships/image" Target="../media/image28.jpeg"/><Relationship Id="rId9" Type="http://schemas.microsoft.com/office/2007/relationships/hdphoto" Target="../media/hdphoto13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microsoft.com/office/2007/relationships/hdphoto" Target="../media/hdphoto14.wdp"/><Relationship Id="rId7" Type="http://schemas.microsoft.com/office/2007/relationships/hdphoto" Target="../media/hdphoto16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microsoft.com/office/2007/relationships/hdphoto" Target="../media/hdphoto15.wdp"/><Relationship Id="rId4" Type="http://schemas.openxmlformats.org/officeDocument/2006/relationships/image" Target="../media/image32.jpeg"/><Relationship Id="rId9" Type="http://schemas.microsoft.com/office/2007/relationships/hdphoto" Target="../media/hdphoto17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7" Type="http://schemas.microsoft.com/office/2007/relationships/hdphoto" Target="../media/hdphoto21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microsoft.com/office/2007/relationships/hdphoto" Target="../media/hdphoto20.wdp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25.wdp"/><Relationship Id="rId3" Type="http://schemas.openxmlformats.org/officeDocument/2006/relationships/image" Target="../media/image43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4.wdp"/><Relationship Id="rId5" Type="http://schemas.openxmlformats.org/officeDocument/2006/relationships/image" Target="../media/image44.jpeg"/><Relationship Id="rId10" Type="http://schemas.microsoft.com/office/2007/relationships/hdphoto" Target="../media/hdphoto26.wdp"/><Relationship Id="rId4" Type="http://schemas.microsoft.com/office/2007/relationships/hdphoto" Target="../media/hdphoto23.wdp"/><Relationship Id="rId9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9.wdp"/><Relationship Id="rId4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398" y="1556791"/>
            <a:ext cx="1904756" cy="324036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chilly" dir="t"/>
          </a:scene3d>
          <a:sp3d extrusionH="127000">
            <a:bevelT w="82550" h="63500" prst="divot"/>
            <a:bevelB/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65008" y="2852936"/>
            <a:ext cx="6048672" cy="14700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b="1" dirty="0" smtClean="0"/>
              <a:t>Учреждение образования «Гомельский государственный университет имени Франциска Скорины»</a:t>
            </a:r>
            <a:endParaRPr lang="ru-RU" sz="32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73981" y="4503390"/>
            <a:ext cx="6159890" cy="83314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/>
              <a:t>Филологический факультет</a:t>
            </a:r>
            <a:endParaRPr lang="ru-RU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333375"/>
            <a:ext cx="1177823" cy="107940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790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476672"/>
            <a:ext cx="4762872" cy="77005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секретари деканата </a:t>
            </a:r>
            <a:endParaRPr lang="ru-RU" sz="32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556792"/>
            <a:ext cx="3094119" cy="223224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1466763"/>
            <a:ext cx="3129409" cy="2346252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55576" y="4221088"/>
            <a:ext cx="3384376" cy="571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smtClean="0"/>
              <a:t>Агеева </a:t>
            </a:r>
          </a:p>
          <a:p>
            <a:r>
              <a:rPr lang="ru-RU" sz="2400" dirty="0" err="1" smtClean="0"/>
              <a:t>Аксана</a:t>
            </a:r>
            <a:r>
              <a:rPr lang="ru-RU" sz="2400" dirty="0" smtClean="0"/>
              <a:t> Васильевна</a:t>
            </a:r>
            <a:endParaRPr lang="ru-RU" sz="24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20072" y="4221088"/>
            <a:ext cx="3240360" cy="571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 err="1" smtClean="0"/>
              <a:t>Давжинец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Анна Сергеевна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56009749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852936"/>
            <a:ext cx="8784976" cy="696985"/>
          </a:xfrm>
        </p:spPr>
        <p:txBody>
          <a:bodyPr>
            <a:normAutofit/>
          </a:bodyPr>
          <a:lstStyle/>
          <a:p>
            <a:r>
              <a:rPr lang="ru-RU" b="1" dirty="0" smtClean="0"/>
              <a:t>Кафедры филологического факультета</a:t>
            </a:r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18379" y="39330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  <p:pic>
        <p:nvPicPr>
          <p:cNvPr id="5" name="Picture 27" descr="DSC099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692150"/>
            <a:ext cx="403225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Изображение 36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931342"/>
            <a:ext cx="2663825" cy="19986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0" y="6055597"/>
            <a:ext cx="29876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be-BY" sz="1400" b="1" dirty="0"/>
              <a:t>Кафедра</a:t>
            </a:r>
          </a:p>
          <a:p>
            <a:pPr algn="ctr"/>
            <a:r>
              <a:rPr lang="be-BY" sz="1400" b="1" dirty="0"/>
              <a:t>б</a:t>
            </a:r>
            <a:r>
              <a:rPr lang="be-BY" sz="1400" b="1" dirty="0" smtClean="0"/>
              <a:t>елорусской литературы</a:t>
            </a:r>
            <a:endParaRPr lang="be-BY" sz="1400" b="1" dirty="0"/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2813798" y="6067097"/>
            <a:ext cx="3311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be-BY" sz="1400" b="1" dirty="0" smtClean="0"/>
              <a:t>Кафедра белорусской культуры и фольклористики</a:t>
            </a:r>
            <a:endParaRPr lang="be-BY" sz="1400" b="1" dirty="0"/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6011863" y="6067097"/>
            <a:ext cx="29876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be-BY" sz="1400" b="1" dirty="0" smtClean="0"/>
              <a:t>Кафедра</a:t>
            </a:r>
          </a:p>
          <a:p>
            <a:pPr algn="ctr"/>
            <a:r>
              <a:rPr lang="be-BY" sz="1400" b="1" dirty="0" smtClean="0"/>
              <a:t>русской и мировой литературы</a:t>
            </a:r>
            <a:endParaRPr lang="be-BY" sz="1400" b="1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572000" y="116632"/>
            <a:ext cx="414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be-BY" sz="1400" b="1" dirty="0"/>
              <a:t>Кафедра </a:t>
            </a:r>
            <a:r>
              <a:rPr lang="be-BY" sz="1400" b="1" dirty="0" smtClean="0"/>
              <a:t>русского,</a:t>
            </a:r>
          </a:p>
          <a:p>
            <a:pPr algn="ctr"/>
            <a:r>
              <a:rPr lang="be-BY" sz="1400" b="1" dirty="0" smtClean="0"/>
              <a:t>общего и славянского языкознания</a:t>
            </a:r>
            <a:endParaRPr lang="be-BY" sz="1400" b="1" dirty="0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07950" y="116632"/>
            <a:ext cx="414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be-BY" sz="1400" b="1" dirty="0" smtClean="0"/>
              <a:t>Кафедра</a:t>
            </a:r>
          </a:p>
          <a:p>
            <a:pPr algn="ctr"/>
            <a:r>
              <a:rPr lang="be-BY" sz="1400" b="1" dirty="0" smtClean="0"/>
              <a:t>белорусского языка</a:t>
            </a:r>
            <a:endParaRPr lang="be-BY" sz="1400" b="1" dirty="0"/>
          </a:p>
        </p:txBody>
      </p:sp>
      <p:pic>
        <p:nvPicPr>
          <p:cNvPr id="2050" name="Picture 2" descr="C:\Users\matkunova\Desktop\0_b4926_a4d18467_L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92129" y="711240"/>
            <a:ext cx="4707409" cy="211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tkunova\Desktop\IMG_20160309_141903 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4644" y="3964920"/>
            <a:ext cx="3044894" cy="19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Кафедра\Разное\Для книги к юбилею ун-та\Кафедра\Кафедра белорусской культуры исправленная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5423" y="3931342"/>
            <a:ext cx="2448273" cy="199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459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943853"/>
            <a:ext cx="7777559" cy="568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03648" y="297522"/>
            <a:ext cx="58555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atin typeface="ArbatDi" pitchFamily="66" charset="0"/>
              </a:rPr>
              <a:t>Кафедра  </a:t>
            </a:r>
            <a:r>
              <a:rPr lang="be-BY" sz="3600" b="1" dirty="0">
                <a:latin typeface="ArbatDi" pitchFamily="66" charset="0"/>
              </a:rPr>
              <a:t>беларускай  мовы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11158866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03133"/>
            <a:ext cx="799288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e-BY" sz="3200" b="1" dirty="0"/>
              <a:t>Кафедра беларускай </a:t>
            </a:r>
            <a:r>
              <a:rPr lang="be-BY" sz="3200" b="1" dirty="0" smtClean="0"/>
              <a:t>мовы</a:t>
            </a:r>
            <a:endParaRPr lang="en-US" sz="3200" b="1" dirty="0" smtClean="0"/>
          </a:p>
          <a:p>
            <a:pPr>
              <a:spcBef>
                <a:spcPct val="50000"/>
              </a:spcBef>
            </a:pPr>
            <a:r>
              <a:rPr lang="ru-RU" sz="1600" dirty="0" smtClean="0"/>
              <a:t> </a:t>
            </a:r>
            <a:r>
              <a:rPr lang="be-BY" b="1" dirty="0"/>
              <a:t>Загадчык кафедры – кандыдат філалагічных навук, </a:t>
            </a:r>
            <a:r>
              <a:rPr lang="be-BY" b="1" dirty="0" smtClean="0"/>
              <a:t>дацэнт</a:t>
            </a:r>
            <a:r>
              <a:rPr lang="ru-RU" b="1" dirty="0" smtClean="0"/>
              <a:t>  </a:t>
            </a:r>
            <a:r>
              <a:rPr lang="ru-RU" sz="2400" b="1" dirty="0"/>
              <a:t>ЕРМАКОВА Алена </a:t>
            </a:r>
            <a:r>
              <a:rPr lang="ru-RU" sz="2400" b="1" dirty="0" err="1" smtClean="0"/>
              <a:t>Мікалаеўна</a:t>
            </a:r>
            <a:endParaRPr lang="en-US" sz="2400" b="1" dirty="0" smtClean="0"/>
          </a:p>
          <a:p>
            <a:pPr>
              <a:spcBef>
                <a:spcPct val="50000"/>
              </a:spcBef>
            </a:pPr>
            <a:endParaRPr lang="ru-RU" sz="800" b="1" dirty="0"/>
          </a:p>
          <a:p>
            <a:pPr>
              <a:spcBef>
                <a:spcPct val="50000"/>
              </a:spcBef>
            </a:pPr>
            <a:r>
              <a:rPr lang="be-BY" b="1" dirty="0" smtClean="0"/>
              <a:t>У </a:t>
            </a:r>
            <a:r>
              <a:rPr lang="be-BY" b="1" dirty="0"/>
              <a:t>складзе кафедры 2 дактары філалагічных навук, прафесары, 12 кандыдатаў філалагічных навук, дацэнтаў</a:t>
            </a:r>
            <a:endParaRPr lang="en-US" b="1" dirty="0"/>
          </a:p>
          <a:p>
            <a:pPr>
              <a:spcBef>
                <a:spcPct val="50000"/>
              </a:spcBef>
            </a:pPr>
            <a:endParaRPr lang="be-BY" sz="1400" b="1" dirty="0"/>
          </a:p>
          <a:p>
            <a:pPr>
              <a:spcBef>
                <a:spcPct val="50000"/>
              </a:spcBef>
            </a:pPr>
            <a:r>
              <a:rPr lang="be-BY" b="1" dirty="0"/>
              <a:t>Кафедра штогод праводзіць Міжнародныя і Рэспубліканскія навуковыя канферэнцыі: </a:t>
            </a:r>
          </a:p>
          <a:p>
            <a:pPr>
              <a:spcBef>
                <a:spcPct val="50000"/>
              </a:spcBef>
              <a:buClr>
                <a:srgbClr val="FFFFFF"/>
              </a:buClr>
              <a:buFont typeface="Wingdings" pitchFamily="2" charset="2"/>
              <a:buChar char="ь"/>
            </a:pPr>
            <a:r>
              <a:rPr lang="be-BY" b="1" dirty="0"/>
              <a:t> Традыцыі матэрыяльнай і духоўнай культуры Усходняга Палесся: праблемы вывучэння і захавання ў постчарнобыльскі час,  </a:t>
            </a:r>
          </a:p>
          <a:p>
            <a:pPr>
              <a:spcBef>
                <a:spcPct val="50000"/>
              </a:spcBef>
              <a:buClr>
                <a:srgbClr val="FFFFFF"/>
              </a:buClr>
              <a:buFont typeface="Wingdings" pitchFamily="2" charset="2"/>
              <a:buChar char="ь"/>
            </a:pPr>
            <a:r>
              <a:rPr lang="be-BY" b="1" dirty="0"/>
              <a:t> Скарына і наш час, </a:t>
            </a:r>
          </a:p>
          <a:p>
            <a:pPr>
              <a:spcBef>
                <a:spcPct val="50000"/>
              </a:spcBef>
              <a:buClr>
                <a:srgbClr val="FFFFFF"/>
              </a:buClr>
              <a:buFont typeface="Wingdings" pitchFamily="2" charset="2"/>
              <a:buChar char="ь"/>
            </a:pPr>
            <a:r>
              <a:rPr lang="be-BY" b="1" dirty="0"/>
              <a:t> Некрашэвіцкія чытанні</a:t>
            </a:r>
            <a:r>
              <a:rPr lang="en-US" b="1" dirty="0"/>
              <a:t>.</a:t>
            </a:r>
            <a:r>
              <a:rPr lang="be-BY" b="1" dirty="0"/>
              <a:t>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18438156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050632" cy="1143000"/>
          </a:xfrm>
        </p:spPr>
        <p:txBody>
          <a:bodyPr/>
          <a:lstStyle/>
          <a:p>
            <a:r>
              <a:rPr lang="be-BY" sz="3200" b="1" dirty="0"/>
              <a:t>Кафедра </a:t>
            </a:r>
            <a:r>
              <a:rPr lang="be-BY" sz="3200" b="1" dirty="0" smtClean="0"/>
              <a:t>русского,</a:t>
            </a:r>
            <a:r>
              <a:rPr lang="en-US" sz="3200" b="1" dirty="0" smtClean="0"/>
              <a:t> </a:t>
            </a:r>
            <a:r>
              <a:rPr lang="be-BY" sz="3200" b="1" dirty="0" smtClean="0"/>
              <a:t>общего и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be-BY" sz="3200" b="1" dirty="0" smtClean="0"/>
              <a:t> </a:t>
            </a:r>
            <a:r>
              <a:rPr lang="be-BY" sz="3200" b="1" dirty="0"/>
              <a:t>славянского </a:t>
            </a:r>
            <a:r>
              <a:rPr lang="be-BY" sz="3200" b="1" dirty="0" smtClean="0"/>
              <a:t>языкознания</a:t>
            </a:r>
            <a:endParaRPr lang="ru-RU" dirty="0"/>
          </a:p>
        </p:txBody>
      </p:sp>
      <p:pic>
        <p:nvPicPr>
          <p:cNvPr id="4" name="Picture 4" descr="ФОТО КАФЕДРЫ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730443"/>
            <a:ext cx="7924800" cy="385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3191483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600200"/>
            <a:ext cx="8424936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Заведующий кафедрой – доктор филологических наук</a:t>
            </a:r>
            <a:r>
              <a:rPr lang="ru-RU" sz="2000" b="1" dirty="0" smtClean="0"/>
              <a:t>, </a:t>
            </a:r>
            <a:r>
              <a:rPr lang="ru-RU" sz="2000" b="1" dirty="0"/>
              <a:t>профессор </a:t>
            </a:r>
            <a:r>
              <a:rPr lang="ru-RU" sz="2800" b="1" dirty="0" smtClean="0"/>
              <a:t>КОВАЛЬ </a:t>
            </a:r>
            <a:r>
              <a:rPr lang="ru-RU" sz="2800" b="1" dirty="0"/>
              <a:t>Владимир Иванович</a:t>
            </a:r>
            <a:r>
              <a:rPr lang="ru-RU" sz="2000" b="1" dirty="0"/>
              <a:t> </a:t>
            </a:r>
          </a:p>
          <a:p>
            <a:pPr marL="0" indent="0">
              <a:buNone/>
            </a:pPr>
            <a:r>
              <a:rPr lang="ru-RU" sz="2000" b="1" dirty="0"/>
              <a:t> </a:t>
            </a:r>
            <a:endParaRPr lang="en-US" sz="900" b="1" dirty="0" smtClean="0"/>
          </a:p>
          <a:p>
            <a:pPr marL="0" indent="0">
              <a:buNone/>
            </a:pPr>
            <a:r>
              <a:rPr lang="ru-RU" sz="2000" b="1" dirty="0" smtClean="0"/>
              <a:t>На </a:t>
            </a:r>
            <a:r>
              <a:rPr lang="ru-RU" sz="2000" b="1" dirty="0"/>
              <a:t>кафедре работает 17 преподавателей, из них</a:t>
            </a:r>
            <a:r>
              <a:rPr lang="ru-RU" sz="2000" b="1" dirty="0" smtClean="0"/>
              <a:t>:</a:t>
            </a:r>
            <a:endParaRPr lang="ru-RU" sz="2000" b="1" dirty="0"/>
          </a:p>
          <a:p>
            <a:pPr marL="0" indent="0">
              <a:buNone/>
            </a:pPr>
            <a:r>
              <a:rPr lang="ru-RU" sz="2000" b="1" dirty="0"/>
              <a:t>докторов филологических наук, профессоров – 3; </a:t>
            </a:r>
          </a:p>
          <a:p>
            <a:pPr marL="0" indent="0">
              <a:buNone/>
            </a:pPr>
            <a:r>
              <a:rPr lang="ru-RU" sz="2000" b="1" dirty="0"/>
              <a:t>кандидатов филологических наук, доцентов – 8. </a:t>
            </a:r>
            <a:endParaRPr lang="en-US" sz="2000" b="1" dirty="0" smtClean="0"/>
          </a:p>
          <a:p>
            <a:pPr marL="0" indent="0">
              <a:buNone/>
            </a:pPr>
            <a:endParaRPr lang="ru-RU" sz="800" b="1" dirty="0"/>
          </a:p>
          <a:p>
            <a:pPr marL="0" indent="0">
              <a:buNone/>
            </a:pPr>
            <a:r>
              <a:rPr lang="ru-RU" sz="1800" b="1" dirty="0" smtClean="0"/>
              <a:t>Кафедрой </a:t>
            </a:r>
            <a:r>
              <a:rPr lang="ru-RU" sz="1800" b="1" dirty="0"/>
              <a:t>регулярно проводятся международные научные </a:t>
            </a:r>
            <a:r>
              <a:rPr lang="ru-RU" sz="1800" b="1" dirty="0" smtClean="0"/>
              <a:t>конференции </a:t>
            </a:r>
            <a:r>
              <a:rPr lang="ru-RU" sz="1800" b="1" dirty="0"/>
              <a:t>по проблемам славянской фразеологии и </a:t>
            </a:r>
            <a:r>
              <a:rPr lang="ru-RU" sz="1800" b="1" dirty="0" smtClean="0"/>
              <a:t>ономастики</a:t>
            </a:r>
            <a:r>
              <a:rPr lang="ru-RU" sz="1800" b="1" dirty="0"/>
              <a:t>, компьютерной лингвистики. На кафедре </a:t>
            </a:r>
            <a:r>
              <a:rPr lang="ru-RU" sz="1800" b="1" dirty="0" smtClean="0"/>
              <a:t>функционирует </a:t>
            </a:r>
            <a:r>
              <a:rPr lang="ru-RU" sz="1800" b="1" dirty="0"/>
              <a:t>научно-педагогическая школа «Русская, </a:t>
            </a:r>
            <a:r>
              <a:rPr lang="ru-RU" sz="1800" b="1" dirty="0" smtClean="0"/>
              <a:t>белорусская </a:t>
            </a:r>
            <a:r>
              <a:rPr lang="ru-RU" sz="1800" b="1" dirty="0"/>
              <a:t>и славянская лексикология» (научный </a:t>
            </a:r>
            <a:r>
              <a:rPr lang="ru-RU" sz="1800" b="1" dirty="0" smtClean="0"/>
              <a:t>руководитель </a:t>
            </a:r>
            <a:r>
              <a:rPr lang="ru-RU" sz="1800" b="1" dirty="0"/>
              <a:t>– профессор Коваль В.И.).</a:t>
            </a:r>
            <a:r>
              <a:rPr lang="ru-RU" sz="1800" dirty="0"/>
              <a:t> </a:t>
            </a:r>
          </a:p>
          <a:p>
            <a:endParaRPr lang="ru-RU" sz="1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482680" cy="1143000"/>
          </a:xfrm>
        </p:spPr>
        <p:txBody>
          <a:bodyPr/>
          <a:lstStyle/>
          <a:p>
            <a:r>
              <a:rPr lang="be-BY" sz="3200" b="1" dirty="0"/>
              <a:t>Кафедра </a:t>
            </a:r>
            <a:r>
              <a:rPr lang="be-BY" sz="3200" b="1" dirty="0" smtClean="0"/>
              <a:t>русского,</a:t>
            </a:r>
            <a:r>
              <a:rPr lang="en-US" sz="3200" b="1" dirty="0" smtClean="0"/>
              <a:t> </a:t>
            </a:r>
            <a:r>
              <a:rPr lang="be-BY" sz="3200" b="1" dirty="0" smtClean="0"/>
              <a:t>общего и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be-BY" sz="3200" b="1" dirty="0" smtClean="0"/>
              <a:t> </a:t>
            </a:r>
            <a:r>
              <a:rPr lang="be-BY" sz="3200" b="1" dirty="0"/>
              <a:t>славянского </a:t>
            </a:r>
            <a:r>
              <a:rPr lang="be-BY" sz="3200" b="1" dirty="0" smtClean="0"/>
              <a:t>языкознания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8109304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Изображение 36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048671" cy="45388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17309"/>
            <a:ext cx="7924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be-BY" sz="3600" b="1" dirty="0"/>
              <a:t>Кафедра</a:t>
            </a:r>
          </a:p>
          <a:p>
            <a:pPr algn="ctr"/>
            <a:r>
              <a:rPr lang="be-BY" sz="3600" b="1" dirty="0" smtClean="0"/>
              <a:t>бел</a:t>
            </a:r>
            <a:r>
              <a:rPr lang="ru-RU" sz="3600" b="1" dirty="0" smtClean="0"/>
              <a:t>А</a:t>
            </a:r>
            <a:r>
              <a:rPr lang="be-BY" sz="3600" b="1" dirty="0" smtClean="0"/>
              <a:t>рускАй лІтАратуры</a:t>
            </a:r>
            <a:endParaRPr lang="be-BY" sz="3600" b="1" dirty="0"/>
          </a:p>
        </p:txBody>
      </p:sp>
    </p:spTree>
    <p:extLst>
      <p:ext uri="{BB962C8B-B14F-4D97-AF65-F5344CB8AC3E}">
        <p14:creationId xmlns:p14="http://schemas.microsoft.com/office/powerpoint/2010/main" val="32541904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8640960" cy="4536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e-BY" sz="2000" b="1" dirty="0" smtClean="0"/>
              <a:t> Загадчык </a:t>
            </a:r>
            <a:r>
              <a:rPr lang="be-BY" sz="2000" b="1" dirty="0"/>
              <a:t>кафедры</a:t>
            </a:r>
            <a:r>
              <a:rPr lang="be-BY" sz="1800" b="1" dirty="0"/>
              <a:t> – доктар філалагічных навук, </a:t>
            </a:r>
            <a:r>
              <a:rPr lang="be-BY" sz="1800" b="1" dirty="0" smtClean="0"/>
              <a:t>прафесар</a:t>
            </a:r>
            <a:r>
              <a:rPr lang="ru-RU" sz="1800" b="1" dirty="0" smtClean="0"/>
              <a:t> </a:t>
            </a:r>
            <a:endParaRPr lang="ru-RU" sz="1800" b="1" dirty="0"/>
          </a:p>
          <a:p>
            <a:pPr marL="0" indent="0">
              <a:buNone/>
            </a:pPr>
            <a:r>
              <a:rPr lang="ru-RU" sz="2400" b="1" dirty="0" smtClean="0"/>
              <a:t> ШТЭЙНЕР </a:t>
            </a:r>
            <a:r>
              <a:rPr lang="ru-RU" sz="2400" b="1" dirty="0" err="1"/>
              <a:t>Іван</a:t>
            </a:r>
            <a:r>
              <a:rPr lang="ru-RU" sz="2400" b="1" dirty="0"/>
              <a:t> </a:t>
            </a:r>
            <a:r>
              <a:rPr lang="ru-RU" sz="2400" b="1" dirty="0" err="1"/>
              <a:t>Фёдаравіч</a:t>
            </a:r>
            <a:endParaRPr lang="ru-RU" sz="2400" b="1" dirty="0"/>
          </a:p>
          <a:p>
            <a:pPr marL="0" indent="0">
              <a:buNone/>
            </a:pPr>
            <a:r>
              <a:rPr lang="ru-RU" sz="1800" b="1" dirty="0" smtClean="0"/>
              <a:t> На </a:t>
            </a:r>
            <a:r>
              <a:rPr lang="ru-RU" sz="1800" b="1" dirty="0"/>
              <a:t>кафедры </a:t>
            </a:r>
            <a:r>
              <a:rPr lang="ru-RU" sz="1800" b="1" dirty="0" err="1"/>
              <a:t>працуюць</a:t>
            </a:r>
            <a:r>
              <a:rPr lang="ru-RU" sz="1800" b="1" dirty="0"/>
              <a:t> 10 </a:t>
            </a:r>
            <a:r>
              <a:rPr lang="ru-RU" sz="1800" b="1" dirty="0" err="1"/>
              <a:t>выкладчыкаў</a:t>
            </a:r>
            <a:r>
              <a:rPr lang="ru-RU" sz="1800" b="1" dirty="0"/>
              <a:t>, </a:t>
            </a:r>
            <a:r>
              <a:rPr lang="ru-RU" sz="1800" b="1" dirty="0" err="1"/>
              <a:t>сярод</a:t>
            </a:r>
            <a:r>
              <a:rPr lang="ru-RU" sz="1800" b="1" dirty="0"/>
              <a:t> </a:t>
            </a:r>
            <a:r>
              <a:rPr lang="ru-RU" sz="1800" b="1" dirty="0" err="1" smtClean="0"/>
              <a:t>іх</a:t>
            </a:r>
            <a:r>
              <a:rPr lang="ru-RU" sz="1800" b="1" dirty="0" smtClean="0"/>
              <a:t>:</a:t>
            </a:r>
          </a:p>
          <a:p>
            <a:pPr marL="0" indent="0">
              <a:buNone/>
            </a:pPr>
            <a:r>
              <a:rPr lang="ru-RU" sz="1800" b="1" dirty="0" smtClean="0"/>
              <a:t> </a:t>
            </a:r>
            <a:r>
              <a:rPr lang="ru-RU" sz="1800" b="1" dirty="0"/>
              <a:t>1 </a:t>
            </a:r>
            <a:r>
              <a:rPr lang="ru-RU" sz="1800" b="1" dirty="0" err="1"/>
              <a:t>доктар</a:t>
            </a:r>
            <a:r>
              <a:rPr lang="ru-RU" sz="1800" b="1" dirty="0"/>
              <a:t> </a:t>
            </a:r>
            <a:r>
              <a:rPr lang="ru-RU" sz="1800" b="1" dirty="0" err="1"/>
              <a:t>філалагічных</a:t>
            </a:r>
            <a:r>
              <a:rPr lang="ru-RU" sz="1800" b="1" dirty="0"/>
              <a:t> </a:t>
            </a:r>
            <a:r>
              <a:rPr lang="ru-RU" sz="1800" b="1" dirty="0" err="1"/>
              <a:t>навук</a:t>
            </a:r>
            <a:r>
              <a:rPr lang="ru-RU" sz="1800" b="1" dirty="0"/>
              <a:t> і 6 </a:t>
            </a:r>
            <a:r>
              <a:rPr lang="ru-RU" sz="1800" b="1" dirty="0" err="1"/>
              <a:t>кандыдатаў</a:t>
            </a:r>
            <a:r>
              <a:rPr lang="ru-RU" sz="1800" b="1" dirty="0"/>
              <a:t> </a:t>
            </a:r>
            <a:r>
              <a:rPr lang="ru-RU" sz="1800" b="1" dirty="0" err="1"/>
              <a:t>філалагічных</a:t>
            </a:r>
            <a:r>
              <a:rPr lang="ru-RU" sz="1800" b="1" dirty="0"/>
              <a:t> </a:t>
            </a:r>
            <a:r>
              <a:rPr lang="ru-RU" sz="1800" b="1" dirty="0" err="1" smtClean="0"/>
              <a:t>навук</a:t>
            </a:r>
            <a:r>
              <a:rPr lang="ru-RU" sz="1800" b="1" dirty="0" smtClean="0"/>
              <a:t>.</a:t>
            </a:r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r>
              <a:rPr lang="be-BY" sz="1600" b="1" dirty="0"/>
              <a:t>Пераважная большасць дысцыплін спецыялізацыі кафедры носіць наватарскі характар, іх матэрыял грунтуецца на творчых набытках нацыянальнага прыгожага пісьменства і дасягненнях сучаснай літаратуразнаўчай думкі. Спецкурсы “Зместава-фармальныя пошукі сучаснай беларускай лірыкі”,  “Гендэрны аспект у беларускай літаратуры ХХ стагоддзя”, “Беларуская інтымная лірыка ў кантэксце еўрапейскай літаратуры”, “Беларуская фантастыка: традыцыі і сучаснасць”, "Літаратурная Гомельшчына", "Малая драматычная форма ў беларускай літаратуры" і інш. дапамагаюць сфарміраваць у студэнтаў комплекснае ўяўленне пра асноўныя напрамкі развіцця беларускай літаратуры, выявіць яе нацыянальную адметнасць ў агульнаславянскім і еўрапейскім культурным дыялогу, акрэсліць шляхі далейшага развіцця нацыянальнага вербальнага мастацтва ў новым тысячагоддзі.</a:t>
            </a:r>
          </a:p>
          <a:p>
            <a:endParaRPr lang="ru-RU" dirty="0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be-BY" sz="3600" b="1" dirty="0"/>
              <a:t>Кафедра</a:t>
            </a:r>
          </a:p>
          <a:p>
            <a:pPr algn="ctr"/>
            <a:r>
              <a:rPr lang="be-BY" sz="3600" b="1" dirty="0" smtClean="0"/>
              <a:t>бел</a:t>
            </a:r>
            <a:r>
              <a:rPr lang="ru-RU" sz="3600" b="1" dirty="0" smtClean="0"/>
              <a:t>А</a:t>
            </a:r>
            <a:r>
              <a:rPr lang="be-BY" sz="3600" b="1" dirty="0" smtClean="0"/>
              <a:t>рускАй лІтАратуры</a:t>
            </a:r>
            <a:endParaRPr lang="be-BY" sz="3600" b="1" dirty="0"/>
          </a:p>
        </p:txBody>
      </p:sp>
    </p:spTree>
    <p:extLst>
      <p:ext uri="{BB962C8B-B14F-4D97-AF65-F5344CB8AC3E}">
        <p14:creationId xmlns:p14="http://schemas.microsoft.com/office/powerpoint/2010/main" val="1941636295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24800" cy="1143000"/>
          </a:xfrm>
        </p:spPr>
        <p:txBody>
          <a:bodyPr/>
          <a:lstStyle/>
          <a:p>
            <a:pPr algn="ctr"/>
            <a:r>
              <a:rPr lang="be-BY" sz="3200" b="1" dirty="0" smtClean="0"/>
              <a:t/>
            </a:r>
            <a:br>
              <a:rPr lang="be-BY" sz="3200" b="1" dirty="0" smtClean="0"/>
            </a:br>
            <a:r>
              <a:rPr lang="be-BY" sz="3200" b="1" dirty="0"/>
              <a:t/>
            </a:r>
            <a:br>
              <a:rPr lang="be-BY" sz="3200" b="1" dirty="0"/>
            </a:br>
            <a:r>
              <a:rPr lang="be-BY" sz="3200" b="1" dirty="0" smtClean="0"/>
              <a:t>Кафедра</a:t>
            </a:r>
            <a:r>
              <a:rPr lang="be-BY" sz="3200" b="1" dirty="0"/>
              <a:t/>
            </a:r>
            <a:br>
              <a:rPr lang="be-BY" sz="3200" b="1" dirty="0"/>
            </a:br>
            <a:r>
              <a:rPr lang="be-BY" sz="3200" b="1" dirty="0"/>
              <a:t>русской и мировой </a:t>
            </a:r>
            <a:r>
              <a:rPr lang="be-BY" sz="3200" b="1" dirty="0" smtClean="0"/>
              <a:t>литературы</a:t>
            </a:r>
            <a:endParaRPr lang="ru-RU" dirty="0"/>
          </a:p>
        </p:txBody>
      </p:sp>
      <p:pic>
        <p:nvPicPr>
          <p:cNvPr id="4" name="Picture 3" descr="C:\Users\matkunova\Desktop\IMG_20160309_141903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3788" y="1772816"/>
            <a:ext cx="656960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657500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73596" y="1772816"/>
            <a:ext cx="7924800" cy="411480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ru-RU" sz="2400" b="1" dirty="0" smtClean="0"/>
              <a:t>  Заведующий </a:t>
            </a:r>
            <a:r>
              <a:rPr lang="ru-RU" sz="2400" b="1" dirty="0"/>
              <a:t>кафедрой</a:t>
            </a:r>
            <a:r>
              <a:rPr lang="ru-RU" sz="2000" b="1" dirty="0"/>
              <a:t> –  кандидат </a:t>
            </a:r>
            <a:r>
              <a:rPr lang="ru-RU" sz="2000" b="1" dirty="0" smtClean="0"/>
              <a:t>филологических </a:t>
            </a:r>
            <a:r>
              <a:rPr lang="ru-RU" sz="2000" b="1" dirty="0"/>
              <a:t>наук, </a:t>
            </a:r>
            <a:r>
              <a:rPr lang="ru-RU" sz="2000" b="1" dirty="0" smtClean="0"/>
              <a:t>доцент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ru-RU" sz="2000" b="1" dirty="0" smtClean="0"/>
              <a:t>  </a:t>
            </a:r>
            <a:r>
              <a:rPr lang="ru-RU" sz="2800" b="1" dirty="0" smtClean="0"/>
              <a:t>Афанасьев </a:t>
            </a:r>
            <a:r>
              <a:rPr lang="ru-RU" sz="2800" b="1" dirty="0"/>
              <a:t>Иван Николаевич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ru-RU" sz="2000" b="1" dirty="0" smtClean="0"/>
              <a:t>  В </a:t>
            </a:r>
            <a:r>
              <a:rPr lang="ru-RU" sz="2000" b="1" dirty="0"/>
              <a:t>составе кафедры 8 преподавателей,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ru-RU" sz="2000" b="1" dirty="0" smtClean="0"/>
              <a:t>  в </a:t>
            </a:r>
            <a:r>
              <a:rPr lang="ru-RU" sz="2000" b="1" dirty="0"/>
              <a:t>том числе – 5 кандидатов наук</a:t>
            </a:r>
          </a:p>
          <a:p>
            <a:pPr marL="0" indent="0">
              <a:spcBef>
                <a:spcPct val="50000"/>
              </a:spcBef>
              <a:buNone/>
            </a:pPr>
            <a:endParaRPr lang="ru-RU" sz="1200" b="1" dirty="0"/>
          </a:p>
          <a:p>
            <a:pPr marL="457200" lvl="1" indent="0">
              <a:spcBef>
                <a:spcPct val="50000"/>
              </a:spcBef>
              <a:buNone/>
            </a:pPr>
            <a:r>
              <a:rPr lang="ru-RU" sz="2000" b="1" dirty="0" smtClean="0"/>
              <a:t>Кафедра </a:t>
            </a:r>
            <a:r>
              <a:rPr lang="ru-RU" sz="2000" b="1" dirty="0"/>
              <a:t>активно сотрудничает с доктором филологических наук, ведущим научным сотрудником Института мировой литературы имени А.М. Горького Российской академии наук  С.А. </a:t>
            </a:r>
            <a:r>
              <a:rPr lang="ru-RU" sz="2000" b="1" dirty="0" err="1"/>
              <a:t>Небольсиным</a:t>
            </a:r>
            <a:r>
              <a:rPr lang="ru-RU" sz="2000" b="1" dirty="0"/>
              <a:t>,  литературоведом и культурологом Л.А. Аннинским, главным редактором российского исторического журнала «Родина»  </a:t>
            </a:r>
            <a:r>
              <a:rPr lang="ru-RU" sz="2000" b="1" dirty="0" err="1" smtClean="0"/>
              <a:t>Ю.А.Борисёнком</a:t>
            </a:r>
            <a:r>
              <a:rPr lang="ru-RU" sz="2000" b="1" dirty="0"/>
              <a:t>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827584" y="332656"/>
            <a:ext cx="741682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be-BY" sz="3600" b="1" dirty="0" smtClean="0"/>
              <a:t>Кафедра</a:t>
            </a:r>
          </a:p>
          <a:p>
            <a:pPr algn="ctr"/>
            <a:r>
              <a:rPr lang="be-BY" sz="3600" b="1" dirty="0" smtClean="0"/>
              <a:t>русской и мировой литературы</a:t>
            </a:r>
            <a:endParaRPr lang="be-BY" sz="3600" b="1" dirty="0"/>
          </a:p>
        </p:txBody>
      </p:sp>
    </p:spTree>
    <p:extLst>
      <p:ext uri="{BB962C8B-B14F-4D97-AF65-F5344CB8AC3E}">
        <p14:creationId xmlns:p14="http://schemas.microsoft.com/office/powerpoint/2010/main" val="109172620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457200">
              <a:buNone/>
            </a:pPr>
            <a:r>
              <a:rPr lang="ru-RU" sz="2000" dirty="0"/>
              <a:t> </a:t>
            </a:r>
            <a:r>
              <a:rPr lang="ru-RU" sz="2400" dirty="0"/>
              <a:t>За 85 лет </a:t>
            </a:r>
            <a:r>
              <a:rPr lang="ru-RU" sz="2400" dirty="0" smtClean="0"/>
              <a:t>существования </a:t>
            </a:r>
            <a:r>
              <a:rPr lang="ru-RU" sz="2400" dirty="0"/>
              <a:t>факультет прошел путь от литературно-лингвистического, литературного, историко-филологического к филологическому</a:t>
            </a:r>
            <a:r>
              <a:rPr lang="ru-RU" sz="2400" dirty="0" smtClean="0"/>
              <a:t>.</a:t>
            </a:r>
          </a:p>
          <a:p>
            <a:pPr marL="0" indent="457200">
              <a:buNone/>
            </a:pPr>
            <a:endParaRPr lang="ru-RU" sz="2400" dirty="0"/>
          </a:p>
          <a:p>
            <a:pPr marL="0" indent="457200">
              <a:buNone/>
            </a:pPr>
            <a:r>
              <a:rPr lang="ru-RU" sz="2400" dirty="0"/>
              <a:t>В его составе 5 кафедр: белорусского языка; белорусской литературы; русского, общего и славянского языкознания; русской и мировой литературы; белорусской культуры и фольклористики. </a:t>
            </a:r>
            <a:endParaRPr lang="ru-RU" sz="2400" dirty="0" smtClean="0"/>
          </a:p>
          <a:p>
            <a:pPr marL="0" indent="457200">
              <a:buNone/>
            </a:pPr>
            <a:endParaRPr lang="ru-RU" sz="2400" dirty="0"/>
          </a:p>
          <a:p>
            <a:pPr marL="0" indent="457200">
              <a:buNone/>
            </a:pPr>
            <a:r>
              <a:rPr lang="ru-RU" sz="2400" dirty="0"/>
              <a:t>Всего 8 докторов наук, 37 кандидатов наук, 500 студентов.  </a:t>
            </a:r>
          </a:p>
          <a:p>
            <a:pPr indent="457200"/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92211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/>
              <a:t>Филологический факультет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175490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Кафедра\Разное\Для книги к юбилею ун-та\Кафедра\Кафедра белорусской культуры исправленна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9692" y="1689743"/>
            <a:ext cx="5760640" cy="469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755576" y="332656"/>
            <a:ext cx="784887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be-BY" sz="3200" b="1" dirty="0" smtClean="0"/>
              <a:t>Кафедра беларускай культуры і фалькларыстыкі</a:t>
            </a:r>
            <a:endParaRPr lang="be-BY" sz="3200" b="1" dirty="0"/>
          </a:p>
        </p:txBody>
      </p:sp>
    </p:spTree>
    <p:extLst>
      <p:ext uri="{BB962C8B-B14F-4D97-AF65-F5344CB8AC3E}">
        <p14:creationId xmlns:p14="http://schemas.microsoft.com/office/powerpoint/2010/main" val="2745100565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600200"/>
            <a:ext cx="8568952" cy="4277072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ct val="50000"/>
              </a:spcBef>
              <a:buNone/>
              <a:defRPr/>
            </a:pPr>
            <a:r>
              <a:rPr lang="be-BY" sz="2000" b="1" dirty="0"/>
              <a:t>Загадчык кафедры – доктар філалагічных навук</a:t>
            </a:r>
            <a:r>
              <a:rPr lang="be-BY" sz="2000" b="1" dirty="0" smtClean="0"/>
              <a:t>, прафесар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be-BY" sz="1800" b="1" dirty="0" smtClean="0"/>
              <a:t> </a:t>
            </a:r>
            <a:r>
              <a:rPr lang="be-BY" sz="2400" b="1" dirty="0"/>
              <a:t>НОВАК Валянціна Станіславаўна</a:t>
            </a:r>
            <a:endParaRPr lang="ru-RU" sz="2400" b="1" dirty="0"/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be-BY" sz="1800" b="1" dirty="0" smtClean="0"/>
              <a:t>  На </a:t>
            </a:r>
            <a:r>
              <a:rPr lang="be-BY" sz="1800" b="1" dirty="0"/>
              <a:t>кафедры працуюць 6 </a:t>
            </a:r>
            <a:r>
              <a:rPr lang="be-BY" sz="1800" b="1" dirty="0" smtClean="0"/>
              <a:t>выкладчыкаў, сярод іх: 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be-BY" sz="1800" b="1" dirty="0" smtClean="0"/>
              <a:t>  1 </a:t>
            </a:r>
            <a:r>
              <a:rPr lang="be-BY" sz="1800" b="1" dirty="0"/>
              <a:t>доктар філалагічных навук і 4 кандыдаты філалагічных </a:t>
            </a:r>
            <a:r>
              <a:rPr lang="be-BY" sz="1800" b="1" dirty="0" smtClean="0"/>
              <a:t>навук.</a:t>
            </a:r>
            <a:endParaRPr lang="ru-RU" sz="1800" b="1" dirty="0"/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ru-RU" sz="1800" b="1" dirty="0" err="1"/>
              <a:t>Перспектыўныя</a:t>
            </a:r>
            <a:r>
              <a:rPr lang="ru-RU" sz="1800" b="1" dirty="0"/>
              <a:t> </a:t>
            </a:r>
            <a:r>
              <a:rPr lang="ru-RU" sz="1800" b="1" dirty="0" err="1"/>
              <a:t>кірункі</a:t>
            </a:r>
            <a:r>
              <a:rPr lang="ru-RU" sz="1800" b="1" dirty="0"/>
              <a:t> </a:t>
            </a:r>
            <a:r>
              <a:rPr lang="ru-RU" sz="1800" b="1" dirty="0" err="1"/>
              <a:t>навуковых</a:t>
            </a:r>
            <a:r>
              <a:rPr lang="ru-RU" sz="1800" b="1" dirty="0"/>
              <a:t> </a:t>
            </a:r>
            <a:r>
              <a:rPr lang="ru-RU" sz="1800" b="1" dirty="0" err="1"/>
              <a:t>даследаванняў</a:t>
            </a:r>
            <a:r>
              <a:rPr lang="ru-RU" sz="1800" b="1" dirty="0"/>
              <a:t> кафедры:   </a:t>
            </a:r>
          </a:p>
          <a:p>
            <a:pPr>
              <a:spcBef>
                <a:spcPct val="50000"/>
              </a:spcBef>
              <a:buClr>
                <a:srgbClr val="FFFFFF"/>
              </a:buClr>
              <a:defRPr/>
            </a:pPr>
            <a:r>
              <a:rPr lang="ru-RU" sz="1800" b="1" dirty="0" err="1"/>
              <a:t>вывучэнне</a:t>
            </a:r>
            <a:r>
              <a:rPr lang="ru-RU" sz="1800" b="1" dirty="0"/>
              <a:t> </a:t>
            </a:r>
            <a:r>
              <a:rPr lang="ru-RU" sz="1800" b="1" dirty="0" err="1"/>
              <a:t>гісторыі</a:t>
            </a:r>
            <a:r>
              <a:rPr lang="ru-RU" sz="1800" b="1" dirty="0"/>
              <a:t> культуры </a:t>
            </a:r>
            <a:r>
              <a:rPr lang="ru-RU" sz="1800" b="1" dirty="0" err="1"/>
              <a:t>Гомельшчыны</a:t>
            </a:r>
            <a:r>
              <a:rPr lang="ru-RU" sz="1800" b="1" dirty="0"/>
              <a:t> і </a:t>
            </a:r>
            <a:r>
              <a:rPr lang="ru-RU" sz="1800" b="1" dirty="0" err="1"/>
              <a:t>ўкладу</a:t>
            </a:r>
            <a:r>
              <a:rPr lang="ru-RU" sz="1800" b="1" dirty="0"/>
              <a:t> </a:t>
            </a:r>
            <a:r>
              <a:rPr lang="ru-RU" sz="1800" b="1" dirty="0" err="1"/>
              <a:t>ўраджэнцаў</a:t>
            </a:r>
            <a:r>
              <a:rPr lang="ru-RU" sz="1800" b="1" dirty="0"/>
              <a:t> </a:t>
            </a:r>
            <a:r>
              <a:rPr lang="ru-RU" sz="1800" b="1" dirty="0" err="1"/>
              <a:t>Гомельшчыны</a:t>
            </a:r>
            <a:r>
              <a:rPr lang="ru-RU" sz="1800" b="1" dirty="0"/>
              <a:t> ў </a:t>
            </a:r>
            <a:r>
              <a:rPr lang="ru-RU" sz="1800" b="1" dirty="0" err="1"/>
              <a:t>развіццё</a:t>
            </a:r>
            <a:r>
              <a:rPr lang="ru-RU" sz="1800" b="1" dirty="0"/>
              <a:t> </a:t>
            </a:r>
            <a:r>
              <a:rPr lang="ru-RU" sz="1800" b="1" dirty="0" err="1"/>
              <a:t>айчыннай</a:t>
            </a:r>
            <a:r>
              <a:rPr lang="ru-RU" sz="1800" b="1" dirty="0"/>
              <a:t> і </a:t>
            </a:r>
            <a:r>
              <a:rPr lang="ru-RU" sz="1800" b="1" dirty="0" err="1"/>
              <a:t>сусветнай</a:t>
            </a:r>
            <a:r>
              <a:rPr lang="ru-RU" sz="1800" b="1" dirty="0"/>
              <a:t> </a:t>
            </a:r>
            <a:r>
              <a:rPr lang="ru-RU" sz="1800" b="1" dirty="0" err="1"/>
              <a:t>навукі</a:t>
            </a:r>
            <a:r>
              <a:rPr lang="ru-RU" sz="1800" b="1" dirty="0"/>
              <a:t>;</a:t>
            </a:r>
          </a:p>
          <a:p>
            <a:pPr>
              <a:spcBef>
                <a:spcPct val="50000"/>
              </a:spcBef>
              <a:buClr>
                <a:srgbClr val="FFFFFF"/>
              </a:buClr>
              <a:defRPr/>
            </a:pPr>
            <a:r>
              <a:rPr lang="ru-RU" sz="1800" b="1" dirty="0" err="1" smtClean="0"/>
              <a:t>рэгіянальна-лакальнае</a:t>
            </a:r>
            <a:r>
              <a:rPr lang="ru-RU" sz="1800" b="1" dirty="0" smtClean="0"/>
              <a:t> </a:t>
            </a:r>
            <a:r>
              <a:rPr lang="ru-RU" sz="1800" b="1" dirty="0" err="1"/>
              <a:t>даследаванне</a:t>
            </a:r>
            <a:r>
              <a:rPr lang="ru-RU" sz="1800" b="1" dirty="0"/>
              <a:t> </a:t>
            </a:r>
            <a:r>
              <a:rPr lang="ru-RU" sz="1800" b="1" dirty="0" err="1"/>
              <a:t>фальклору</a:t>
            </a:r>
            <a:r>
              <a:rPr lang="ru-RU" sz="1800" b="1" dirty="0"/>
              <a:t> </a:t>
            </a:r>
            <a:r>
              <a:rPr lang="ru-RU" sz="1800" b="1" dirty="0" err="1"/>
              <a:t>Гомельшчыны</a:t>
            </a:r>
            <a:r>
              <a:rPr lang="ru-RU" sz="1800" b="1" dirty="0"/>
              <a:t>, </a:t>
            </a:r>
            <a:r>
              <a:rPr lang="ru-RU" sz="1800" b="1" dirty="0" err="1"/>
              <a:t>Гомельска-Бранска-Чарнігаўскага</a:t>
            </a:r>
            <a:r>
              <a:rPr lang="ru-RU" sz="1800" b="1" dirty="0"/>
              <a:t> </a:t>
            </a:r>
            <a:r>
              <a:rPr lang="ru-RU" sz="1800" b="1" dirty="0" err="1"/>
              <a:t>памежжа</a:t>
            </a:r>
            <a:r>
              <a:rPr lang="ru-RU" sz="1800" b="1" dirty="0"/>
              <a:t>;</a:t>
            </a:r>
          </a:p>
          <a:p>
            <a:pPr>
              <a:spcBef>
                <a:spcPct val="50000"/>
              </a:spcBef>
              <a:buClr>
                <a:srgbClr val="FFFFFF"/>
              </a:buClr>
              <a:defRPr/>
            </a:pPr>
            <a:r>
              <a:rPr lang="ru-RU" sz="1800" b="1" dirty="0" err="1" smtClean="0"/>
              <a:t>праблемы</a:t>
            </a:r>
            <a:r>
              <a:rPr lang="ru-RU" sz="1800" b="1" dirty="0" smtClean="0"/>
              <a:t> </a:t>
            </a:r>
            <a:r>
              <a:rPr lang="ru-RU" sz="1800" b="1" dirty="0" err="1"/>
              <a:t>ўзаемадзеяння</a:t>
            </a:r>
            <a:r>
              <a:rPr lang="ru-RU" sz="1800" b="1" dirty="0"/>
              <a:t> </a:t>
            </a:r>
            <a:r>
              <a:rPr lang="ru-RU" sz="1800" b="1" dirty="0" err="1"/>
              <a:t>рознаэтнічных</a:t>
            </a:r>
            <a:r>
              <a:rPr lang="ru-RU" sz="1800" b="1" dirty="0"/>
              <a:t> </a:t>
            </a:r>
            <a:r>
              <a:rPr lang="ru-RU" sz="1800" b="1" dirty="0" err="1"/>
              <a:t>фальклорных</a:t>
            </a:r>
            <a:r>
              <a:rPr lang="ru-RU" sz="1800" b="1" dirty="0"/>
              <a:t> </a:t>
            </a:r>
            <a:r>
              <a:rPr lang="ru-RU" sz="1800" b="1" dirty="0" err="1" smtClean="0"/>
              <a:t>традыцый</a:t>
            </a:r>
            <a:r>
              <a:rPr lang="be-BY" sz="1800" b="1" dirty="0" smtClean="0"/>
              <a:t>.</a:t>
            </a:r>
            <a:endParaRPr lang="ru-RU" sz="1800" b="1" dirty="0"/>
          </a:p>
          <a:p>
            <a:endParaRPr lang="ru-RU" dirty="0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be-BY" sz="3200" b="1" dirty="0" smtClean="0"/>
              <a:t>Кафедра беларускай культуры і фалькларыстыкі</a:t>
            </a:r>
            <a:endParaRPr lang="be-BY" sz="3200" b="1" dirty="0"/>
          </a:p>
        </p:txBody>
      </p:sp>
    </p:spTree>
    <p:extLst>
      <p:ext uri="{BB962C8B-B14F-4D97-AF65-F5344CB8AC3E}">
        <p14:creationId xmlns:p14="http://schemas.microsoft.com/office/powerpoint/2010/main" val="3089257273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95536" y="116632"/>
            <a:ext cx="83529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e-BY" sz="2400" b="1" dirty="0"/>
              <a:t>Адметная асаблівасць вучэбна-метадычнай і навуковай работы кафедры – </a:t>
            </a:r>
            <a:r>
              <a:rPr lang="be-BY" sz="2400" b="1" dirty="0" smtClean="0"/>
              <a:t>выданне </a:t>
            </a:r>
            <a:r>
              <a:rPr lang="be-BY" sz="2400" b="1" dirty="0"/>
              <a:t>зборнікаў матэрыялаў па народнай духоўнай культуры </a:t>
            </a:r>
            <a:r>
              <a:rPr lang="be-BY" sz="2400" b="1" dirty="0" smtClean="0"/>
              <a:t>Гомельшчыны</a:t>
            </a:r>
            <a:endParaRPr lang="ru-RU" sz="2400" b="1" dirty="0"/>
          </a:p>
        </p:txBody>
      </p:sp>
      <p:pic>
        <p:nvPicPr>
          <p:cNvPr id="5" name="Picture 10" descr="SDC1442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179728" cy="410160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5013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20141204_131904"/>
          <p:cNvPicPr>
            <a:picLocks noChangeAspect="1" noChangeArrowheads="1"/>
          </p:cNvPicPr>
          <p:nvPr/>
        </p:nvPicPr>
        <p:blipFill>
          <a:blip r:embed="rId2" cstate="email">
            <a:lum bright="-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770" y="404663"/>
            <a:ext cx="3374807" cy="2104579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20141204_131953"/>
          <p:cNvPicPr>
            <a:picLocks noChangeAspect="1" noChangeArrowheads="1"/>
          </p:cNvPicPr>
          <p:nvPr/>
        </p:nvPicPr>
        <p:blipFill>
          <a:blip r:embed="rId4" cstate="email">
            <a:lum bright="-6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5868" y="404664"/>
            <a:ext cx="2804910" cy="210457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8" descr="20141204_131751"/>
          <p:cNvPicPr>
            <a:picLocks noChangeAspect="1" noChangeArrowheads="1"/>
          </p:cNvPicPr>
          <p:nvPr/>
        </p:nvPicPr>
        <p:blipFill>
          <a:blip r:embed="rId6" cstate="email">
            <a:lum bright="12000" contrast="12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3227982"/>
            <a:ext cx="2304256" cy="2595934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5" descr="20141204_131412"/>
          <p:cNvPicPr>
            <a:picLocks noChangeAspect="1" noChangeArrowheads="1"/>
          </p:cNvPicPr>
          <p:nvPr/>
        </p:nvPicPr>
        <p:blipFill>
          <a:blip r:embed="rId8" cstate="email">
            <a:lum bright="6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3102" y="3551873"/>
            <a:ext cx="3011222" cy="213501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917335" y="2586207"/>
            <a:ext cx="29876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b="1" dirty="0"/>
              <a:t>Кабинет польского языка</a:t>
            </a:r>
            <a:endParaRPr lang="be-BY" sz="1600" b="1" dirty="0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5321535" y="6087778"/>
            <a:ext cx="29876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b="1" dirty="0"/>
              <a:t>2 компьютерных класса</a:t>
            </a:r>
            <a:endParaRPr lang="be-BY" sz="1600" b="1" dirty="0"/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920287" y="5964667"/>
            <a:ext cx="29876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b="1" dirty="0"/>
              <a:t>Центр израильской </a:t>
            </a:r>
            <a:r>
              <a:rPr lang="ru-RU" sz="1600" b="1" dirty="0" smtClean="0"/>
              <a:t>культуры</a:t>
            </a:r>
          </a:p>
          <a:p>
            <a:pPr algn="ctr"/>
            <a:r>
              <a:rPr lang="ru-RU" sz="1600" b="1" dirty="0" smtClean="0"/>
              <a:t>и </a:t>
            </a:r>
            <a:r>
              <a:rPr lang="ru-RU" sz="1600" b="1" dirty="0"/>
              <a:t>изучения языка иврит</a:t>
            </a:r>
            <a:endParaRPr lang="be-BY" sz="1600" b="1" dirty="0"/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5394485" y="2632374"/>
            <a:ext cx="29876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b="1" dirty="0" smtClean="0"/>
              <a:t>Научно-методический</a:t>
            </a:r>
          </a:p>
          <a:p>
            <a:pPr algn="ctr"/>
            <a:r>
              <a:rPr lang="ru-RU" sz="1600" b="1" dirty="0" smtClean="0"/>
              <a:t>Центр </a:t>
            </a:r>
            <a:r>
              <a:rPr lang="ru-RU" sz="1600" b="1" dirty="0"/>
              <a:t>русистики</a:t>
            </a:r>
            <a:endParaRPr lang="be-BY" sz="1600" b="1" dirty="0"/>
          </a:p>
        </p:txBody>
      </p:sp>
    </p:spTree>
    <p:extLst>
      <p:ext uri="{BB962C8B-B14F-4D97-AF65-F5344CB8AC3E}">
        <p14:creationId xmlns:p14="http://schemas.microsoft.com/office/powerpoint/2010/main" val="24232566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18379" y="39330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1078961" y="2618975"/>
            <a:ext cx="29876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dirty="0"/>
              <a:t>Компьютерный класс языковой подготовки беженцев</a:t>
            </a:r>
            <a:endParaRPr lang="be-BY" dirty="0"/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899592" y="6114618"/>
            <a:ext cx="29876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dirty="0"/>
              <a:t>Литературный музей </a:t>
            </a:r>
            <a:endParaRPr lang="ru-RU" dirty="0" smtClean="0"/>
          </a:p>
          <a:p>
            <a:pPr algn="ctr"/>
            <a:r>
              <a:rPr lang="ru-RU" dirty="0" smtClean="0"/>
              <a:t>«</a:t>
            </a:r>
            <a:r>
              <a:rPr lang="ru-RU" dirty="0" err="1"/>
              <a:t>Alma</a:t>
            </a:r>
            <a:r>
              <a:rPr lang="ru-RU" dirty="0"/>
              <a:t> </a:t>
            </a:r>
            <a:r>
              <a:rPr lang="ru-RU" dirty="0" err="1"/>
              <a:t>mater</a:t>
            </a:r>
            <a:r>
              <a:rPr lang="ru-RU" dirty="0" smtClean="0"/>
              <a:t>»</a:t>
            </a:r>
            <a:endParaRPr lang="be-BY" b="1" dirty="0"/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4876796" y="6114618"/>
            <a:ext cx="40324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Кабинет </a:t>
            </a:r>
            <a:r>
              <a:rPr lang="ru-RU" sz="1600" dirty="0"/>
              <a:t>Конфуция (филиал Республиканского института китаеведения имени Конфуция БГУ</a:t>
            </a:r>
            <a:r>
              <a:rPr lang="ru-RU" sz="1600" dirty="0" smtClean="0"/>
              <a:t>)</a:t>
            </a:r>
            <a:endParaRPr lang="be-BY" sz="1600" b="1" dirty="0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5209689" y="2616600"/>
            <a:ext cx="336666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dirty="0"/>
              <a:t>Литературно-просветительский центр памяти о Великой отечественной войне «</a:t>
            </a:r>
            <a:r>
              <a:rPr lang="ru-RU" dirty="0" err="1"/>
              <a:t>Патриотика</a:t>
            </a:r>
            <a:r>
              <a:rPr lang="ru-RU" dirty="0"/>
              <a:t>»</a:t>
            </a:r>
            <a:endParaRPr lang="be-BY" b="1" dirty="0"/>
          </a:p>
        </p:txBody>
      </p:sp>
      <p:pic>
        <p:nvPicPr>
          <p:cNvPr id="2050" name="Picture 2" descr="C:\Users\matkunova\Desktop\Изображение 64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9627" y="3806829"/>
            <a:ext cx="3206209" cy="229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atkunova\Desktop\0_b7d5c_da464be7_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0589" y="3904712"/>
            <a:ext cx="3330245" cy="22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tkunova\Desktop\siriya_bezhency3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299051"/>
            <a:ext cx="3346414" cy="22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tkunova\Desktop\0_ac07c_225baeae_L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8262" y="325856"/>
            <a:ext cx="2969516" cy="222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2718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заключены договоры о сотрудничестве и непрерывной подготовке специалистов </a:t>
            </a:r>
            <a:r>
              <a:rPr lang="ru-RU" sz="2800" dirty="0" smtClean="0"/>
              <a:t>с: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772816"/>
            <a:ext cx="7924800" cy="394218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УО </a:t>
            </a:r>
            <a:r>
              <a:rPr lang="ru-RU" sz="2400" dirty="0"/>
              <a:t>«</a:t>
            </a:r>
            <a:r>
              <a:rPr lang="ru-RU" sz="2400" dirty="0" err="1"/>
              <a:t>Лоевский</a:t>
            </a:r>
            <a:r>
              <a:rPr lang="ru-RU" sz="2400" dirty="0"/>
              <a:t> государственный педагогический колледж</a:t>
            </a:r>
            <a:r>
              <a:rPr lang="ru-RU" sz="2400" dirty="0" smtClean="0"/>
              <a:t>»;</a:t>
            </a:r>
          </a:p>
          <a:p>
            <a:pPr marL="0" indent="0" algn="just">
              <a:buNone/>
            </a:pPr>
            <a:endParaRPr lang="ru-RU" sz="1400" dirty="0"/>
          </a:p>
          <a:p>
            <a:pPr algn="just"/>
            <a:r>
              <a:rPr lang="ru-RU" sz="2400" dirty="0" smtClean="0"/>
              <a:t>УО </a:t>
            </a:r>
            <a:r>
              <a:rPr lang="ru-RU" sz="2400" dirty="0"/>
              <a:t>«Гомельский государственный педагогический колледж им. Л.С. Выготского</a:t>
            </a:r>
            <a:r>
              <a:rPr lang="ru-RU" sz="2400" dirty="0" smtClean="0"/>
              <a:t>»;</a:t>
            </a:r>
          </a:p>
          <a:p>
            <a:pPr marL="0" indent="0" algn="just">
              <a:buNone/>
            </a:pPr>
            <a:endParaRPr lang="ru-RU" sz="1200" dirty="0"/>
          </a:p>
          <a:p>
            <a:pPr algn="just"/>
            <a:r>
              <a:rPr lang="ru-RU" sz="2400" dirty="0" smtClean="0"/>
              <a:t>УО </a:t>
            </a:r>
            <a:r>
              <a:rPr lang="ru-RU" sz="2400" dirty="0"/>
              <a:t>«</a:t>
            </a:r>
            <a:r>
              <a:rPr lang="ru-RU" sz="2400" dirty="0" err="1"/>
              <a:t>Речицкий</a:t>
            </a:r>
            <a:r>
              <a:rPr lang="ru-RU" sz="2400" dirty="0"/>
              <a:t> государственный педагогический колледж</a:t>
            </a:r>
            <a:r>
              <a:rPr lang="ru-RU" sz="2400" dirty="0" smtClean="0"/>
              <a:t>»;</a:t>
            </a:r>
          </a:p>
          <a:p>
            <a:pPr marL="0" indent="0" algn="just">
              <a:buNone/>
            </a:pPr>
            <a:endParaRPr lang="ru-RU" sz="1200" dirty="0"/>
          </a:p>
          <a:p>
            <a:pPr algn="just"/>
            <a:r>
              <a:rPr lang="ru-RU" sz="2400" dirty="0" smtClean="0"/>
              <a:t>УО </a:t>
            </a:r>
            <a:r>
              <a:rPr lang="ru-RU" sz="2400" dirty="0"/>
              <a:t>«Рогачевский государственный педагогический колледж».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9887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филиалы </a:t>
            </a:r>
            <a:r>
              <a:rPr lang="ru-RU" dirty="0"/>
              <a:t>кафедр филологического факультета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– </a:t>
            </a:r>
            <a:r>
              <a:rPr lang="ru-RU" dirty="0"/>
              <a:t>ГУО «Средняя школа № 11 г. Гомеля»;</a:t>
            </a:r>
          </a:p>
          <a:p>
            <a:r>
              <a:rPr lang="ru-RU" dirty="0"/>
              <a:t>– ГУО «Средняя школа № 66 г. Гомеля»;</a:t>
            </a:r>
          </a:p>
          <a:p>
            <a:r>
              <a:rPr lang="ru-RU" dirty="0"/>
              <a:t>– ГУО «Гимназия </a:t>
            </a:r>
            <a:r>
              <a:rPr lang="ru-RU" dirty="0" smtClean="0"/>
              <a:t>№ 36 </a:t>
            </a:r>
            <a:r>
              <a:rPr lang="ru-RU" dirty="0"/>
              <a:t>г. Гомеля»;</a:t>
            </a:r>
          </a:p>
          <a:p>
            <a:r>
              <a:rPr lang="ru-RU" dirty="0"/>
              <a:t>– ГУО «Гимназия </a:t>
            </a:r>
            <a:r>
              <a:rPr lang="ru-RU" dirty="0" smtClean="0"/>
              <a:t>№ 14 </a:t>
            </a:r>
            <a:r>
              <a:rPr lang="ru-RU" dirty="0"/>
              <a:t>г. Гомеля»;</a:t>
            </a:r>
          </a:p>
          <a:p>
            <a:r>
              <a:rPr lang="ru-RU" dirty="0"/>
              <a:t>– ГУО «Гимназия </a:t>
            </a:r>
            <a:r>
              <a:rPr lang="ru-RU" dirty="0" smtClean="0"/>
              <a:t>№ 10 </a:t>
            </a:r>
            <a:r>
              <a:rPr lang="ru-RU" dirty="0"/>
              <a:t>г. Гомеля».</a:t>
            </a:r>
          </a:p>
          <a:p>
            <a:endParaRPr lang="ru-RU" dirty="0"/>
          </a:p>
        </p:txBody>
      </p:sp>
      <p:pic>
        <p:nvPicPr>
          <p:cNvPr id="5" name="Picture 6" descr="DSC02354"/>
          <p:cNvPicPr>
            <a:picLocks noChangeAspect="1" noChangeArrowheads="1"/>
          </p:cNvPicPr>
          <p:nvPr/>
        </p:nvPicPr>
        <p:blipFill>
          <a:blip r:embed="rId2" cstate="email">
            <a:lum bright="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789784"/>
            <a:ext cx="3168650" cy="20320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SAM_2780"/>
          <p:cNvPicPr>
            <a:picLocks noChangeAspect="1" noChangeArrowheads="1"/>
          </p:cNvPicPr>
          <p:nvPr/>
        </p:nvPicPr>
        <p:blipFill>
          <a:blip r:embed="rId3" cstate="email">
            <a:lum bright="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628800"/>
            <a:ext cx="3005334" cy="1995444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G_2530"/>
          <p:cNvPicPr>
            <a:picLocks noChangeAspect="1" noChangeArrowheads="1"/>
          </p:cNvPicPr>
          <p:nvPr/>
        </p:nvPicPr>
        <p:blipFill>
          <a:blip r:embed="rId4" cstate="email">
            <a:lum bright="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1" y="3789784"/>
            <a:ext cx="3090369" cy="20320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0659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/>
              <a:t>Соглашения о научном сотрудничестве </a:t>
            </a:r>
            <a:r>
              <a:rPr lang="ru-RU" sz="2800" dirty="0" smtClean="0"/>
              <a:t>на </a:t>
            </a:r>
            <a:r>
              <a:rPr lang="ru-RU" sz="2800" dirty="0"/>
              <a:t>международном </a:t>
            </a:r>
            <a:r>
              <a:rPr lang="ru-RU" sz="2800" dirty="0" smtClean="0"/>
              <a:t>уровне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556792"/>
            <a:ext cx="8496944" cy="201622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филологический факультет </a:t>
            </a:r>
            <a:r>
              <a:rPr lang="ru-RU" dirty="0" err="1"/>
              <a:t>Нежинского</a:t>
            </a:r>
            <a:r>
              <a:rPr lang="ru-RU" dirty="0"/>
              <a:t> государственного университета им. Н.В. Гоголя (Украина);</a:t>
            </a:r>
          </a:p>
          <a:p>
            <a:pPr algn="just"/>
            <a:r>
              <a:rPr lang="ru-RU" dirty="0" smtClean="0"/>
              <a:t>Черкасский национальный университет </a:t>
            </a:r>
            <a:r>
              <a:rPr lang="ru-RU" dirty="0"/>
              <a:t>им. Б. Хмельницкого (Украина); </a:t>
            </a:r>
          </a:p>
          <a:p>
            <a:pPr algn="just"/>
            <a:r>
              <a:rPr lang="ru-RU" dirty="0" smtClean="0"/>
              <a:t>факультет </a:t>
            </a:r>
            <a:r>
              <a:rPr lang="ru-RU" dirty="0"/>
              <a:t>украинской филологии Уманского государственного педагогического университета им. П. Тычины (Украина);</a:t>
            </a:r>
          </a:p>
          <a:p>
            <a:pPr algn="just"/>
            <a:r>
              <a:rPr lang="ru-RU" dirty="0" smtClean="0"/>
              <a:t>факультет </a:t>
            </a:r>
            <a:r>
              <a:rPr lang="ru-RU" dirty="0"/>
              <a:t>права, гуманитарных и социальных наук Кременчугского национального университета им. М. Остроградского (Украина);</a:t>
            </a:r>
          </a:p>
          <a:p>
            <a:pPr algn="just"/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23528" y="3429000"/>
            <a:ext cx="5472608" cy="31683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факультет филологии и журналистики Николаевского национального университета им. В.А. Сухомлинского (Украина);</a:t>
            </a:r>
          </a:p>
          <a:p>
            <a:pPr algn="just"/>
            <a:r>
              <a:rPr lang="ru-RU" dirty="0" smtClean="0"/>
              <a:t>кафедра украинского языка Криворожского государственного педагогического университета (Украина);</a:t>
            </a:r>
          </a:p>
          <a:p>
            <a:pPr algn="just"/>
            <a:r>
              <a:rPr lang="ru-RU" dirty="0" smtClean="0"/>
              <a:t>филологический факультет ФГБОУ ВПО «Псковский государственный университет» (Россия);</a:t>
            </a:r>
          </a:p>
          <a:p>
            <a:pPr algn="just"/>
            <a:r>
              <a:rPr lang="ru-RU" dirty="0" smtClean="0"/>
              <a:t>филологический факультет ФГБОУ ВПО «Тверской государственный университет» (Россия);</a:t>
            </a:r>
          </a:p>
          <a:p>
            <a:pPr algn="just"/>
            <a:r>
              <a:rPr lang="ru-RU" dirty="0" smtClean="0"/>
              <a:t>филиал ГОУ ВПО «Брянский государственный университет имени академика И.Г. Петровского» в </a:t>
            </a:r>
            <a:r>
              <a:rPr lang="ru-RU" dirty="0" err="1" smtClean="0"/>
              <a:t>г.Новозыбкове</a:t>
            </a:r>
            <a:r>
              <a:rPr lang="ru-RU" dirty="0" smtClean="0"/>
              <a:t> (Россия).</a:t>
            </a:r>
            <a:endParaRPr lang="ru-RU" i="1" dirty="0" smtClean="0"/>
          </a:p>
          <a:p>
            <a:pPr algn="just"/>
            <a:endParaRPr lang="ru-RU" dirty="0"/>
          </a:p>
        </p:txBody>
      </p:sp>
      <p:pic>
        <p:nvPicPr>
          <p:cNvPr id="5" name="Picture 11" descr="DSC_3125"/>
          <p:cNvPicPr>
            <a:picLocks noChangeAspect="1" noChangeArrowheads="1"/>
          </p:cNvPicPr>
          <p:nvPr/>
        </p:nvPicPr>
        <p:blipFill>
          <a:blip r:embed="rId2" cstate="email">
            <a:lum bright="6000" contras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1478" y="3572264"/>
            <a:ext cx="3045849" cy="2016976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875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65188"/>
          </a:xfrm>
        </p:spPr>
        <p:txBody>
          <a:bodyPr/>
          <a:lstStyle/>
          <a:p>
            <a:pPr algn="ctr"/>
            <a:r>
              <a:rPr lang="be-BY" sz="4000" b="1" dirty="0" smtClean="0"/>
              <a:t>Лекц</a:t>
            </a:r>
            <a:r>
              <a:rPr lang="ru-RU" sz="4000" b="1" dirty="0" smtClean="0"/>
              <a:t>ИИ</a:t>
            </a:r>
            <a:r>
              <a:rPr lang="be-BY" sz="4000" b="1" dirty="0" smtClean="0"/>
              <a:t> и встречи</a:t>
            </a:r>
            <a:endParaRPr lang="ru-RU" sz="4000" b="1" dirty="0"/>
          </a:p>
        </p:txBody>
      </p:sp>
      <p:pic>
        <p:nvPicPr>
          <p:cNvPr id="137233" name="Picture 17" descr="c4a82b6d5ad8"/>
          <p:cNvPicPr>
            <a:picLocks noChangeAspect="1" noChangeArrowheads="1"/>
          </p:cNvPicPr>
          <p:nvPr/>
        </p:nvPicPr>
        <p:blipFill>
          <a:blip r:embed="rId2" cstate="email">
            <a:lum bright="12000" contras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057061"/>
            <a:ext cx="3529013" cy="2117725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35" name="Picture 19" descr="693df2452d4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2" y="3626962"/>
            <a:ext cx="3311599" cy="2233206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36" name="Picture 20" descr="звезда"/>
          <p:cNvPicPr>
            <a:picLocks noChangeAspect="1" noChangeArrowheads="1"/>
          </p:cNvPicPr>
          <p:nvPr/>
        </p:nvPicPr>
        <p:blipFill>
          <a:blip r:embed="rId6" cstate="email">
            <a:lum bright="6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2205038"/>
            <a:ext cx="4457700" cy="2792412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37" name="Rectangle 21"/>
          <p:cNvSpPr>
            <a:spLocks noChangeArrowheads="1"/>
          </p:cNvSpPr>
          <p:nvPr/>
        </p:nvSpPr>
        <p:spPr bwMode="auto">
          <a:xfrm>
            <a:off x="5004048" y="5084763"/>
            <a:ext cx="352717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be-BY" sz="1600" dirty="0" smtClean="0"/>
              <a:t>Встреча студентов с сотрудниками СМИ</a:t>
            </a:r>
            <a:endParaRPr lang="be-BY" sz="1600" dirty="0"/>
          </a:p>
        </p:txBody>
      </p:sp>
      <p:sp>
        <p:nvSpPr>
          <p:cNvPr id="137238" name="Rectangle 22"/>
          <p:cNvSpPr>
            <a:spLocks noChangeArrowheads="1"/>
          </p:cNvSpPr>
          <p:nvPr/>
        </p:nvSpPr>
        <p:spPr bwMode="auto">
          <a:xfrm>
            <a:off x="577056" y="3180415"/>
            <a:ext cx="33115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be-BY" sz="1600" dirty="0" smtClean="0"/>
              <a:t>Лекция Феклы Никитичны Толстой</a:t>
            </a:r>
            <a:endParaRPr lang="be-BY" sz="1600" dirty="0"/>
          </a:p>
        </p:txBody>
      </p:sp>
      <p:sp>
        <p:nvSpPr>
          <p:cNvPr id="137239" name="Rectangle 23"/>
          <p:cNvSpPr>
            <a:spLocks noChangeArrowheads="1"/>
          </p:cNvSpPr>
          <p:nvPr/>
        </p:nvSpPr>
        <p:spPr bwMode="auto">
          <a:xfrm>
            <a:off x="468386" y="6071177"/>
            <a:ext cx="33115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be-BY" sz="1600" dirty="0" smtClean="0"/>
              <a:t>Лекция Игоря Петровича Золотусского</a:t>
            </a:r>
            <a:endParaRPr lang="be-BY" sz="1600" dirty="0"/>
          </a:p>
        </p:txBody>
      </p:sp>
    </p:spTree>
    <p:extLst>
      <p:ext uri="{BB962C8B-B14F-4D97-AF65-F5344CB8AC3E}">
        <p14:creationId xmlns:p14="http://schemas.microsoft.com/office/powerpoint/2010/main" val="1793862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13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137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13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13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13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13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  <p:bldP spid="137237" grpId="0"/>
      <p:bldP spid="137238" grpId="0"/>
      <p:bldP spid="13723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278" y="188640"/>
            <a:ext cx="7924800" cy="634082"/>
          </a:xfrm>
        </p:spPr>
        <p:txBody>
          <a:bodyPr/>
          <a:lstStyle/>
          <a:p>
            <a:pPr algn="ctr"/>
            <a:r>
              <a:rPr lang="ru-RU" dirty="0" smtClean="0"/>
              <a:t>Проведение конференций в 2011–2015 </a:t>
            </a:r>
            <a:r>
              <a:rPr lang="ru-RU" sz="1800" dirty="0" smtClean="0"/>
              <a:t>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052736"/>
            <a:ext cx="8496944" cy="266429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600" dirty="0"/>
              <a:t>Международная научная конференция «Славянская фразеология в синхронии и диахронии» (2011, 2014</a:t>
            </a:r>
            <a:r>
              <a:rPr lang="ru-RU" sz="1600" dirty="0" smtClean="0"/>
              <a:t>);</a:t>
            </a:r>
          </a:p>
          <a:p>
            <a:pPr algn="just"/>
            <a:r>
              <a:rPr lang="ru-RU" sz="1600" dirty="0" smtClean="0"/>
              <a:t>Международная </a:t>
            </a:r>
            <a:r>
              <a:rPr lang="ru-RU" sz="1600" dirty="0"/>
              <a:t>научная конференция «</a:t>
            </a:r>
            <a:r>
              <a:rPr lang="ru-RU" sz="1600" dirty="0" err="1"/>
              <a:t>Скарына</a:t>
            </a:r>
            <a:r>
              <a:rPr lang="ru-RU" sz="1600" dirty="0"/>
              <a:t> і наш час» (2011, 2015);</a:t>
            </a:r>
          </a:p>
          <a:p>
            <a:pPr algn="just"/>
            <a:r>
              <a:rPr lang="ru-RU" sz="1600" dirty="0" smtClean="0"/>
              <a:t>Международная </a:t>
            </a:r>
            <a:r>
              <a:rPr lang="ru-RU" sz="1600" dirty="0"/>
              <a:t>научная конференция «Христианский гуманизм и его традиции в славянской культуре» (2011, 2013);</a:t>
            </a:r>
          </a:p>
          <a:p>
            <a:pPr algn="just"/>
            <a:r>
              <a:rPr lang="ru-RU" sz="1600" dirty="0" smtClean="0"/>
              <a:t>Международные </a:t>
            </a:r>
            <a:r>
              <a:rPr lang="ru-RU" sz="1600" dirty="0"/>
              <a:t>научные чтения «</a:t>
            </a:r>
            <a:r>
              <a:rPr lang="ru-RU" sz="1600" dirty="0" err="1"/>
              <a:t>Рэгіянальнае</a:t>
            </a:r>
            <a:r>
              <a:rPr lang="ru-RU" sz="1600" dirty="0"/>
              <a:t>, </a:t>
            </a:r>
            <a:r>
              <a:rPr lang="ru-RU" sz="1600" dirty="0" err="1"/>
              <a:t>нацыянальнае</a:t>
            </a:r>
            <a:r>
              <a:rPr lang="ru-RU" sz="1600" dirty="0"/>
              <a:t> і </a:t>
            </a:r>
            <a:r>
              <a:rPr lang="ru-RU" sz="1600" dirty="0" err="1"/>
              <a:t>агульначалавечае</a:t>
            </a:r>
            <a:r>
              <a:rPr lang="ru-RU" sz="1600" dirty="0"/>
              <a:t> ў </a:t>
            </a:r>
            <a:r>
              <a:rPr lang="ru-RU" sz="1600" dirty="0" err="1"/>
              <a:t>славянскіх</a:t>
            </a:r>
            <a:r>
              <a:rPr lang="ru-RU" sz="1600" dirty="0"/>
              <a:t> </a:t>
            </a:r>
            <a:r>
              <a:rPr lang="ru-RU" sz="1600" dirty="0" err="1"/>
              <a:t>літаратурах</a:t>
            </a:r>
            <a:r>
              <a:rPr lang="ru-RU" sz="1600" dirty="0"/>
              <a:t>» (2012, 2014);</a:t>
            </a:r>
          </a:p>
          <a:p>
            <a:pPr algn="just"/>
            <a:r>
              <a:rPr lang="ru-RU" sz="1600" dirty="0" smtClean="0"/>
              <a:t>II </a:t>
            </a:r>
            <a:r>
              <a:rPr lang="ru-RU" sz="1600" dirty="0"/>
              <a:t>Международная научно-практическая конференция «Компьютерная лингвистика: научное направление и учебная дисциплина» (2012</a:t>
            </a:r>
            <a:r>
              <a:rPr lang="ru-RU" sz="1600" dirty="0" smtClean="0"/>
              <a:t>);</a:t>
            </a:r>
            <a:endParaRPr lang="ru-RU" sz="16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419872" y="3717032"/>
            <a:ext cx="5472608" cy="29523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/>
              <a:t>Международная научная конференция «Славянские народы и их культуры: история и современность» (2013);</a:t>
            </a:r>
          </a:p>
          <a:p>
            <a:pPr algn="just"/>
            <a:r>
              <a:rPr lang="ru-RU" dirty="0"/>
              <a:t>Международная научная конференция «</a:t>
            </a:r>
            <a:r>
              <a:rPr lang="ru-RU" dirty="0" err="1"/>
              <a:t>Традыцыі</a:t>
            </a:r>
            <a:r>
              <a:rPr lang="ru-RU" dirty="0"/>
              <a:t> </a:t>
            </a:r>
            <a:r>
              <a:rPr lang="ru-RU" dirty="0" err="1"/>
              <a:t>матэрыяльнай</a:t>
            </a:r>
            <a:r>
              <a:rPr lang="ru-RU" dirty="0"/>
              <a:t> і </a:t>
            </a:r>
            <a:r>
              <a:rPr lang="ru-RU" dirty="0" err="1"/>
              <a:t>духоўнай</a:t>
            </a:r>
            <a:r>
              <a:rPr lang="ru-RU" dirty="0"/>
              <a:t> культуры </a:t>
            </a:r>
            <a:r>
              <a:rPr lang="ru-RU" dirty="0" err="1"/>
              <a:t>Усходняга</a:t>
            </a:r>
            <a:r>
              <a:rPr lang="ru-RU" dirty="0"/>
              <a:t> </a:t>
            </a:r>
            <a:r>
              <a:rPr lang="ru-RU" dirty="0" err="1"/>
              <a:t>Палесся</a:t>
            </a:r>
            <a:r>
              <a:rPr lang="ru-RU" dirty="0"/>
              <a:t>: </a:t>
            </a:r>
            <a:r>
              <a:rPr lang="ru-RU" dirty="0" err="1"/>
              <a:t>праблемы</a:t>
            </a:r>
            <a:r>
              <a:rPr lang="ru-RU" dirty="0"/>
              <a:t> </a:t>
            </a:r>
            <a:r>
              <a:rPr lang="ru-RU" dirty="0" err="1"/>
              <a:t>вывучэння</a:t>
            </a:r>
            <a:r>
              <a:rPr lang="ru-RU" dirty="0"/>
              <a:t> і </a:t>
            </a:r>
            <a:r>
              <a:rPr lang="ru-RU" dirty="0" err="1"/>
              <a:t>захавання</a:t>
            </a:r>
            <a:r>
              <a:rPr lang="ru-RU" dirty="0"/>
              <a:t> ў </a:t>
            </a:r>
            <a:r>
              <a:rPr lang="ru-RU" dirty="0" err="1"/>
              <a:t>постчарнобыльскі</a:t>
            </a:r>
            <a:r>
              <a:rPr lang="ru-RU" dirty="0"/>
              <a:t> час» (2013);</a:t>
            </a:r>
          </a:p>
          <a:p>
            <a:pPr algn="just"/>
            <a:r>
              <a:rPr lang="ru-RU" dirty="0"/>
              <a:t>Международная научная конференция «</a:t>
            </a:r>
            <a:r>
              <a:rPr lang="ru-RU" dirty="0" err="1"/>
              <a:t>Святло</a:t>
            </a:r>
            <a:r>
              <a:rPr lang="ru-RU" dirty="0"/>
              <a:t> </a:t>
            </a:r>
            <a:r>
              <a:rPr lang="ru-RU" dirty="0" err="1"/>
              <a:t>скарынавых</a:t>
            </a:r>
            <a:r>
              <a:rPr lang="ru-RU" dirty="0"/>
              <a:t> </a:t>
            </a:r>
            <a:r>
              <a:rPr lang="ru-RU" dirty="0" err="1"/>
              <a:t>ідэй</a:t>
            </a:r>
            <a:r>
              <a:rPr lang="ru-RU" dirty="0"/>
              <a:t>» (2014);</a:t>
            </a:r>
          </a:p>
          <a:p>
            <a:pPr algn="just"/>
            <a:r>
              <a:rPr lang="ru-RU" dirty="0"/>
              <a:t>Международная научная конференция «Славянская мифология и </a:t>
            </a:r>
            <a:r>
              <a:rPr lang="ru-RU" dirty="0" err="1"/>
              <a:t>этнолингвистика</a:t>
            </a:r>
            <a:r>
              <a:rPr lang="ru-RU" dirty="0"/>
              <a:t>» (2015).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pic>
        <p:nvPicPr>
          <p:cNvPr id="5" name="Picture 14" descr="конференц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278" y="3933056"/>
            <a:ext cx="2728137" cy="1807099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477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/>
              <a:t>Подготовка специалистов на филологическом факультете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628800"/>
            <a:ext cx="7924800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900" b="1" dirty="0"/>
              <a:t>I </a:t>
            </a:r>
            <a:r>
              <a:rPr lang="ru-RU" sz="1900" b="1" dirty="0" smtClean="0"/>
              <a:t>ступень </a:t>
            </a:r>
            <a:r>
              <a:rPr lang="ru-RU" sz="1900" b="1" dirty="0"/>
              <a:t>высшего </a:t>
            </a:r>
            <a:r>
              <a:rPr lang="ru-RU" sz="1900" b="1" dirty="0" smtClean="0"/>
              <a:t>образования</a:t>
            </a:r>
            <a:endParaRPr lang="ru-RU" sz="1900" b="1" dirty="0"/>
          </a:p>
          <a:p>
            <a:r>
              <a:rPr lang="ru-RU" sz="1900" dirty="0"/>
              <a:t>1-21 05 01 Белорусская филология (по направлениям</a:t>
            </a:r>
            <a:r>
              <a:rPr lang="ru-RU" sz="1900" dirty="0" smtClean="0"/>
              <a:t>): </a:t>
            </a:r>
          </a:p>
          <a:p>
            <a:pPr marL="0" indent="0">
              <a:buNone/>
            </a:pPr>
            <a:r>
              <a:rPr lang="ru-RU" sz="1900" dirty="0" smtClean="0"/>
              <a:t>1-21 </a:t>
            </a:r>
            <a:r>
              <a:rPr lang="ru-RU" sz="1900" dirty="0"/>
              <a:t>05 01 02 Белорусская филология (компьютерное обеспечение</a:t>
            </a:r>
            <a:r>
              <a:rPr lang="ru-RU" sz="1900" dirty="0" smtClean="0"/>
              <a:t>);</a:t>
            </a:r>
          </a:p>
          <a:p>
            <a:pPr marL="0" indent="0">
              <a:buNone/>
            </a:pPr>
            <a:r>
              <a:rPr lang="ru-RU" sz="1900" dirty="0" smtClean="0"/>
              <a:t>1-21 </a:t>
            </a:r>
            <a:r>
              <a:rPr lang="ru-RU" sz="1900" dirty="0"/>
              <a:t>05 01 01 Белорусская филология (литературно-редакционная деятельность</a:t>
            </a:r>
            <a:r>
              <a:rPr lang="ru-RU" sz="1900" dirty="0" smtClean="0"/>
              <a:t>).</a:t>
            </a:r>
          </a:p>
          <a:p>
            <a:pPr marL="0" indent="0">
              <a:buNone/>
            </a:pPr>
            <a:endParaRPr lang="ru-RU" sz="1900" dirty="0"/>
          </a:p>
          <a:p>
            <a:r>
              <a:rPr lang="ru-RU" sz="1900" dirty="0"/>
              <a:t>1-21 05 02 Русская филология (по направлениям</a:t>
            </a:r>
            <a:r>
              <a:rPr lang="ru-RU" sz="1900" dirty="0" smtClean="0"/>
              <a:t>): </a:t>
            </a:r>
          </a:p>
          <a:p>
            <a:pPr marL="0" indent="0">
              <a:buNone/>
            </a:pPr>
            <a:r>
              <a:rPr lang="ru-RU" sz="1900" dirty="0" smtClean="0"/>
              <a:t>1-21 </a:t>
            </a:r>
            <a:r>
              <a:rPr lang="ru-RU" sz="1900" dirty="0"/>
              <a:t>05 02 02 Русская филология (компьютерное обеспечение</a:t>
            </a:r>
            <a:r>
              <a:rPr lang="ru-RU" sz="1900" dirty="0" smtClean="0"/>
              <a:t>);</a:t>
            </a:r>
          </a:p>
          <a:p>
            <a:pPr marL="0" indent="0">
              <a:buNone/>
            </a:pPr>
            <a:r>
              <a:rPr lang="ru-RU" sz="1900" dirty="0" smtClean="0"/>
              <a:t>1-21 </a:t>
            </a:r>
            <a:r>
              <a:rPr lang="ru-RU" sz="1900" dirty="0"/>
              <a:t>05 02 01 Русская филология (литературно-редакционная деятельность</a:t>
            </a:r>
            <a:r>
              <a:rPr lang="ru-RU" sz="1900" dirty="0" smtClean="0"/>
              <a:t>).</a:t>
            </a:r>
          </a:p>
          <a:p>
            <a:endParaRPr lang="ru-RU" sz="1900" dirty="0"/>
          </a:p>
          <a:p>
            <a:pPr marL="0" indent="0">
              <a:buNone/>
            </a:pPr>
            <a:r>
              <a:rPr lang="ru-RU" sz="1900" b="1" dirty="0"/>
              <a:t>II </a:t>
            </a:r>
            <a:r>
              <a:rPr lang="ru-RU" sz="1900" b="1" dirty="0" smtClean="0"/>
              <a:t>ступень </a:t>
            </a:r>
            <a:r>
              <a:rPr lang="ru-RU" sz="1900" b="1" dirty="0"/>
              <a:t>высшего </a:t>
            </a:r>
            <a:r>
              <a:rPr lang="ru-RU" sz="1900" b="1" dirty="0" smtClean="0"/>
              <a:t>образования</a:t>
            </a:r>
            <a:endParaRPr lang="ru-RU" sz="1900" b="1" dirty="0"/>
          </a:p>
          <a:p>
            <a:r>
              <a:rPr lang="ru-RU" sz="1900" dirty="0"/>
              <a:t>1-21 80 10 Литературоведение;</a:t>
            </a:r>
          </a:p>
          <a:p>
            <a:r>
              <a:rPr lang="ru-RU" sz="1900" dirty="0"/>
              <a:t>1-21 80 11 Языкознание.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61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852936"/>
            <a:ext cx="8784976" cy="69698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лаборатории филологического факультета</a:t>
            </a:r>
            <a:endParaRPr lang="ru-RU" b="1" dirty="0"/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0" y="6055597"/>
            <a:ext cx="421196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С</a:t>
            </a:r>
            <a:r>
              <a:rPr lang="ru-RU" sz="1400" dirty="0" smtClean="0"/>
              <a:t>туденческая </a:t>
            </a:r>
            <a:r>
              <a:rPr lang="ru-RU" sz="1400" dirty="0"/>
              <a:t>научно-исследовательская лаборатория «Язык и культура» (при кафедре русского, общего и славянского языкознания)</a:t>
            </a:r>
            <a:endParaRPr lang="be-BY" sz="1400" b="1" dirty="0"/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4860725" y="6067097"/>
            <a:ext cx="39954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У</a:t>
            </a:r>
            <a:r>
              <a:rPr lang="ru-RU" sz="1400" dirty="0" smtClean="0"/>
              <a:t>чебно-научная </a:t>
            </a:r>
            <a:r>
              <a:rPr lang="ru-RU" sz="1400" dirty="0"/>
              <a:t>лаборатория «</a:t>
            </a:r>
            <a:r>
              <a:rPr lang="ru-RU" sz="1400" dirty="0" err="1"/>
              <a:t>Літаратурнае</a:t>
            </a:r>
            <a:r>
              <a:rPr lang="ru-RU" sz="1400" dirty="0"/>
              <a:t> </a:t>
            </a:r>
            <a:r>
              <a:rPr lang="ru-RU" sz="1400" dirty="0" err="1"/>
              <a:t>краязнаўства</a:t>
            </a:r>
            <a:r>
              <a:rPr lang="ru-RU" sz="1400" dirty="0"/>
              <a:t>» (при кафедре белорусской литературы)</a:t>
            </a:r>
            <a:endParaRPr lang="be-BY" sz="1400" b="1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716016" y="116632"/>
            <a:ext cx="414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dirty="0"/>
              <a:t>Н</a:t>
            </a:r>
            <a:r>
              <a:rPr lang="ru-RU" sz="1400" dirty="0" smtClean="0"/>
              <a:t>аучно-учебная </a:t>
            </a:r>
            <a:r>
              <a:rPr lang="ru-RU" sz="1400" dirty="0"/>
              <a:t>фольклорная лаборатория (при кафедре белорусской культуры и фольклористики)</a:t>
            </a:r>
            <a:endParaRPr lang="be-BY" sz="1400" b="1" dirty="0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07504" y="116632"/>
            <a:ext cx="44644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С</a:t>
            </a:r>
            <a:r>
              <a:rPr lang="ru-RU" sz="1400" dirty="0" smtClean="0"/>
              <a:t>туденческая </a:t>
            </a:r>
            <a:r>
              <a:rPr lang="ru-RU" sz="1400" dirty="0"/>
              <a:t>научно-исследовательская лаборатория </a:t>
            </a:r>
            <a:r>
              <a:rPr lang="ru-RU" sz="1400" dirty="0" smtClean="0"/>
              <a:t>«</a:t>
            </a:r>
            <a:r>
              <a:rPr lang="ru-RU" sz="1400" dirty="0" err="1"/>
              <a:t>Мова</a:t>
            </a:r>
            <a:r>
              <a:rPr lang="ru-RU" sz="1400" dirty="0"/>
              <a:t> і народная культура» (при кафедре белорусского языка)</a:t>
            </a:r>
            <a:endParaRPr lang="be-BY" sz="1400" b="1" dirty="0"/>
          </a:p>
        </p:txBody>
      </p:sp>
      <p:pic>
        <p:nvPicPr>
          <p:cNvPr id="15" name="Picture 4" descr="20141204_13320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964" y="3804562"/>
            <a:ext cx="3056720" cy="229222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P1170194"/>
          <p:cNvPicPr>
            <a:picLocks noChangeAspect="1" noChangeArrowheads="1"/>
          </p:cNvPicPr>
          <p:nvPr/>
        </p:nvPicPr>
        <p:blipFill>
          <a:blip r:embed="rId5" cstate="email">
            <a:lum bright="6000" contrast="12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880621"/>
            <a:ext cx="2865140" cy="2150029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20141204_13292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769" y="699704"/>
            <a:ext cx="3074655" cy="23047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3"/>
          <p:cNvPicPr>
            <a:picLocks noChangeAspect="1" noChangeArrowheads="1"/>
          </p:cNvPicPr>
          <p:nvPr/>
        </p:nvPicPr>
        <p:blipFill>
          <a:blip r:embed="rId9" cstate="email">
            <a:lum bright="-6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669778"/>
            <a:ext cx="3153172" cy="236456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42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4800" cy="850106"/>
          </a:xfrm>
        </p:spPr>
        <p:txBody>
          <a:bodyPr/>
          <a:lstStyle/>
          <a:p>
            <a:pPr algn="ctr"/>
            <a:r>
              <a:rPr lang="ru-RU" sz="2400" dirty="0"/>
              <a:t>руководство </a:t>
            </a:r>
            <a:r>
              <a:rPr lang="ru-RU" sz="2400" dirty="0" smtClean="0"/>
              <a:t>платными </a:t>
            </a:r>
            <a:r>
              <a:rPr lang="ru-RU" sz="2400" dirty="0"/>
              <a:t>научными </a:t>
            </a:r>
            <a:r>
              <a:rPr lang="ru-RU" sz="2400" dirty="0" smtClean="0"/>
              <a:t>проектами</a:t>
            </a:r>
            <a:br>
              <a:rPr lang="ru-RU" sz="2400" dirty="0" smtClean="0"/>
            </a:br>
            <a:r>
              <a:rPr lang="ru-RU" sz="2400" dirty="0" smtClean="0"/>
              <a:t>в 2011–2015 </a:t>
            </a:r>
            <a:r>
              <a:rPr lang="ru-RU" sz="1600" dirty="0" smtClean="0"/>
              <a:t>гг.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24744"/>
            <a:ext cx="5616624" cy="547260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11-10 Литература и фольклор в обстоятельствах исторического выбора: мировоззренческий, эстетический и моральный аспекты. Научный руководитель – И.Н. Афанасьев;</a:t>
            </a:r>
          </a:p>
          <a:p>
            <a:pPr algn="just"/>
            <a:r>
              <a:rPr lang="ru-RU" dirty="0"/>
              <a:t>11-22 </a:t>
            </a:r>
            <a:r>
              <a:rPr lang="ru-RU" dirty="0" err="1"/>
              <a:t>Адукацыйная</a:t>
            </a:r>
            <a:r>
              <a:rPr lang="ru-RU" dirty="0"/>
              <a:t> </a:t>
            </a:r>
            <a:r>
              <a:rPr lang="ru-RU" dirty="0" err="1"/>
              <a:t>прастора</a:t>
            </a:r>
            <a:r>
              <a:rPr lang="ru-RU" dirty="0"/>
              <a:t>: народная </a:t>
            </a:r>
            <a:r>
              <a:rPr lang="ru-RU" dirty="0" err="1"/>
              <a:t>духоўная</a:t>
            </a:r>
            <a:r>
              <a:rPr lang="ru-RU" dirty="0"/>
              <a:t> культура і </a:t>
            </a:r>
            <a:r>
              <a:rPr lang="ru-RU" dirty="0" err="1"/>
              <a:t>сучасныя</a:t>
            </a:r>
            <a:r>
              <a:rPr lang="ru-RU" dirty="0"/>
              <a:t> </a:t>
            </a:r>
            <a:r>
              <a:rPr lang="ru-RU" dirty="0" err="1"/>
              <a:t>тхналогіі</a:t>
            </a:r>
            <a:r>
              <a:rPr lang="ru-RU" dirty="0"/>
              <a:t> ў </a:t>
            </a:r>
            <a:r>
              <a:rPr lang="ru-RU" dirty="0" err="1"/>
              <a:t>падрыхтоўцы</a:t>
            </a:r>
            <a:r>
              <a:rPr lang="ru-RU" dirty="0"/>
              <a:t> </a:t>
            </a:r>
            <a:r>
              <a:rPr lang="ru-RU" dirty="0" err="1"/>
              <a:t>філолага</a:t>
            </a:r>
            <a:r>
              <a:rPr lang="ru-RU" dirty="0"/>
              <a:t>. </a:t>
            </a:r>
            <a:r>
              <a:rPr lang="ru-RU" dirty="0" err="1"/>
              <a:t>Навуковы</a:t>
            </a:r>
            <a:r>
              <a:rPr lang="ru-RU" dirty="0"/>
              <a:t> </a:t>
            </a:r>
            <a:r>
              <a:rPr lang="ru-RU" dirty="0" err="1"/>
              <a:t>кіраўнік</a:t>
            </a:r>
            <a:r>
              <a:rPr lang="ru-RU" dirty="0"/>
              <a:t> – </a:t>
            </a:r>
            <a:r>
              <a:rPr lang="ru-RU" dirty="0" err="1"/>
              <a:t>Серыкаў</a:t>
            </a:r>
            <a:r>
              <a:rPr lang="ru-RU" dirty="0"/>
              <a:t> Р.У.;</a:t>
            </a:r>
          </a:p>
          <a:p>
            <a:pPr algn="just"/>
            <a:r>
              <a:rPr lang="ru-RU" dirty="0"/>
              <a:t>11-51 </a:t>
            </a:r>
            <a:r>
              <a:rPr lang="ru-RU" dirty="0" err="1"/>
              <a:t>Сучасны</a:t>
            </a:r>
            <a:r>
              <a:rPr lang="ru-RU" dirty="0"/>
              <a:t> стан </a:t>
            </a:r>
            <a:r>
              <a:rPr lang="ru-RU" dirty="0" err="1"/>
              <a:t>традыцыйнага</a:t>
            </a:r>
            <a:r>
              <a:rPr lang="ru-RU" dirty="0"/>
              <a:t> </a:t>
            </a:r>
            <a:r>
              <a:rPr lang="ru-RU" dirty="0" err="1"/>
              <a:t>фальклору</a:t>
            </a:r>
            <a:r>
              <a:rPr lang="ru-RU" dirty="0"/>
              <a:t> і </a:t>
            </a:r>
            <a:r>
              <a:rPr lang="ru-RU" dirty="0" err="1"/>
              <a:t>міфалогіі</a:t>
            </a:r>
            <a:r>
              <a:rPr lang="ru-RU" dirty="0"/>
              <a:t> </a:t>
            </a:r>
            <a:r>
              <a:rPr lang="ru-RU" dirty="0" err="1"/>
              <a:t>Беларускага</a:t>
            </a:r>
            <a:r>
              <a:rPr lang="ru-RU" dirty="0"/>
              <a:t> </a:t>
            </a:r>
            <a:r>
              <a:rPr lang="ru-RU" dirty="0" err="1"/>
              <a:t>Палесся</a:t>
            </a:r>
            <a:r>
              <a:rPr lang="ru-RU" dirty="0"/>
              <a:t>: жанры, </a:t>
            </a:r>
            <a:r>
              <a:rPr lang="ru-RU" dirty="0" err="1"/>
              <a:t>міфасемантыка</a:t>
            </a:r>
            <a:r>
              <a:rPr lang="ru-RU" dirty="0"/>
              <a:t>, </a:t>
            </a:r>
            <a:r>
              <a:rPr lang="ru-RU" dirty="0" err="1"/>
              <a:t>паэтыка</a:t>
            </a:r>
            <a:r>
              <a:rPr lang="ru-RU" dirty="0"/>
              <a:t>. </a:t>
            </a:r>
            <a:r>
              <a:rPr lang="ru-RU" dirty="0" err="1"/>
              <a:t>Навуковы</a:t>
            </a:r>
            <a:r>
              <a:rPr lang="ru-RU" dirty="0"/>
              <a:t> </a:t>
            </a:r>
            <a:r>
              <a:rPr lang="ru-RU" dirty="0" err="1"/>
              <a:t>кіраўнік</a:t>
            </a:r>
            <a:r>
              <a:rPr lang="ru-RU" dirty="0"/>
              <a:t> – </a:t>
            </a:r>
            <a:r>
              <a:rPr lang="ru-RU" dirty="0" err="1"/>
              <a:t>Новак</a:t>
            </a:r>
            <a:r>
              <a:rPr lang="ru-RU" dirty="0"/>
              <a:t> В.С.;</a:t>
            </a:r>
          </a:p>
          <a:p>
            <a:pPr algn="just"/>
            <a:r>
              <a:rPr lang="ru-RU" dirty="0"/>
              <a:t>11-54 </a:t>
            </a:r>
            <a:r>
              <a:rPr lang="ru-RU" dirty="0" err="1"/>
              <a:t>Дыялектыка</a:t>
            </a:r>
            <a:r>
              <a:rPr lang="ru-RU" dirty="0"/>
              <a:t> </a:t>
            </a:r>
            <a:r>
              <a:rPr lang="ru-RU" dirty="0" err="1"/>
              <a:t>нацыянальнага</a:t>
            </a:r>
            <a:r>
              <a:rPr lang="ru-RU" dirty="0"/>
              <a:t> і </a:t>
            </a:r>
            <a:r>
              <a:rPr lang="ru-RU" dirty="0" err="1"/>
              <a:t>агульначалавечага</a:t>
            </a:r>
            <a:r>
              <a:rPr lang="ru-RU" dirty="0"/>
              <a:t> ў </a:t>
            </a:r>
            <a:r>
              <a:rPr lang="ru-RU" dirty="0" err="1"/>
              <a:t>беларускай</a:t>
            </a:r>
            <a:r>
              <a:rPr lang="ru-RU" dirty="0"/>
              <a:t> і </a:t>
            </a:r>
            <a:r>
              <a:rPr lang="ru-RU" dirty="0" err="1"/>
              <a:t>славянскай</a:t>
            </a:r>
            <a:r>
              <a:rPr lang="ru-RU" dirty="0"/>
              <a:t> </a:t>
            </a:r>
            <a:r>
              <a:rPr lang="ru-RU" dirty="0" err="1"/>
              <a:t>літаратурах</a:t>
            </a:r>
            <a:r>
              <a:rPr lang="ru-RU" dirty="0"/>
              <a:t>, </a:t>
            </a:r>
            <a:r>
              <a:rPr lang="ru-RU" dirty="0" err="1"/>
              <a:t>праблемы</a:t>
            </a:r>
            <a:r>
              <a:rPr lang="ru-RU" dirty="0"/>
              <a:t> </a:t>
            </a:r>
            <a:r>
              <a:rPr lang="ru-RU" dirty="0" err="1"/>
              <a:t>ідэнтычнасці</a:t>
            </a:r>
            <a:r>
              <a:rPr lang="ru-RU" dirty="0"/>
              <a:t> і </a:t>
            </a:r>
            <a:r>
              <a:rPr lang="ru-RU" dirty="0" err="1"/>
              <a:t>працэсы</a:t>
            </a:r>
            <a:r>
              <a:rPr lang="ru-RU" dirty="0"/>
              <a:t> культурна-</a:t>
            </a:r>
            <a:r>
              <a:rPr lang="ru-RU" dirty="0" err="1"/>
              <a:t>цывілізацыйнага</a:t>
            </a:r>
            <a:r>
              <a:rPr lang="ru-RU" dirty="0"/>
              <a:t> </a:t>
            </a:r>
            <a:r>
              <a:rPr lang="ru-RU" dirty="0" err="1"/>
              <a:t>ўзаемадзеяння</a:t>
            </a:r>
            <a:r>
              <a:rPr lang="ru-RU" dirty="0"/>
              <a:t>. </a:t>
            </a:r>
            <a:r>
              <a:rPr lang="ru-RU" dirty="0" err="1"/>
              <a:t>Навуковы</a:t>
            </a:r>
            <a:r>
              <a:rPr lang="ru-RU" dirty="0"/>
              <a:t> </a:t>
            </a:r>
            <a:r>
              <a:rPr lang="ru-RU" dirty="0" err="1"/>
              <a:t>кіраўнік</a:t>
            </a:r>
            <a:r>
              <a:rPr lang="ru-RU" dirty="0"/>
              <a:t> – </a:t>
            </a:r>
            <a:r>
              <a:rPr lang="ru-RU" dirty="0" err="1"/>
              <a:t>Штэйнер</a:t>
            </a:r>
            <a:r>
              <a:rPr lang="ru-RU" dirty="0"/>
              <a:t> І.Ф.;</a:t>
            </a:r>
          </a:p>
          <a:p>
            <a:pPr algn="just"/>
            <a:r>
              <a:rPr lang="ru-RU" dirty="0"/>
              <a:t>11-56/1 </a:t>
            </a:r>
            <a:r>
              <a:rPr lang="ru-RU" dirty="0" err="1"/>
              <a:t>Лексіка</a:t>
            </a:r>
            <a:r>
              <a:rPr lang="ru-RU" dirty="0"/>
              <a:t> </a:t>
            </a:r>
            <a:r>
              <a:rPr lang="ru-RU" dirty="0" err="1"/>
              <a:t>матэрыяльнай</a:t>
            </a:r>
            <a:r>
              <a:rPr lang="ru-RU" dirty="0"/>
              <a:t> і </a:t>
            </a:r>
            <a:r>
              <a:rPr lang="ru-RU" dirty="0" err="1"/>
              <a:t>духоўнай</a:t>
            </a:r>
            <a:r>
              <a:rPr lang="ru-RU" dirty="0"/>
              <a:t> культуры </a:t>
            </a:r>
            <a:r>
              <a:rPr lang="ru-RU" dirty="0" err="1"/>
              <a:t>беларусаў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ўсходнеславянскім</a:t>
            </a:r>
            <a:r>
              <a:rPr lang="ru-RU" dirty="0"/>
              <a:t> </a:t>
            </a:r>
            <a:r>
              <a:rPr lang="ru-RU" dirty="0" err="1"/>
              <a:t>кантэксце</a:t>
            </a:r>
            <a:r>
              <a:rPr lang="ru-RU" dirty="0"/>
              <a:t>. </a:t>
            </a:r>
            <a:r>
              <a:rPr lang="ru-RU" dirty="0" err="1"/>
              <a:t>Навуковы</a:t>
            </a:r>
            <a:r>
              <a:rPr lang="ru-RU" dirty="0"/>
              <a:t> </a:t>
            </a:r>
            <a:r>
              <a:rPr lang="ru-RU" dirty="0" err="1"/>
              <a:t>кіраўнік</a:t>
            </a:r>
            <a:r>
              <a:rPr lang="ru-RU" dirty="0"/>
              <a:t> – </a:t>
            </a:r>
            <a:r>
              <a:rPr lang="ru-RU" dirty="0" err="1"/>
              <a:t>Станкевіч</a:t>
            </a:r>
            <a:r>
              <a:rPr lang="ru-RU" dirty="0"/>
              <a:t> А.А.;</a:t>
            </a:r>
          </a:p>
          <a:p>
            <a:pPr algn="just"/>
            <a:r>
              <a:rPr lang="ru-RU" dirty="0"/>
              <a:t>11-56/2 Лексика материальной и духовной культуры белорусов в восточнославянском контексте. Научный руководитель – Коваль В.И.;</a:t>
            </a:r>
          </a:p>
          <a:p>
            <a:pPr algn="just"/>
            <a:r>
              <a:rPr lang="ru-RU" dirty="0"/>
              <a:t>11-57 </a:t>
            </a:r>
            <a:r>
              <a:rPr lang="ru-RU" dirty="0" err="1"/>
              <a:t>Фразеалагічная</a:t>
            </a:r>
            <a:r>
              <a:rPr lang="ru-RU" dirty="0"/>
              <a:t> </a:t>
            </a:r>
            <a:r>
              <a:rPr lang="ru-RU" dirty="0" err="1"/>
              <a:t>канцэптуалізацыя</a:t>
            </a:r>
            <a:r>
              <a:rPr lang="ru-RU" dirty="0"/>
              <a:t> і </a:t>
            </a:r>
            <a:r>
              <a:rPr lang="ru-RU" dirty="0" err="1"/>
              <a:t>катэгарызацыя</a:t>
            </a:r>
            <a:r>
              <a:rPr lang="ru-RU" dirty="0"/>
              <a:t> свету </a:t>
            </a:r>
            <a:r>
              <a:rPr lang="ru-RU" dirty="0" err="1"/>
              <a:t>беларусамі</a:t>
            </a:r>
            <a:r>
              <a:rPr lang="ru-RU" dirty="0"/>
              <a:t>. </a:t>
            </a:r>
            <a:r>
              <a:rPr lang="ru-RU" dirty="0" err="1"/>
              <a:t>Навуковы</a:t>
            </a:r>
            <a:r>
              <a:rPr lang="ru-RU" dirty="0"/>
              <a:t> </a:t>
            </a:r>
            <a:r>
              <a:rPr lang="ru-RU" dirty="0" err="1"/>
              <a:t>кіраўнік</a:t>
            </a:r>
            <a:r>
              <a:rPr lang="ru-RU" dirty="0"/>
              <a:t> – </a:t>
            </a:r>
            <a:r>
              <a:rPr lang="ru-RU" dirty="0" err="1"/>
              <a:t>Ляшчынская</a:t>
            </a:r>
            <a:r>
              <a:rPr lang="ru-RU" dirty="0"/>
              <a:t> В.А.;</a:t>
            </a:r>
          </a:p>
          <a:p>
            <a:pPr algn="just"/>
            <a:r>
              <a:rPr lang="ru-RU" dirty="0"/>
              <a:t>11-58 </a:t>
            </a:r>
            <a:r>
              <a:rPr lang="ru-RU" dirty="0" err="1"/>
              <a:t>Ваенная</a:t>
            </a:r>
            <a:r>
              <a:rPr lang="ru-RU" dirty="0"/>
              <a:t> проза ў </a:t>
            </a:r>
            <a:r>
              <a:rPr lang="ru-RU" dirty="0" err="1"/>
              <a:t>фарміраванні</a:t>
            </a:r>
            <a:r>
              <a:rPr lang="ru-RU" dirty="0"/>
              <a:t> </a:t>
            </a:r>
            <a:r>
              <a:rPr lang="ru-RU" dirty="0" err="1"/>
              <a:t>духоўных</a:t>
            </a:r>
            <a:r>
              <a:rPr lang="ru-RU" dirty="0"/>
              <a:t> </a:t>
            </a:r>
            <a:r>
              <a:rPr lang="ru-RU" dirty="0" err="1"/>
              <a:t>вартасцей</a:t>
            </a:r>
            <a:r>
              <a:rPr lang="ru-RU" dirty="0"/>
              <a:t> </a:t>
            </a:r>
            <a:r>
              <a:rPr lang="ru-RU" dirty="0" err="1"/>
              <a:t>беларускага</a:t>
            </a:r>
            <a:r>
              <a:rPr lang="ru-RU" dirty="0"/>
              <a:t> народа. Научный руководитель – Афанасьев И.Н.;</a:t>
            </a:r>
          </a:p>
          <a:p>
            <a:pPr algn="just"/>
            <a:r>
              <a:rPr lang="ru-RU" dirty="0"/>
              <a:t>11-60 Историко-культурное наследие </a:t>
            </a:r>
            <a:r>
              <a:rPr lang="ru-RU" dirty="0" err="1"/>
              <a:t>Речицкого</a:t>
            </a:r>
            <a:r>
              <a:rPr lang="ru-RU" dirty="0"/>
              <a:t> района: к 800-летию г. Речица. Ответственный исполнитель – Лебедева В.М.;</a:t>
            </a:r>
          </a:p>
          <a:p>
            <a:pPr algn="just"/>
            <a:r>
              <a:rPr lang="ru-RU" dirty="0"/>
              <a:t>11-83 Античная и раннесредневековая славянская ономастика (этнонимы, антропонимы, </a:t>
            </a:r>
            <a:r>
              <a:rPr lang="ru-RU" dirty="0" err="1"/>
              <a:t>ойконимы</a:t>
            </a:r>
            <a:r>
              <a:rPr lang="ru-RU" dirty="0"/>
              <a:t>). Научный руководитель – Козлова Р.М.;</a:t>
            </a:r>
          </a:p>
          <a:p>
            <a:pPr algn="just"/>
            <a:r>
              <a:rPr lang="ru-RU" dirty="0"/>
              <a:t>11-102 </a:t>
            </a:r>
            <a:r>
              <a:rPr lang="ru-RU" dirty="0" err="1"/>
              <a:t>Петрыкаў</a:t>
            </a:r>
            <a:r>
              <a:rPr lang="ru-RU" dirty="0"/>
              <a:t> і </a:t>
            </a:r>
            <a:r>
              <a:rPr lang="ru-RU" dirty="0" err="1"/>
              <a:t>Петрыкаўшчына</a:t>
            </a:r>
            <a:r>
              <a:rPr lang="ru-RU" dirty="0"/>
              <a:t>: </a:t>
            </a:r>
            <a:r>
              <a:rPr lang="ru-RU" dirty="0" err="1"/>
              <a:t>сучасны</a:t>
            </a:r>
            <a:r>
              <a:rPr lang="ru-RU" dirty="0"/>
              <a:t> стан </a:t>
            </a:r>
            <a:r>
              <a:rPr lang="ru-RU" dirty="0" err="1"/>
              <a:t>духоўнай</a:t>
            </a:r>
            <a:r>
              <a:rPr lang="ru-RU" dirty="0"/>
              <a:t> культуры, </a:t>
            </a:r>
            <a:r>
              <a:rPr lang="ru-RU" dirty="0" err="1"/>
              <a:t>абрады</a:t>
            </a:r>
            <a:r>
              <a:rPr lang="ru-RU" dirty="0"/>
              <a:t> і </a:t>
            </a:r>
            <a:r>
              <a:rPr lang="ru-RU" dirty="0" err="1"/>
              <a:t>звычаі</a:t>
            </a:r>
            <a:r>
              <a:rPr lang="ru-RU" dirty="0"/>
              <a:t>. </a:t>
            </a:r>
            <a:r>
              <a:rPr lang="ru-RU" dirty="0" err="1"/>
              <a:t>Навуковы</a:t>
            </a:r>
            <a:r>
              <a:rPr lang="ru-RU" dirty="0"/>
              <a:t> </a:t>
            </a:r>
            <a:r>
              <a:rPr lang="ru-RU" dirty="0" err="1"/>
              <a:t>кіраўнік</a:t>
            </a:r>
            <a:r>
              <a:rPr lang="ru-RU" dirty="0"/>
              <a:t> – </a:t>
            </a:r>
            <a:r>
              <a:rPr lang="ru-RU" dirty="0" err="1"/>
              <a:t>Новак</a:t>
            </a:r>
            <a:r>
              <a:rPr lang="ru-RU" dirty="0"/>
              <a:t> В.С</a:t>
            </a:r>
            <a:r>
              <a:rPr lang="ru-RU" dirty="0" smtClean="0"/>
              <a:t>.;</a:t>
            </a:r>
            <a:endParaRPr lang="ru-RU" dirty="0"/>
          </a:p>
        </p:txBody>
      </p:sp>
      <p:pic>
        <p:nvPicPr>
          <p:cNvPr id="4" name="Picture 8" descr="DSCN278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2348880"/>
            <a:ext cx="3074018" cy="2304256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236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4800" cy="850106"/>
          </a:xfrm>
        </p:spPr>
        <p:txBody>
          <a:bodyPr/>
          <a:lstStyle/>
          <a:p>
            <a:pPr algn="ctr"/>
            <a:r>
              <a:rPr lang="ru-RU" sz="2400" dirty="0"/>
              <a:t>руководство </a:t>
            </a:r>
            <a:r>
              <a:rPr lang="ru-RU" sz="2400" dirty="0" smtClean="0"/>
              <a:t>платными </a:t>
            </a:r>
            <a:r>
              <a:rPr lang="ru-RU" sz="2400" dirty="0"/>
              <a:t>научными </a:t>
            </a:r>
            <a:r>
              <a:rPr lang="ru-RU" sz="2400" dirty="0" smtClean="0"/>
              <a:t>проектами</a:t>
            </a:r>
            <a:br>
              <a:rPr lang="ru-RU" sz="2400" dirty="0" smtClean="0"/>
            </a:br>
            <a:r>
              <a:rPr lang="ru-RU" sz="2400" dirty="0" smtClean="0"/>
              <a:t>в 2011–2015 </a:t>
            </a:r>
            <a:r>
              <a:rPr lang="ru-RU" sz="1600" dirty="0" smtClean="0"/>
              <a:t>гг.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24744"/>
            <a:ext cx="5832648" cy="532859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12-03 </a:t>
            </a:r>
            <a:r>
              <a:rPr lang="ru-RU" dirty="0" err="1"/>
              <a:t>Фальклорна-этнаграфічная</a:t>
            </a:r>
            <a:r>
              <a:rPr lang="ru-RU" dirty="0"/>
              <a:t> </a:t>
            </a:r>
            <a:r>
              <a:rPr lang="ru-RU" dirty="0" err="1"/>
              <a:t>спадчына</a:t>
            </a:r>
            <a:r>
              <a:rPr lang="ru-RU" dirty="0"/>
              <a:t> </a:t>
            </a:r>
            <a:r>
              <a:rPr lang="ru-RU" dirty="0" err="1"/>
              <a:t>Лельчыцкага</a:t>
            </a:r>
            <a:r>
              <a:rPr lang="ru-RU" dirty="0"/>
              <a:t> </a:t>
            </a:r>
            <a:r>
              <a:rPr lang="ru-RU" dirty="0" err="1"/>
              <a:t>раёна</a:t>
            </a:r>
            <a:r>
              <a:rPr lang="ru-RU" dirty="0"/>
              <a:t>: </a:t>
            </a:r>
            <a:r>
              <a:rPr lang="ru-RU" dirty="0" err="1"/>
              <a:t>агульнанацыянальнае</a:t>
            </a:r>
            <a:r>
              <a:rPr lang="ru-RU" dirty="0"/>
              <a:t> і </a:t>
            </a:r>
            <a:r>
              <a:rPr lang="ru-RU" dirty="0" err="1"/>
              <a:t>рэгіянальна-лакальнае</a:t>
            </a:r>
            <a:r>
              <a:rPr lang="ru-RU" dirty="0"/>
              <a:t>. </a:t>
            </a:r>
            <a:r>
              <a:rPr lang="ru-RU" dirty="0" err="1"/>
              <a:t>Навуковы</a:t>
            </a:r>
            <a:r>
              <a:rPr lang="ru-RU" dirty="0"/>
              <a:t> </a:t>
            </a:r>
            <a:r>
              <a:rPr lang="ru-RU" dirty="0" err="1"/>
              <a:t>кіраўнік</a:t>
            </a:r>
            <a:r>
              <a:rPr lang="ru-RU" dirty="0"/>
              <a:t> – </a:t>
            </a:r>
            <a:r>
              <a:rPr lang="ru-RU" dirty="0" err="1"/>
              <a:t>Кастрыца</a:t>
            </a:r>
            <a:r>
              <a:rPr lang="ru-RU" dirty="0"/>
              <a:t> А.А.;</a:t>
            </a:r>
          </a:p>
          <a:p>
            <a:pPr algn="just"/>
            <a:r>
              <a:rPr lang="ru-RU" dirty="0"/>
              <a:t>12-08 </a:t>
            </a:r>
            <a:r>
              <a:rPr lang="ru-RU" dirty="0" err="1"/>
              <a:t>Спецыфіка</a:t>
            </a:r>
            <a:r>
              <a:rPr lang="ru-RU" dirty="0"/>
              <a:t> </a:t>
            </a:r>
            <a:r>
              <a:rPr lang="ru-RU" dirty="0" err="1"/>
              <a:t>сучаснай</a:t>
            </a:r>
            <a:r>
              <a:rPr lang="ru-RU" dirty="0"/>
              <a:t> </a:t>
            </a:r>
            <a:r>
              <a:rPr lang="ru-RU" dirty="0" err="1"/>
              <a:t>беларускай</a:t>
            </a:r>
            <a:r>
              <a:rPr lang="ru-RU" dirty="0"/>
              <a:t> прозы ў </a:t>
            </a:r>
            <a:r>
              <a:rPr lang="ru-RU" dirty="0" err="1"/>
              <a:t>кантэксте</a:t>
            </a:r>
            <a:r>
              <a:rPr lang="ru-RU" dirty="0"/>
              <a:t> </a:t>
            </a:r>
            <a:r>
              <a:rPr lang="ru-RU" dirty="0" err="1"/>
              <a:t>еўрапейскай</a:t>
            </a:r>
            <a:r>
              <a:rPr lang="ru-RU" dirty="0"/>
              <a:t> </a:t>
            </a:r>
            <a:r>
              <a:rPr lang="ru-RU" dirty="0" err="1"/>
              <a:t>літаратуры</a:t>
            </a:r>
            <a:r>
              <a:rPr lang="ru-RU" dirty="0"/>
              <a:t>: </a:t>
            </a:r>
            <a:r>
              <a:rPr lang="ru-RU" dirty="0" err="1"/>
              <a:t>імагалагічны</a:t>
            </a:r>
            <a:r>
              <a:rPr lang="ru-RU" dirty="0"/>
              <a:t> аспект. </a:t>
            </a:r>
            <a:r>
              <a:rPr lang="ru-RU" dirty="0" err="1"/>
              <a:t>Навуковы</a:t>
            </a:r>
            <a:r>
              <a:rPr lang="ru-RU" dirty="0"/>
              <a:t> </a:t>
            </a:r>
            <a:r>
              <a:rPr lang="ru-RU" dirty="0" err="1"/>
              <a:t>кіраўнік</a:t>
            </a:r>
            <a:r>
              <a:rPr lang="ru-RU" dirty="0"/>
              <a:t> – </a:t>
            </a:r>
            <a:r>
              <a:rPr lang="ru-RU" dirty="0" err="1"/>
              <a:t>Аммон</a:t>
            </a:r>
            <a:r>
              <a:rPr lang="ru-RU" dirty="0"/>
              <a:t> М.У.;</a:t>
            </a:r>
          </a:p>
          <a:p>
            <a:pPr algn="just"/>
            <a:r>
              <a:rPr lang="ru-RU" dirty="0"/>
              <a:t>12-18 </a:t>
            </a:r>
            <a:r>
              <a:rPr lang="ru-RU" dirty="0" err="1"/>
              <a:t>Шматмоўная</a:t>
            </a:r>
            <a:r>
              <a:rPr lang="ru-RU" dirty="0"/>
              <a:t> </a:t>
            </a:r>
            <a:r>
              <a:rPr lang="ru-RU" dirty="0" err="1"/>
              <a:t>літаратура</a:t>
            </a:r>
            <a:r>
              <a:rPr lang="ru-RU" dirty="0"/>
              <a:t> </a:t>
            </a:r>
            <a:r>
              <a:rPr lang="ru-RU" dirty="0" err="1"/>
              <a:t>Гомельшчыны</a:t>
            </a:r>
            <a:r>
              <a:rPr lang="ru-RU" dirty="0"/>
              <a:t>: </a:t>
            </a:r>
            <a:r>
              <a:rPr lang="ru-RU" dirty="0" err="1"/>
              <a:t>генезіс</a:t>
            </a:r>
            <a:r>
              <a:rPr lang="ru-RU" dirty="0"/>
              <a:t>, </a:t>
            </a:r>
            <a:r>
              <a:rPr lang="ru-RU" dirty="0" err="1"/>
              <a:t>спецыфіка</a:t>
            </a:r>
            <a:r>
              <a:rPr lang="ru-RU" dirty="0"/>
              <a:t>, </a:t>
            </a:r>
            <a:r>
              <a:rPr lang="ru-RU" dirty="0" err="1"/>
              <a:t>тэндэнцыі</a:t>
            </a:r>
            <a:r>
              <a:rPr lang="ru-RU" dirty="0"/>
              <a:t> </a:t>
            </a:r>
            <a:r>
              <a:rPr lang="ru-RU" dirty="0" err="1"/>
              <a:t>развіцця</a:t>
            </a:r>
            <a:r>
              <a:rPr lang="ru-RU" dirty="0"/>
              <a:t>. </a:t>
            </a:r>
            <a:r>
              <a:rPr lang="ru-RU" dirty="0" err="1"/>
              <a:t>Навуковы</a:t>
            </a:r>
            <a:r>
              <a:rPr lang="ru-RU" dirty="0"/>
              <a:t> </a:t>
            </a:r>
            <a:r>
              <a:rPr lang="ru-RU" dirty="0" err="1"/>
              <a:t>кіраўнік</a:t>
            </a:r>
            <a:r>
              <a:rPr lang="ru-RU" dirty="0"/>
              <a:t> – І.Ф. </a:t>
            </a:r>
            <a:r>
              <a:rPr lang="ru-RU" dirty="0" err="1"/>
              <a:t>Штэйнер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12-24 </a:t>
            </a:r>
            <a:r>
              <a:rPr lang="ru-RU" dirty="0" err="1"/>
              <a:t>Асаблівасці</a:t>
            </a:r>
            <a:r>
              <a:rPr lang="ru-RU" dirty="0"/>
              <a:t> </a:t>
            </a:r>
            <a:r>
              <a:rPr lang="ru-RU" dirty="0" err="1"/>
              <a:t>традыцыйнага</a:t>
            </a:r>
            <a:r>
              <a:rPr lang="ru-RU" dirty="0"/>
              <a:t> </a:t>
            </a:r>
            <a:r>
              <a:rPr lang="ru-RU" dirty="0" err="1"/>
              <a:t>жылля</a:t>
            </a:r>
            <a:r>
              <a:rPr lang="ru-RU" dirty="0"/>
              <a:t> на </a:t>
            </a:r>
            <a:r>
              <a:rPr lang="ru-RU" dirty="0" err="1"/>
              <a:t>тэрыторыі</a:t>
            </a:r>
            <a:r>
              <a:rPr lang="ru-RU" dirty="0"/>
              <a:t> </a:t>
            </a:r>
            <a:r>
              <a:rPr lang="ru-RU" dirty="0" err="1"/>
              <a:t>расійска-беларускага</a:t>
            </a:r>
            <a:r>
              <a:rPr lang="ru-RU" dirty="0"/>
              <a:t> </a:t>
            </a:r>
            <a:r>
              <a:rPr lang="ru-RU" dirty="0" err="1"/>
              <a:t>памежжа</a:t>
            </a:r>
            <a:r>
              <a:rPr lang="ru-RU" dirty="0"/>
              <a:t>: </a:t>
            </a:r>
            <a:r>
              <a:rPr lang="ru-RU" dirty="0" err="1"/>
              <a:t>этнаграфічны</a:t>
            </a:r>
            <a:r>
              <a:rPr lang="ru-RU" dirty="0"/>
              <a:t> і </a:t>
            </a:r>
            <a:r>
              <a:rPr lang="ru-RU" dirty="0" err="1"/>
              <a:t>лінгвакультуралагічны</a:t>
            </a:r>
            <a:r>
              <a:rPr lang="ru-RU" dirty="0"/>
              <a:t> аспекты. </a:t>
            </a:r>
            <a:r>
              <a:rPr lang="ru-RU" dirty="0" err="1"/>
              <a:t>Навуковы</a:t>
            </a:r>
            <a:r>
              <a:rPr lang="ru-RU" dirty="0"/>
              <a:t> </a:t>
            </a:r>
            <a:r>
              <a:rPr lang="ru-RU" dirty="0" err="1"/>
              <a:t>кіраўнік</a:t>
            </a:r>
            <a:r>
              <a:rPr lang="ru-RU" dirty="0"/>
              <a:t> – </a:t>
            </a:r>
            <a:r>
              <a:rPr lang="ru-RU" dirty="0" err="1"/>
              <a:t>Станкевіч</a:t>
            </a:r>
            <a:r>
              <a:rPr lang="ru-RU" dirty="0"/>
              <a:t> А.А.;</a:t>
            </a:r>
          </a:p>
          <a:p>
            <a:pPr algn="just"/>
            <a:r>
              <a:rPr lang="ru-RU" dirty="0"/>
              <a:t>12-28 </a:t>
            </a:r>
            <a:r>
              <a:rPr lang="ru-RU" dirty="0" err="1"/>
              <a:t>Сучасны</a:t>
            </a:r>
            <a:r>
              <a:rPr lang="ru-RU" dirty="0"/>
              <a:t> стан </a:t>
            </a:r>
            <a:r>
              <a:rPr lang="ru-RU" dirty="0" err="1"/>
              <a:t>традыцыйнай</a:t>
            </a:r>
            <a:r>
              <a:rPr lang="ru-RU" dirty="0"/>
              <a:t> культуры </a:t>
            </a:r>
            <a:r>
              <a:rPr lang="ru-RU" dirty="0" err="1"/>
              <a:t>Нясвіжскага</a:t>
            </a:r>
            <a:r>
              <a:rPr lang="ru-RU" dirty="0"/>
              <a:t> краю. </a:t>
            </a:r>
            <a:r>
              <a:rPr lang="ru-RU" dirty="0" err="1"/>
              <a:t>Навуковы</a:t>
            </a:r>
            <a:r>
              <a:rPr lang="ru-RU" dirty="0"/>
              <a:t> </a:t>
            </a:r>
            <a:r>
              <a:rPr lang="ru-RU" dirty="0" err="1"/>
              <a:t>кіраўнік</a:t>
            </a:r>
            <a:r>
              <a:rPr lang="ru-RU" dirty="0"/>
              <a:t> – </a:t>
            </a:r>
            <a:r>
              <a:rPr lang="ru-RU" dirty="0" err="1"/>
              <a:t>Новак</a:t>
            </a:r>
            <a:r>
              <a:rPr lang="ru-RU" dirty="0"/>
              <a:t> В.С.;</a:t>
            </a:r>
          </a:p>
          <a:p>
            <a:pPr algn="just"/>
            <a:r>
              <a:rPr lang="ru-RU" dirty="0"/>
              <a:t>14-86 </a:t>
            </a:r>
            <a:r>
              <a:rPr lang="ru-RU" dirty="0" err="1"/>
              <a:t>Касандраўскі</a:t>
            </a:r>
            <a:r>
              <a:rPr lang="ru-RU" dirty="0"/>
              <a:t> </a:t>
            </a:r>
            <a:r>
              <a:rPr lang="ru-RU" dirty="0" err="1"/>
              <a:t>пачатак</a:t>
            </a:r>
            <a:r>
              <a:rPr lang="ru-RU" dirty="0"/>
              <a:t> у </a:t>
            </a:r>
            <a:r>
              <a:rPr lang="ru-RU" dirty="0" err="1"/>
              <a:t>сучаснай</a:t>
            </a:r>
            <a:r>
              <a:rPr lang="ru-RU" dirty="0"/>
              <a:t> </a:t>
            </a:r>
            <a:r>
              <a:rPr lang="ru-RU" dirty="0" err="1"/>
              <a:t>беларускай</a:t>
            </a:r>
            <a:r>
              <a:rPr lang="ru-RU" dirty="0"/>
              <a:t> прозе. </a:t>
            </a:r>
            <a:r>
              <a:rPr lang="ru-RU" dirty="0" err="1"/>
              <a:t>Навуковы</a:t>
            </a:r>
            <a:r>
              <a:rPr lang="ru-RU" dirty="0"/>
              <a:t> </a:t>
            </a:r>
            <a:r>
              <a:rPr lang="ru-RU" dirty="0" err="1"/>
              <a:t>кіраўнік</a:t>
            </a:r>
            <a:r>
              <a:rPr lang="ru-RU" dirty="0"/>
              <a:t>– </a:t>
            </a:r>
            <a:r>
              <a:rPr lang="ru-RU" dirty="0" err="1"/>
              <a:t>Андрэева</a:t>
            </a:r>
            <a:r>
              <a:rPr lang="ru-RU" dirty="0"/>
              <a:t> А.У.;</a:t>
            </a:r>
          </a:p>
          <a:p>
            <a:pPr algn="just"/>
            <a:r>
              <a:rPr lang="ru-RU" dirty="0"/>
              <a:t>15-11 </a:t>
            </a:r>
            <a:r>
              <a:rPr lang="ru-RU" dirty="0" err="1"/>
              <a:t>Пазаабрадавы</a:t>
            </a:r>
            <a:r>
              <a:rPr lang="ru-RU" dirty="0"/>
              <a:t> </a:t>
            </a:r>
            <a:r>
              <a:rPr lang="ru-RU" dirty="0" err="1"/>
              <a:t>фальклор</a:t>
            </a:r>
            <a:r>
              <a:rPr lang="ru-RU" dirty="0"/>
              <a:t> </a:t>
            </a:r>
            <a:r>
              <a:rPr lang="ru-RU" dirty="0" err="1"/>
              <a:t>Гомельшчыны</a:t>
            </a:r>
            <a:r>
              <a:rPr lang="ru-RU" dirty="0"/>
              <a:t>: </a:t>
            </a:r>
            <a:r>
              <a:rPr lang="ru-RU" dirty="0" err="1"/>
              <a:t>спецыфіка</a:t>
            </a:r>
            <a:r>
              <a:rPr lang="ru-RU" dirty="0"/>
              <a:t> </a:t>
            </a:r>
            <a:r>
              <a:rPr lang="ru-RU" dirty="0" err="1"/>
              <a:t>вобразна-мастацкай</a:t>
            </a:r>
            <a:r>
              <a:rPr lang="ru-RU" dirty="0"/>
              <a:t> </a:t>
            </a:r>
            <a:r>
              <a:rPr lang="ru-RU" dirty="0" err="1"/>
              <a:t>сістэмы</a:t>
            </a:r>
            <a:r>
              <a:rPr lang="ru-RU" dirty="0"/>
              <a:t> </a:t>
            </a:r>
            <a:r>
              <a:rPr lang="ru-RU" dirty="0" err="1"/>
              <a:t>баладных</a:t>
            </a:r>
            <a:r>
              <a:rPr lang="ru-RU" dirty="0"/>
              <a:t> </a:t>
            </a:r>
            <a:r>
              <a:rPr lang="ru-RU" dirty="0" err="1"/>
              <a:t>песень</a:t>
            </a:r>
            <a:r>
              <a:rPr lang="ru-RU" dirty="0"/>
              <a:t>, </a:t>
            </a:r>
            <a:r>
              <a:rPr lang="ru-RU" dirty="0" err="1"/>
              <a:t>прыказак</a:t>
            </a:r>
            <a:r>
              <a:rPr lang="ru-RU" dirty="0"/>
              <a:t> і </a:t>
            </a:r>
            <a:r>
              <a:rPr lang="ru-RU" dirty="0" err="1"/>
              <a:t>прымавак</a:t>
            </a:r>
            <a:r>
              <a:rPr lang="ru-RU" dirty="0"/>
              <a:t>. </a:t>
            </a:r>
            <a:r>
              <a:rPr lang="ru-RU" dirty="0" err="1"/>
              <a:t>Навуковы</a:t>
            </a:r>
            <a:r>
              <a:rPr lang="ru-RU" dirty="0"/>
              <a:t> </a:t>
            </a:r>
            <a:r>
              <a:rPr lang="ru-RU" dirty="0" err="1"/>
              <a:t>кіраўнік</a:t>
            </a:r>
            <a:r>
              <a:rPr lang="ru-RU" dirty="0"/>
              <a:t> – </a:t>
            </a:r>
            <a:r>
              <a:rPr lang="ru-RU" dirty="0" err="1"/>
              <a:t>Новак</a:t>
            </a:r>
            <a:r>
              <a:rPr lang="ru-RU" dirty="0"/>
              <a:t> В.С.;</a:t>
            </a:r>
          </a:p>
          <a:p>
            <a:pPr algn="just"/>
            <a:r>
              <a:rPr lang="ru-RU" dirty="0"/>
              <a:t>15-28 Традиционные и современные практики социальной регламентации поведения молодежи в сфере любовно-брачных отношений на территории Восточного Полесья: этнокультурный и </a:t>
            </a:r>
            <a:r>
              <a:rPr lang="ru-RU" dirty="0" err="1"/>
              <a:t>лингвогендерный</a:t>
            </a:r>
            <a:r>
              <a:rPr lang="ru-RU" dirty="0"/>
              <a:t> аспекты. Научный руководитель – Коваль В.И.;</a:t>
            </a:r>
          </a:p>
          <a:p>
            <a:pPr algn="just"/>
            <a:r>
              <a:rPr lang="ru-RU" dirty="0"/>
              <a:t>15Р-045 Этнографические и </a:t>
            </a:r>
            <a:r>
              <a:rPr lang="ru-RU" dirty="0" err="1"/>
              <a:t>лингвокультурологические</a:t>
            </a:r>
            <a:r>
              <a:rPr lang="ru-RU" dirty="0"/>
              <a:t> особенности обрядового фольклора </a:t>
            </a:r>
            <a:r>
              <a:rPr lang="ru-RU" dirty="0" err="1"/>
              <a:t>Брянско</a:t>
            </a:r>
            <a:r>
              <a:rPr lang="ru-RU" dirty="0"/>
              <a:t>-Гомельского пограничья. Научный руководитель – Станкевич А.А.</a:t>
            </a:r>
          </a:p>
        </p:txBody>
      </p:sp>
      <p:pic>
        <p:nvPicPr>
          <p:cNvPr id="4" name="Picture 7" descr="DSCN278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196752"/>
            <a:ext cx="2256258" cy="1692424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AM_1284"/>
          <p:cNvPicPr>
            <a:picLocks noChangeAspect="1" noChangeArrowheads="1"/>
          </p:cNvPicPr>
          <p:nvPr/>
        </p:nvPicPr>
        <p:blipFill>
          <a:blip r:embed="rId4" cstate="email">
            <a:lum contrast="18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2838" y="3284984"/>
            <a:ext cx="2277635" cy="234163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1051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Рисунок 9" descr="ct02TrmV2X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7259" y="3171800"/>
            <a:ext cx="3967170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Рисунок 6" descr="7635Rp-ovq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525" y="3308982"/>
            <a:ext cx="3617577" cy="236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Рисунок 7" descr="ye5lE_Yeks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8371" y="260648"/>
            <a:ext cx="4124946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Box 10"/>
          <p:cNvSpPr txBox="1">
            <a:spLocks noChangeArrowheads="1"/>
          </p:cNvSpPr>
          <p:nvPr/>
        </p:nvSpPr>
        <p:spPr bwMode="auto">
          <a:xfrm>
            <a:off x="357188" y="357188"/>
            <a:ext cx="37147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e-BY" sz="2000" b="1" dirty="0"/>
              <a:t>На філалагічным факультэце створаны ўсе ўмовы для падтрымкі таленавітых людзей. Рэгулярна праводзяцца разнастайныя мерапрыемствы, у тым ліку і па ініцыятыве саміх студэнтаў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43111070"/>
      </p:ext>
    </p:extLst>
  </p:cSld>
  <p:clrMapOvr>
    <a:masterClrMapping/>
  </p:clrMapOvr>
  <p:transition spd="slow" advTm="10000"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Рисунок 8" descr="1_z7BW4o73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844" y="764703"/>
            <a:ext cx="7380312" cy="488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8" name="TextBox 9"/>
          <p:cNvSpPr txBox="1">
            <a:spLocks noChangeArrowheads="1"/>
          </p:cNvSpPr>
          <p:nvPr/>
        </p:nvSpPr>
        <p:spPr bwMode="auto">
          <a:xfrm>
            <a:off x="0" y="6215063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e-BY" sz="2400" b="1" dirty="0" smtClean="0"/>
              <a:t>“А ну-ка, </a:t>
            </a:r>
            <a:r>
              <a:rPr lang="be-BY" sz="2400" b="1" dirty="0"/>
              <a:t>першакурснік!” </a:t>
            </a:r>
            <a:r>
              <a:rPr lang="be-BY" sz="2400" b="1" dirty="0" smtClean="0"/>
              <a:t> </a:t>
            </a:r>
            <a:r>
              <a:rPr lang="be-BY" sz="2400" b="1" dirty="0"/>
              <a:t>Філалагічны факультэт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51538160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Рисунок 5" descr="23V3c5sRlXc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139952" cy="602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TextBox 6"/>
          <p:cNvSpPr txBox="1">
            <a:spLocks noChangeArrowheads="1"/>
          </p:cNvSpPr>
          <p:nvPr/>
        </p:nvSpPr>
        <p:spPr bwMode="auto">
          <a:xfrm>
            <a:off x="5283671" y="620688"/>
            <a:ext cx="3571875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/>
              <a:t>«</a:t>
            </a:r>
            <a:r>
              <a:rPr lang="be-BY" sz="3200" dirty="0" smtClean="0"/>
              <a:t>Міс </a:t>
            </a:r>
            <a:r>
              <a:rPr lang="be-BY" sz="3200" dirty="0"/>
              <a:t>ГДУ – </a:t>
            </a:r>
            <a:r>
              <a:rPr lang="be-BY" sz="3200" dirty="0" smtClean="0"/>
              <a:t>2015</a:t>
            </a:r>
            <a:r>
              <a:rPr lang="ru-RU" sz="3200" dirty="0" smtClean="0"/>
              <a:t>»</a:t>
            </a:r>
            <a:r>
              <a:rPr lang="be-BY" sz="3200" dirty="0" smtClean="0"/>
              <a:t> </a:t>
            </a:r>
            <a:r>
              <a:rPr lang="be-BY" sz="3200" dirty="0"/>
              <a:t/>
            </a:r>
            <a:br>
              <a:rPr lang="be-BY" sz="3200" dirty="0"/>
            </a:br>
            <a:r>
              <a:rPr lang="be-BY" sz="3200" dirty="0"/>
              <a:t>Самая яркая ўдзельніца конкурса па меркаванні агенцтва </a:t>
            </a:r>
            <a:r>
              <a:rPr lang="ru-RU" sz="3200" dirty="0" smtClean="0"/>
              <a:t>«</a:t>
            </a:r>
            <a:r>
              <a:rPr lang="ru-RU" sz="3200" dirty="0" err="1" smtClean="0"/>
              <a:t>Arena</a:t>
            </a:r>
            <a:r>
              <a:rPr lang="ru-RU" sz="3200" dirty="0" smtClean="0"/>
              <a:t>», </a:t>
            </a:r>
            <a:endParaRPr lang="ru-RU" sz="3200" dirty="0"/>
          </a:p>
          <a:p>
            <a:pPr algn="ctr"/>
            <a:r>
              <a:rPr lang="ru-RU" sz="3200" dirty="0"/>
              <a:t>«</a:t>
            </a:r>
            <a:r>
              <a:rPr lang="ru-RU" sz="3200" dirty="0" err="1"/>
              <a:t>Міс</a:t>
            </a:r>
            <a:r>
              <a:rPr lang="ru-RU" sz="3200" dirty="0"/>
              <a:t> </a:t>
            </a:r>
            <a:r>
              <a:rPr lang="ru-RU" sz="3200" dirty="0" err="1"/>
              <a:t>Талент</a:t>
            </a:r>
            <a:r>
              <a:rPr lang="ru-RU" sz="3200" dirty="0" smtClean="0"/>
              <a:t>» –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err="1"/>
              <a:t>Калугіна</a:t>
            </a:r>
            <a:r>
              <a:rPr lang="ru-RU" sz="3200" dirty="0"/>
              <a:t> </a:t>
            </a:r>
            <a:r>
              <a:rPr lang="ru-RU" sz="3200" dirty="0" err="1" smtClean="0"/>
              <a:t>Марына</a:t>
            </a:r>
            <a:r>
              <a:rPr lang="ru-RU" sz="3200" dirty="0" smtClean="0"/>
              <a:t>,</a:t>
            </a:r>
          </a:p>
          <a:p>
            <a:pPr algn="ctr"/>
            <a:r>
              <a:rPr lang="ru-RU" sz="3200" dirty="0" err="1"/>
              <a:t>с</a:t>
            </a:r>
            <a:r>
              <a:rPr lang="ru-RU" sz="3200" dirty="0" err="1" smtClean="0"/>
              <a:t>тудэнтка</a:t>
            </a:r>
            <a:r>
              <a:rPr lang="ru-RU" sz="3200" dirty="0" smtClean="0"/>
              <a:t> </a:t>
            </a:r>
            <a:r>
              <a:rPr lang="ru-RU" sz="3200" dirty="0" err="1" smtClean="0"/>
              <a:t>філалагічнага</a:t>
            </a:r>
            <a:r>
              <a:rPr lang="ru-RU" sz="3200" dirty="0" smtClean="0"/>
              <a:t> </a:t>
            </a:r>
            <a:r>
              <a:rPr lang="ru-RU" sz="3200" dirty="0" err="1" smtClean="0"/>
              <a:t>факультэта</a:t>
            </a:r>
            <a:r>
              <a:rPr lang="be-BY" dirty="0"/>
              <a:t/>
            </a:r>
            <a:br>
              <a:rPr lang="be-BY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1724195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Рисунок 5" descr="mUbbbNAqgV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968305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6" name="TextBox 6"/>
          <p:cNvSpPr txBox="1">
            <a:spLocks noChangeArrowheads="1"/>
          </p:cNvSpPr>
          <p:nvPr/>
        </p:nvSpPr>
        <p:spPr bwMode="auto">
          <a:xfrm>
            <a:off x="0" y="5984082"/>
            <a:ext cx="8858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«Мистер университета – 2014» </a:t>
            </a:r>
            <a:r>
              <a:rPr lang="ru-RU" sz="2400" b="1" dirty="0" err="1"/>
              <a:t>Патылкін</a:t>
            </a:r>
            <a:r>
              <a:rPr lang="ru-RU" sz="2400" b="1" dirty="0"/>
              <a:t> </a:t>
            </a:r>
            <a:r>
              <a:rPr lang="ru-RU" sz="2400" b="1" dirty="0" err="1"/>
              <a:t>Уладзіслаў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45969139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Содержимое 3" descr="ZTfYn0dw1kc.jpg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260648"/>
            <a:ext cx="4680520" cy="61073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6096" y="785813"/>
            <a:ext cx="345638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e-BY" sz="2800" dirty="0">
                <a:cs typeface="+mn-cs"/>
              </a:rPr>
              <a:t>Дыпламант конкурса </a:t>
            </a:r>
            <a:r>
              <a:rPr lang="ru-RU" sz="2800" dirty="0" smtClean="0"/>
              <a:t>«</a:t>
            </a:r>
            <a:r>
              <a:rPr lang="ru-RU" sz="2800" dirty="0" err="1" smtClean="0"/>
              <a:t>Видеорадиус</a:t>
            </a:r>
            <a:r>
              <a:rPr lang="ru-RU" sz="2800" dirty="0" smtClean="0"/>
              <a:t> </a:t>
            </a:r>
            <a:r>
              <a:rPr lang="ru-RU" sz="2800" dirty="0">
                <a:cs typeface="+mn-cs"/>
              </a:rPr>
              <a:t>БНТУ-2014». </a:t>
            </a:r>
            <a:r>
              <a:rPr lang="ru-RU" sz="2800" dirty="0" err="1" smtClean="0"/>
              <a:t>Узн</a:t>
            </a:r>
            <a:r>
              <a:rPr lang="ru-RU" sz="2800" dirty="0" err="1" smtClean="0">
                <a:cs typeface="+mn-cs"/>
              </a:rPr>
              <a:t>агароджаны</a:t>
            </a:r>
            <a:r>
              <a:rPr lang="ru-RU" sz="2800" dirty="0" smtClean="0">
                <a:cs typeface="+mn-cs"/>
              </a:rPr>
              <a:t> </a:t>
            </a:r>
            <a:r>
              <a:rPr lang="ru-RU" sz="2800" dirty="0" err="1">
                <a:cs typeface="+mn-cs"/>
              </a:rPr>
              <a:t>дыпломам</a:t>
            </a:r>
            <a:r>
              <a:rPr lang="ru-RU" sz="2800" dirty="0">
                <a:cs typeface="+mn-cs"/>
              </a:rPr>
              <a:t> 2-ой </a:t>
            </a:r>
            <a:r>
              <a:rPr lang="ru-RU" sz="2800" dirty="0" err="1">
                <a:cs typeface="+mn-cs"/>
              </a:rPr>
              <a:t>ступені</a:t>
            </a:r>
            <a:r>
              <a:rPr lang="ru-RU" sz="2800" dirty="0">
                <a:cs typeface="+mn-cs"/>
              </a:rPr>
              <a:t> і </a:t>
            </a:r>
            <a:r>
              <a:rPr lang="ru-RU" sz="2800" dirty="0" err="1">
                <a:cs typeface="+mn-cs"/>
              </a:rPr>
              <a:t>вялікай</a:t>
            </a:r>
            <a:r>
              <a:rPr lang="ru-RU" sz="2800" dirty="0">
                <a:cs typeface="+mn-cs"/>
              </a:rPr>
              <a:t> </a:t>
            </a:r>
            <a:r>
              <a:rPr lang="ru-RU" sz="2800" dirty="0" err="1">
                <a:cs typeface="+mn-cs"/>
              </a:rPr>
              <a:t>Залатой</a:t>
            </a:r>
            <a:r>
              <a:rPr lang="ru-RU" sz="2800" dirty="0">
                <a:cs typeface="+mn-cs"/>
              </a:rPr>
              <a:t> </a:t>
            </a:r>
            <a:r>
              <a:rPr lang="ru-RU" sz="2800" dirty="0" err="1">
                <a:cs typeface="+mn-cs"/>
              </a:rPr>
              <a:t>зоркай</a:t>
            </a:r>
            <a:r>
              <a:rPr lang="ru-RU" sz="2800" dirty="0">
                <a:cs typeface="+mn-cs"/>
              </a:rPr>
              <a:t>, </a:t>
            </a:r>
            <a:r>
              <a:rPr lang="ru-RU" sz="2800" dirty="0" err="1">
                <a:cs typeface="+mn-cs"/>
              </a:rPr>
              <a:t>аўтар</a:t>
            </a:r>
            <a:r>
              <a:rPr lang="ru-RU" sz="2800" dirty="0">
                <a:cs typeface="+mn-cs"/>
              </a:rPr>
              <a:t> </a:t>
            </a:r>
            <a:r>
              <a:rPr lang="ru-RU" sz="2800" dirty="0" err="1">
                <a:cs typeface="+mn-cs"/>
              </a:rPr>
              <a:t>фільма</a:t>
            </a:r>
            <a:r>
              <a:rPr lang="ru-RU" sz="2800" dirty="0">
                <a:cs typeface="+mn-cs"/>
              </a:rPr>
              <a:t> «Ты поступил на Филфак</a:t>
            </a:r>
            <a:r>
              <a:rPr lang="ru-RU" sz="2800" dirty="0" smtClean="0">
                <a:cs typeface="+mn-cs"/>
              </a:rPr>
              <a:t>?»</a:t>
            </a:r>
            <a:endParaRPr lang="ru-RU" sz="2800" dirty="0">
              <a:cs typeface="+mn-cs"/>
            </a:endParaRPr>
          </a:p>
          <a:p>
            <a:pPr algn="ctr">
              <a:defRPr/>
            </a:pPr>
            <a:r>
              <a:rPr lang="ru-RU" sz="2800" b="1" dirty="0" err="1">
                <a:cs typeface="+mn-cs"/>
              </a:rPr>
              <a:t>Юрый</a:t>
            </a:r>
            <a:r>
              <a:rPr lang="ru-RU" sz="2800" b="1" dirty="0">
                <a:cs typeface="+mn-cs"/>
              </a:rPr>
              <a:t> </a:t>
            </a:r>
            <a:r>
              <a:rPr lang="ru-RU" sz="2800" b="1" dirty="0" err="1">
                <a:cs typeface="+mn-cs"/>
              </a:rPr>
              <a:t>Капаткоў</a:t>
            </a:r>
            <a:r>
              <a:rPr lang="ru-RU" sz="2800" dirty="0">
                <a:cs typeface="+mn-cs"/>
              </a:rPr>
              <a:t/>
            </a:r>
            <a:br>
              <a:rPr lang="ru-RU" sz="2800" dirty="0">
                <a:cs typeface="+mn-cs"/>
              </a:rPr>
            </a:br>
            <a:endParaRPr lang="ru-RU" sz="2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076374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Рисунок 6" descr="5XlIQ2CDfB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821" y="3371850"/>
            <a:ext cx="3632275" cy="272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4" name="Рисунок 7" descr="DSC0287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7030"/>
            <a:ext cx="404287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Рисунок 8" descr="RQLCGCri6_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9208" y="3398490"/>
            <a:ext cx="3881057" cy="269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220072" y="571500"/>
            <a:ext cx="3571875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dirty="0" err="1">
                <a:cs typeface="+mn-cs"/>
              </a:rPr>
              <a:t>Наведванне</a:t>
            </a:r>
            <a:r>
              <a:rPr lang="ru-RU" sz="4400" dirty="0">
                <a:cs typeface="+mn-cs"/>
              </a:rPr>
              <a:t> </a:t>
            </a:r>
            <a:r>
              <a:rPr lang="ru-RU" sz="4400" dirty="0" err="1">
                <a:cs typeface="+mn-cs"/>
              </a:rPr>
              <a:t>музеяў</a:t>
            </a:r>
            <a:r>
              <a:rPr lang="ru-RU" sz="4400" dirty="0">
                <a:cs typeface="+mn-cs"/>
              </a:rPr>
              <a:t>, </a:t>
            </a:r>
            <a:r>
              <a:rPr lang="ru-RU" sz="4400" dirty="0" err="1">
                <a:cs typeface="+mn-cs"/>
              </a:rPr>
              <a:t>выстаў</a:t>
            </a:r>
            <a:r>
              <a:rPr lang="ru-RU" sz="4400" dirty="0">
                <a:cs typeface="+mn-cs"/>
              </a:rPr>
              <a:t>, </a:t>
            </a:r>
            <a:r>
              <a:rPr lang="ru-RU" sz="4400" dirty="0" err="1">
                <a:cs typeface="+mn-cs"/>
              </a:rPr>
              <a:t>кірмашоў</a:t>
            </a:r>
            <a:endParaRPr lang="ru-RU" sz="4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750371"/>
      </p:ext>
    </p:extLst>
  </p:cSld>
  <p:clrMapOvr>
    <a:masterClrMapping/>
  </p:clrMapOvr>
  <p:transition spd="slow" advTm="10000"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4"/>
          <p:cNvSpPr txBox="1">
            <a:spLocks noChangeArrowheads="1"/>
          </p:cNvSpPr>
          <p:nvPr/>
        </p:nvSpPr>
        <p:spPr bwMode="auto">
          <a:xfrm>
            <a:off x="1258888" y="1268413"/>
            <a:ext cx="6842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ru-RU"/>
          </a:p>
        </p:txBody>
      </p:sp>
      <p:pic>
        <p:nvPicPr>
          <p:cNvPr id="75778" name="Рисунок 7" descr="otk6DGSGOm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5" y="404664"/>
            <a:ext cx="3563888" cy="398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Рисунок 8" descr="4oYA7gC6U6k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950" y="3521999"/>
            <a:ext cx="4245620" cy="270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932039" y="4581128"/>
            <a:ext cx="41433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e-BY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+mn-cs"/>
              </a:rPr>
              <a:t>Сустрэчы </a:t>
            </a:r>
            <a:r>
              <a:rPr lang="be-BY" sz="2400" b="1" dirty="0">
                <a:solidFill>
                  <a:schemeClr val="accent2">
                    <a:lumMod val="20000"/>
                    <a:lumOff val="80000"/>
                  </a:schemeClr>
                </a:solidFill>
                <a:cs typeface="+mn-cs"/>
              </a:rPr>
              <a:t>студэнтаў-філолагаў з сучаснымі беларускімі пісьменнікамі</a:t>
            </a:r>
            <a:endParaRPr lang="ru-RU" sz="2400" b="1" dirty="0">
              <a:solidFill>
                <a:schemeClr val="accent2">
                  <a:lumMod val="20000"/>
                  <a:lumOff val="80000"/>
                </a:schemeClr>
              </a:solidFill>
              <a:cs typeface="+mn-cs"/>
            </a:endParaRPr>
          </a:p>
        </p:txBody>
      </p:sp>
      <p:pic>
        <p:nvPicPr>
          <p:cNvPr id="75781" name="Рисунок 10" descr="qvjQhUhVIh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950" y="280664"/>
            <a:ext cx="4245620" cy="286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3974173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9" y="620713"/>
            <a:ext cx="8641084" cy="5761037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Факультэт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рыхтуе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высокакваліфікаваных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спецыялістаў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	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be-BY" sz="2400" b="1" dirty="0" smtClean="0"/>
          </a:p>
          <a:p>
            <a:pPr marL="457200" lvl="1" indent="0">
              <a:lnSpc>
                <a:spcPct val="80000"/>
              </a:lnSpc>
              <a:buNone/>
            </a:pPr>
            <a:r>
              <a:rPr lang="be-BY" sz="2400" b="1" dirty="0" smtClean="0"/>
              <a:t>філолагаў, настаўнікаў беларускай і рускай мовы і літаратуры;</a:t>
            </a:r>
            <a:endParaRPr lang="ru-RU" sz="2400" b="1" dirty="0" smtClean="0"/>
          </a:p>
          <a:p>
            <a:pPr marL="457200" lvl="1" indent="0">
              <a:lnSpc>
                <a:spcPct val="80000"/>
              </a:lnSpc>
              <a:buNone/>
            </a:pPr>
            <a:r>
              <a:rPr lang="be-BY" sz="2400" b="1" dirty="0" smtClean="0"/>
              <a:t>літаратурна-рэдакцыйных супрацоўнікаў;</a:t>
            </a:r>
            <a:endParaRPr lang="ru-RU" sz="2400" b="1" dirty="0" smtClean="0"/>
          </a:p>
          <a:p>
            <a:pPr marL="457200" lvl="1" indent="0">
              <a:lnSpc>
                <a:spcPct val="80000"/>
              </a:lnSpc>
              <a:buNone/>
            </a:pPr>
            <a:r>
              <a:rPr lang="be-BY" sz="2400" b="1" dirty="0" smtClean="0"/>
              <a:t>спецыялістаў у галіне камп’ютарнай філалогіі;</a:t>
            </a:r>
            <a:endParaRPr lang="ru-RU" sz="2400" b="1" dirty="0" smtClean="0"/>
          </a:p>
          <a:p>
            <a:pPr marL="457200" lvl="1" indent="0">
              <a:lnSpc>
                <a:spcPct val="80000"/>
              </a:lnSpc>
              <a:buNone/>
            </a:pPr>
            <a:r>
              <a:rPr lang="be-BY" sz="2400" b="1" dirty="0" smtClean="0"/>
              <a:t>перакладчыкаў.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ru-RU" sz="1100" dirty="0" smtClean="0"/>
          </a:p>
          <a:p>
            <a:pPr algn="just" eaLnBrk="1" hangingPunct="1">
              <a:lnSpc>
                <a:spcPct val="65000"/>
              </a:lnSpc>
              <a:buFontTx/>
              <a:buNone/>
            </a:pPr>
            <a:r>
              <a:rPr lang="ru-RU" sz="2400" dirty="0" smtClean="0"/>
              <a:t>	</a:t>
            </a:r>
            <a:r>
              <a:rPr lang="ru-RU" sz="2400" dirty="0" err="1" smtClean="0"/>
              <a:t>Выпускнікі</a:t>
            </a:r>
            <a:r>
              <a:rPr lang="ru-RU" sz="2400" dirty="0" smtClean="0"/>
              <a:t> </a:t>
            </a:r>
            <a:r>
              <a:rPr lang="ru-RU" sz="2400" dirty="0" err="1" smtClean="0"/>
              <a:t>факультэта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працуюць</a:t>
            </a:r>
            <a:r>
              <a:rPr lang="ru-RU" sz="2400" dirty="0" smtClean="0"/>
              <a:t> у школах, </a:t>
            </a:r>
            <a:r>
              <a:rPr lang="ru-RU" sz="2400" dirty="0" err="1" smtClean="0"/>
              <a:t>ліцэях</a:t>
            </a:r>
            <a:r>
              <a:rPr lang="ru-RU" sz="2400" dirty="0" smtClean="0"/>
              <a:t> і </a:t>
            </a:r>
            <a:r>
              <a:rPr lang="ru-RU" sz="2400" dirty="0" err="1" smtClean="0"/>
              <a:t>гімназіях</a:t>
            </a:r>
            <a:r>
              <a:rPr lang="ru-RU" sz="2400" dirty="0" smtClean="0"/>
              <a:t>,</a:t>
            </a:r>
          </a:p>
          <a:p>
            <a:pPr algn="just" eaLnBrk="1" hangingPunct="1">
              <a:lnSpc>
                <a:spcPct val="65000"/>
              </a:lnSpc>
              <a:buFontTx/>
              <a:buNone/>
            </a:pPr>
            <a:r>
              <a:rPr lang="ru-RU" sz="2400" dirty="0" smtClean="0"/>
              <a:t>  а </a:t>
            </a:r>
            <a:r>
              <a:rPr lang="ru-RU" sz="2400" dirty="0" err="1" smtClean="0"/>
              <a:t>таксама</a:t>
            </a:r>
            <a:r>
              <a:rPr lang="ru-RU" sz="2400" dirty="0" smtClean="0"/>
              <a:t> </a:t>
            </a:r>
            <a:r>
              <a:rPr lang="be-BY" sz="2400" dirty="0"/>
              <a:t>ў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навуковых</a:t>
            </a:r>
            <a:r>
              <a:rPr lang="ru-RU" sz="2400" dirty="0" smtClean="0"/>
              <a:t> </a:t>
            </a:r>
            <a:r>
              <a:rPr lang="ru-RU" sz="2400" dirty="0" err="1" smtClean="0"/>
              <a:t>цэнтрах</a:t>
            </a:r>
            <a:r>
              <a:rPr lang="ru-RU" sz="2400" dirty="0" smtClean="0"/>
              <a:t>, ВНУ, музеях, </a:t>
            </a:r>
            <a:r>
              <a:rPr lang="ru-RU" sz="2400" dirty="0" err="1" smtClean="0"/>
              <a:t>выдавецтвах</a:t>
            </a:r>
            <a:r>
              <a:rPr lang="ru-RU" sz="2400" dirty="0" smtClean="0"/>
              <a:t>,</a:t>
            </a:r>
          </a:p>
          <a:p>
            <a:pPr algn="just" eaLnBrk="1" hangingPunct="1">
              <a:lnSpc>
                <a:spcPct val="65000"/>
              </a:lnSpc>
              <a:buFontTx/>
              <a:buNone/>
            </a:pPr>
            <a:r>
              <a:rPr lang="ru-RU" sz="2400" dirty="0" smtClean="0"/>
              <a:t>  </a:t>
            </a:r>
            <a:r>
              <a:rPr lang="ru-RU" sz="2400" dirty="0" err="1" smtClean="0"/>
              <a:t>бібліятэках</a:t>
            </a:r>
            <a:r>
              <a:rPr lang="ru-RU" sz="2400" dirty="0" smtClean="0"/>
              <a:t>, у органах </a:t>
            </a:r>
            <a:r>
              <a:rPr lang="ru-RU" sz="2400" dirty="0" err="1" smtClean="0"/>
              <a:t>улады</a:t>
            </a:r>
            <a:r>
              <a:rPr lang="ru-RU" sz="2400" dirty="0" smtClean="0"/>
              <a:t> і </a:t>
            </a:r>
            <a:r>
              <a:rPr lang="ru-RU" sz="2400" dirty="0" err="1" smtClean="0"/>
              <a:t>кіравання</a:t>
            </a:r>
            <a:r>
              <a:rPr lang="ru-RU" sz="2400" dirty="0" smtClean="0"/>
              <a:t>, на </a:t>
            </a:r>
            <a:r>
              <a:rPr lang="ru-RU" sz="2400" dirty="0" err="1" smtClean="0"/>
              <a:t>тэлебачанні</a:t>
            </a:r>
            <a:r>
              <a:rPr lang="ru-RU" sz="2400" dirty="0" smtClean="0"/>
              <a:t>, </a:t>
            </a:r>
            <a:r>
              <a:rPr lang="ru-RU" sz="2400" dirty="0" err="1" smtClean="0"/>
              <a:t>радыё</a:t>
            </a:r>
            <a:r>
              <a:rPr lang="ru-RU" sz="2400" dirty="0" smtClean="0"/>
              <a:t>, </a:t>
            </a:r>
          </a:p>
          <a:p>
            <a:pPr algn="just" eaLnBrk="1" hangingPunct="1">
              <a:lnSpc>
                <a:spcPct val="65000"/>
              </a:lnSpc>
              <a:buFontTx/>
              <a:buNone/>
            </a:pPr>
            <a:r>
              <a:rPr lang="ru-RU" sz="2400" dirty="0" smtClean="0"/>
              <a:t>  у </a:t>
            </a:r>
            <a:r>
              <a:rPr lang="ru-RU" sz="2400" dirty="0" err="1" smtClean="0"/>
              <a:t>грамадскіх</a:t>
            </a:r>
            <a:r>
              <a:rPr lang="ru-RU" sz="2400" dirty="0" smtClean="0"/>
              <a:t> </a:t>
            </a:r>
            <a:r>
              <a:rPr lang="ru-RU" sz="2400" dirty="0" err="1" smtClean="0"/>
              <a:t>аб’яднаннях</a:t>
            </a:r>
            <a:r>
              <a:rPr lang="ru-RU" dirty="0" smtClean="0">
                <a:solidFill>
                  <a:srgbClr val="CCFFCC"/>
                </a:solidFill>
              </a:rPr>
              <a:t>.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8542477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Рисунок 8" descr="IMG_45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983" y="404664"/>
            <a:ext cx="3337667" cy="48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Содержимое 6" descr="8wsjS0PJE0s.jpg"/>
          <p:cNvPicPr>
            <a:picLocks noGrp="1" noChangeAspect="1"/>
          </p:cNvPicPr>
          <p:nvPr>
            <p:ph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09195" y="332656"/>
            <a:ext cx="3240360" cy="3477360"/>
          </a:xfrm>
        </p:spPr>
      </p:pic>
      <p:sp>
        <p:nvSpPr>
          <p:cNvPr id="11" name="TextBox 10"/>
          <p:cNvSpPr txBox="1"/>
          <p:nvPr/>
        </p:nvSpPr>
        <p:spPr>
          <a:xfrm>
            <a:off x="4000103" y="4005064"/>
            <a:ext cx="485775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be-BY" sz="2800" dirty="0">
                <a:cs typeface="+mn-cs"/>
              </a:rPr>
              <a:t>Выкладчыкі, </a:t>
            </a:r>
            <a:r>
              <a:rPr lang="be-BY" sz="2800" dirty="0" smtClean="0">
                <a:cs typeface="+mn-cs"/>
              </a:rPr>
              <a:t>якія </a:t>
            </a:r>
            <a:r>
              <a:rPr lang="be-BY" sz="2800" dirty="0">
                <a:cs typeface="+mn-cs"/>
              </a:rPr>
              <a:t>сумяшчаюць у сабе неверагодную мілоту і дабрыню з велічэзным аб’ёмам ведаў</a:t>
            </a:r>
            <a:endParaRPr lang="ru-RU" sz="2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935113"/>
      </p:ext>
    </p:extLst>
  </p:cSld>
  <p:clrMapOvr>
    <a:masterClrMapping/>
  </p:clrMapOvr>
  <p:transition spd="slow" advTm="10000"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7"/>
          <p:cNvSpPr txBox="1">
            <a:spLocks noChangeArrowheads="1"/>
          </p:cNvSpPr>
          <p:nvPr/>
        </p:nvSpPr>
        <p:spPr bwMode="auto">
          <a:xfrm>
            <a:off x="611188" y="6308725"/>
            <a:ext cx="7489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>
              <a:solidFill>
                <a:srgbClr val="FF0000"/>
              </a:solidFill>
            </a:endParaRPr>
          </a:p>
        </p:txBody>
      </p:sp>
      <p:pic>
        <p:nvPicPr>
          <p:cNvPr id="79874" name="Рисунок 6" descr="IMG_46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Рисунок 7" descr="CAM0125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52750"/>
            <a:ext cx="2928938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Рисунок 8" descr="IMG_425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Рисунок 9" descr="IMG_426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38" y="2286000"/>
            <a:ext cx="39052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8" name="Рисунок 10" descr="IMG_454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2750" y="2857500"/>
            <a:ext cx="23812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071813" y="5286375"/>
            <a:ext cx="6072187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be-BY" sz="3200" dirty="0">
                <a:cs typeface="+mn-cs"/>
              </a:rPr>
              <a:t>Ваша лета будзе вельмі </a:t>
            </a:r>
            <a:r>
              <a:rPr lang="be-BY" sz="3200" dirty="0" smtClean="0">
                <a:cs typeface="+mn-cs"/>
              </a:rPr>
              <a:t>цікавым, </a:t>
            </a:r>
            <a:r>
              <a:rPr lang="be-BY" sz="3200" dirty="0">
                <a:cs typeface="+mn-cs"/>
              </a:rPr>
              <a:t>дзякуючы фальклорнай практыцы</a:t>
            </a:r>
            <a:endParaRPr lang="ru-RU" sz="32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783220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Рисунок 5" descr="DSC_265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14688"/>
            <a:ext cx="5786438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8" name="Рисунок 6" descr="DSC_266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5" y="0"/>
            <a:ext cx="22860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Рисунок 7" descr="Фото065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3375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715000" y="3714750"/>
            <a:ext cx="3429000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be-BY" sz="2800" dirty="0">
                <a:cs typeface="+mn-cs"/>
              </a:rPr>
              <a:t>Філолаг – прафесія ўнікальная. Яна сумяшчае ў сабе не толькі тэарэтычныя веды, але і практычныя ўменні.</a:t>
            </a:r>
            <a:endParaRPr lang="ru-RU" sz="2800" dirty="0">
              <a:cs typeface="+mn-cs"/>
            </a:endParaRPr>
          </a:p>
        </p:txBody>
      </p:sp>
      <p:pic>
        <p:nvPicPr>
          <p:cNvPr id="80901" name="Рисунок 9" descr="DSC_265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25" y="0"/>
            <a:ext cx="300037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1595073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Рисунок 4" descr="9YfyqoOMq6c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485775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2" name="Рисунок 5" descr="IMG_518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246" y="1"/>
            <a:ext cx="4286754" cy="306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50" y="428625"/>
            <a:ext cx="4071938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be-BY" sz="3600" dirty="0">
                <a:cs typeface="+mn-cs"/>
              </a:rPr>
              <a:t>Універсітэт – гэта наш </a:t>
            </a:r>
            <a:r>
              <a:rPr lang="be-BY" sz="3600" dirty="0" smtClean="0">
                <a:cs typeface="+mn-cs"/>
              </a:rPr>
              <a:t>дом!</a:t>
            </a:r>
            <a:r>
              <a:rPr lang="be-BY" sz="3600" dirty="0">
                <a:cs typeface="+mn-cs"/>
              </a:rPr>
              <a:t/>
            </a:r>
            <a:br>
              <a:rPr lang="be-BY" sz="3600" dirty="0">
                <a:cs typeface="+mn-cs"/>
              </a:rPr>
            </a:br>
            <a:r>
              <a:rPr lang="be-BY" sz="3600" dirty="0">
                <a:cs typeface="+mn-cs"/>
              </a:rPr>
              <a:t>Група – гэта наша </a:t>
            </a:r>
            <a:r>
              <a:rPr lang="be-BY" sz="3600" dirty="0" smtClean="0">
                <a:cs typeface="+mn-cs"/>
              </a:rPr>
              <a:t>сям’я!</a:t>
            </a:r>
            <a:r>
              <a:rPr lang="be-BY" sz="2800" dirty="0">
                <a:cs typeface="+mn-cs"/>
              </a:rPr>
              <a:t/>
            </a:r>
            <a:br>
              <a:rPr lang="be-BY" sz="2800" dirty="0">
                <a:cs typeface="+mn-cs"/>
              </a:rPr>
            </a:br>
            <a:r>
              <a:rPr lang="be-BY" dirty="0">
                <a:cs typeface="+mn-cs"/>
              </a:rPr>
              <a:t/>
            </a:r>
            <a:br>
              <a:rPr lang="be-BY" dirty="0">
                <a:cs typeface="+mn-cs"/>
              </a:rPr>
            </a:br>
            <a:r>
              <a:rPr lang="be-BY" dirty="0">
                <a:cs typeface="+mn-cs"/>
              </a:rPr>
              <a:t/>
            </a:r>
            <a:br>
              <a:rPr lang="be-BY" dirty="0">
                <a:cs typeface="+mn-cs"/>
              </a:rPr>
            </a:br>
            <a:endParaRPr lang="ru-RU" dirty="0"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625" y="3736454"/>
            <a:ext cx="3929063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be-BY" sz="4800" dirty="0">
                <a:cs typeface="+mn-cs"/>
              </a:rPr>
              <a:t>Дзякуй філфаку за лепшыя моманты.</a:t>
            </a:r>
            <a:endParaRPr lang="ru-RU" sz="4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877919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Содержимое 2"/>
          <p:cNvSpPr>
            <a:spLocks noGrp="1"/>
          </p:cNvSpPr>
          <p:nvPr>
            <p:ph idx="4294967295"/>
          </p:nvPr>
        </p:nvSpPr>
        <p:spPr>
          <a:xfrm>
            <a:off x="179512" y="188640"/>
            <a:ext cx="8775700" cy="59372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be-BY" sz="4400" dirty="0" smtClean="0">
                <a:latin typeface="Batang" pitchFamily="18" charset="-127"/>
                <a:ea typeface="Batang" pitchFamily="18" charset="-127"/>
                <a:cs typeface="Raavi" pitchFamily="34" charset="0"/>
              </a:rPr>
              <a:t>Усё гэта можа стаць лепшымі імгненнямі вашага жыцця.</a:t>
            </a:r>
            <a:br>
              <a:rPr lang="be-BY" sz="4400" dirty="0" smtClean="0">
                <a:latin typeface="Batang" pitchFamily="18" charset="-127"/>
                <a:ea typeface="Batang" pitchFamily="18" charset="-127"/>
                <a:cs typeface="Raavi" pitchFamily="34" charset="0"/>
              </a:rPr>
            </a:br>
            <a:endParaRPr lang="be-BY" sz="1000" dirty="0" smtClean="0">
              <a:latin typeface="Batang" pitchFamily="18" charset="-127"/>
              <a:ea typeface="Batang" pitchFamily="18" charset="-127"/>
              <a:cs typeface="Raavi" pitchFamily="34" charset="0"/>
            </a:endParaRPr>
          </a:p>
          <a:p>
            <a:pPr algn="ctr" eaLnBrk="1" hangingPunct="1">
              <a:buFontTx/>
              <a:buNone/>
            </a:pPr>
            <a:r>
              <a:rPr lang="be-BY" sz="4400" dirty="0" smtClean="0">
                <a:latin typeface="Batang" pitchFamily="18" charset="-127"/>
                <a:ea typeface="Batang" pitchFamily="18" charset="-127"/>
                <a:cs typeface="Raavi" pitchFamily="34" charset="0"/>
              </a:rPr>
              <a:t>Станьце часткай адной вялікай сям’і.</a:t>
            </a:r>
          </a:p>
          <a:p>
            <a:pPr algn="ctr" eaLnBrk="1" hangingPunct="1">
              <a:buFontTx/>
              <a:buNone/>
            </a:pPr>
            <a:r>
              <a:rPr lang="be-BY" sz="4400" dirty="0" smtClean="0">
                <a:solidFill>
                  <a:schemeClr val="tx2"/>
                </a:solidFill>
                <a:latin typeface="Batang" pitchFamily="18" charset="-127"/>
                <a:ea typeface="Batang" pitchFamily="18" charset="-127"/>
                <a:cs typeface="Raavi" pitchFamily="34" charset="0"/>
              </a:rPr>
              <a:t/>
            </a:r>
            <a:br>
              <a:rPr lang="be-BY" sz="4400" dirty="0" smtClean="0">
                <a:solidFill>
                  <a:schemeClr val="tx2"/>
                </a:solidFill>
                <a:latin typeface="Batang" pitchFamily="18" charset="-127"/>
                <a:ea typeface="Batang" pitchFamily="18" charset="-127"/>
                <a:cs typeface="Raavi" pitchFamily="34" charset="0"/>
              </a:rPr>
            </a:br>
            <a:r>
              <a:rPr lang="be-BY" sz="4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atang" pitchFamily="18" charset="-127"/>
                <a:ea typeface="Batang" pitchFamily="18" charset="-127"/>
                <a:cs typeface="Raavi" pitchFamily="34" charset="0"/>
              </a:rPr>
              <a:t>Наш факультэт чакае вас</a:t>
            </a:r>
            <a:r>
              <a:rPr lang="be-BY" sz="4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Batang" pitchFamily="18" charset="-127"/>
                <a:ea typeface="Batang" pitchFamily="18" charset="-127"/>
                <a:cs typeface="Raavi" pitchFamily="34" charset="0"/>
              </a:rPr>
              <a:t>!</a:t>
            </a:r>
            <a:r>
              <a:rPr lang="be-BY" sz="4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atang" pitchFamily="18" charset="-127"/>
                <a:ea typeface="Batang" pitchFamily="18" charset="-127"/>
                <a:cs typeface="Raavi" pitchFamily="34" charset="0"/>
              </a:rPr>
              <a:t/>
            </a:r>
            <a:br>
              <a:rPr lang="be-BY" sz="4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atang" pitchFamily="18" charset="-127"/>
                <a:ea typeface="Batang" pitchFamily="18" charset="-127"/>
                <a:cs typeface="Raavi" pitchFamily="34" charset="0"/>
              </a:rPr>
            </a:br>
            <a:endParaRPr lang="be-BY" sz="4800" dirty="0" smtClean="0">
              <a:solidFill>
                <a:schemeClr val="tx2">
                  <a:lumMod val="40000"/>
                  <a:lumOff val="60000"/>
                </a:schemeClr>
              </a:solidFill>
              <a:latin typeface="Batang" pitchFamily="18" charset="-127"/>
              <a:ea typeface="Batang" pitchFamily="18" charset="-127"/>
              <a:cs typeface="Raav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024289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18379" y="39330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5" name="Объект 4"/>
          <p:cNvSpPr txBox="1">
            <a:spLocks/>
          </p:cNvSpPr>
          <p:nvPr/>
        </p:nvSpPr>
        <p:spPr>
          <a:xfrm>
            <a:off x="609600" y="1600200"/>
            <a:ext cx="7924800" cy="411480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be-BY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Дзякуй за ўвагу!</a:t>
            </a:r>
            <a:endParaRPr lang="ru-RU" sz="44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4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Спасибо за внимание!</a:t>
            </a:r>
            <a:endParaRPr lang="ru-RU" sz="4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04869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126617"/>
            <a:ext cx="1728192" cy="18057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ДЕКАНАТ </a:t>
            </a:r>
            <a:endParaRPr lang="ru-RU" sz="4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5829" y="1308993"/>
            <a:ext cx="29770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ДЕКАН ФАКУЛЬТЕТА</a:t>
            </a:r>
          </a:p>
          <a:p>
            <a:r>
              <a:rPr lang="ru-RU" dirty="0" smtClean="0"/>
              <a:t>БОБРИК </a:t>
            </a:r>
            <a:r>
              <a:rPr lang="ru-RU" dirty="0"/>
              <a:t>Владимир Андреевич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3623739"/>
            <a:ext cx="1584176" cy="2016224"/>
          </a:xfrm>
        </p:spPr>
      </p:pic>
      <p:sp>
        <p:nvSpPr>
          <p:cNvPr id="4" name="Прямоугольник 3"/>
          <p:cNvSpPr/>
          <p:nvPr/>
        </p:nvSpPr>
        <p:spPr>
          <a:xfrm>
            <a:off x="3491880" y="2045779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ЗАМЕСТИТЕЛЬ ДЕКАНА </a:t>
            </a: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УЧЕБНОЙ РАБОТЕ </a:t>
            </a:r>
            <a:endParaRPr lang="ru-RU" dirty="0" smtClean="0"/>
          </a:p>
          <a:p>
            <a:r>
              <a:rPr lang="ru-RU" dirty="0" smtClean="0"/>
              <a:t>ПОЛУЯН </a:t>
            </a:r>
            <a:r>
              <a:rPr lang="ru-RU" dirty="0"/>
              <a:t>Елена Николаевна</a:t>
            </a:r>
          </a:p>
        </p:txBody>
      </p:sp>
      <p:pic>
        <p:nvPicPr>
          <p:cNvPr id="9" name="Объект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645024"/>
            <a:ext cx="1512168" cy="194197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0766" y="4386664"/>
            <a:ext cx="23865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ЗАМЕСТИТЕЛЬ ДЕКАНА </a:t>
            </a:r>
          </a:p>
          <a:p>
            <a:r>
              <a:rPr lang="ru-RU" dirty="0"/>
              <a:t>ПО </a:t>
            </a:r>
            <a:r>
              <a:rPr lang="ru-RU" dirty="0" smtClean="0"/>
              <a:t>ВОСПИТАТЕЛЬНОЙ</a:t>
            </a:r>
          </a:p>
          <a:p>
            <a:r>
              <a:rPr lang="ru-RU" dirty="0" smtClean="0"/>
              <a:t>РАБОТЕ</a:t>
            </a:r>
          </a:p>
          <a:p>
            <a:r>
              <a:rPr lang="ru-RU" dirty="0" smtClean="0"/>
              <a:t>ВОИНОВА Е.Н.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47767" y="4386665"/>
            <a:ext cx="2682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ЗАМЕСТИТЕЛЬ ДЕКАНА </a:t>
            </a:r>
          </a:p>
          <a:p>
            <a:r>
              <a:rPr lang="ru-RU" dirty="0"/>
              <a:t>ПО </a:t>
            </a:r>
            <a:r>
              <a:rPr lang="ru-RU" dirty="0" smtClean="0"/>
              <a:t>НАУЧНОЙ</a:t>
            </a:r>
          </a:p>
          <a:p>
            <a:r>
              <a:rPr lang="ru-RU" dirty="0" smtClean="0"/>
              <a:t>РАБОТЕ</a:t>
            </a:r>
          </a:p>
          <a:p>
            <a:r>
              <a:rPr lang="ru-RU" dirty="0" smtClean="0"/>
              <a:t>БРЕДИХИНА А.В.</a:t>
            </a:r>
            <a:endParaRPr lang="ru-RU" dirty="0"/>
          </a:p>
        </p:txBody>
      </p:sp>
      <p:pic>
        <p:nvPicPr>
          <p:cNvPr id="12" name="Picture 12" descr="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1192" y="980729"/>
            <a:ext cx="1659013" cy="198838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311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556792"/>
            <a:ext cx="1828572" cy="185714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ДЕКАН ФАКУЛЬТЕТА</a:t>
            </a:r>
          </a:p>
          <a:p>
            <a:r>
              <a:rPr lang="ru-RU" dirty="0" smtClean="0"/>
              <a:t>БОБРИК </a:t>
            </a:r>
            <a:r>
              <a:rPr lang="ru-RU" dirty="0"/>
              <a:t>Владимир Андреевич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556792"/>
            <a:ext cx="504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Ученая степень, звание: </a:t>
            </a:r>
            <a:endParaRPr lang="ru-RU" sz="2400" b="1" dirty="0" smtClean="0"/>
          </a:p>
          <a:p>
            <a:r>
              <a:rPr lang="ru-RU" sz="2400" dirty="0" smtClean="0"/>
              <a:t>кандидат </a:t>
            </a:r>
            <a:r>
              <a:rPr lang="ru-RU" sz="2400" dirty="0"/>
              <a:t>филологических наук, доцент</a:t>
            </a:r>
            <a:endParaRPr lang="ru-RU" sz="2400" dirty="0"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06848" y="2694622"/>
            <a:ext cx="5509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Родился в 1951 году в д. </a:t>
            </a:r>
            <a:r>
              <a:rPr lang="ru-RU" sz="2400" dirty="0" err="1"/>
              <a:t>Семурядцы</a:t>
            </a:r>
            <a:r>
              <a:rPr lang="ru-RU" sz="2400" dirty="0"/>
              <a:t> Гомельской </a:t>
            </a:r>
            <a:r>
              <a:rPr lang="ru-RU" sz="2400" dirty="0" smtClean="0"/>
              <a:t>области.</a:t>
            </a:r>
          </a:p>
          <a:p>
            <a:r>
              <a:rPr lang="ru-RU" sz="2400" dirty="0" smtClean="0"/>
              <a:t>Окончил </a:t>
            </a:r>
            <a:r>
              <a:rPr lang="ru-RU" sz="2400" dirty="0"/>
              <a:t>филологический факультет </a:t>
            </a:r>
            <a:r>
              <a:rPr lang="ru-RU" sz="2400" dirty="0" smtClean="0"/>
              <a:t>ГГУ.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1992 году получил научную степень кандидата филологических наук. Опубликовал более 80 научных работ.</a:t>
            </a:r>
          </a:p>
        </p:txBody>
      </p:sp>
    </p:spTree>
    <p:extLst>
      <p:ext uri="{BB962C8B-B14F-4D97-AF65-F5344CB8AC3E}">
        <p14:creationId xmlns:p14="http://schemas.microsoft.com/office/powerpoint/2010/main" val="33420817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401975"/>
            <a:ext cx="8210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ЗАМЕСТИТЕЛЬ ДЕКАНА </a:t>
            </a:r>
            <a:r>
              <a:rPr lang="ru-RU" dirty="0" smtClean="0"/>
              <a:t>ПО </a:t>
            </a:r>
            <a:r>
              <a:rPr lang="ru-RU" dirty="0"/>
              <a:t>УЧЕБНОЙ РАБОТЕ </a:t>
            </a:r>
            <a:br>
              <a:rPr lang="ru-RU" dirty="0"/>
            </a:br>
            <a:r>
              <a:rPr lang="ru-RU" dirty="0"/>
              <a:t>ПОЛУЯН Елена Николаевна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628800"/>
            <a:ext cx="504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Ученая степень, звание: </a:t>
            </a:r>
            <a:endParaRPr lang="ru-RU" sz="2400" b="1" dirty="0" smtClean="0"/>
          </a:p>
          <a:p>
            <a:r>
              <a:rPr lang="ru-RU" sz="2400" dirty="0" smtClean="0"/>
              <a:t>кандидат </a:t>
            </a:r>
            <a:r>
              <a:rPr lang="ru-RU" sz="2400" dirty="0"/>
              <a:t>филологических наук, доцент</a:t>
            </a:r>
            <a:endParaRPr lang="ru-RU" sz="2400" dirty="0"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7564" y="2780928"/>
            <a:ext cx="56886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Родилась на </a:t>
            </a:r>
            <a:r>
              <a:rPr lang="ru-RU" sz="2400" dirty="0" err="1"/>
              <a:t>Минщине</a:t>
            </a:r>
            <a:r>
              <a:rPr lang="ru-RU" sz="2400" dirty="0"/>
              <a:t>. Окончила филологический факультет ГГУ </a:t>
            </a:r>
            <a:r>
              <a:rPr lang="ru-RU" sz="2400" dirty="0" err="1" smtClean="0"/>
              <a:t>им.Ф.Скорины</a:t>
            </a:r>
            <a:r>
              <a:rPr lang="ru-RU" sz="2400" dirty="0" smtClean="0"/>
              <a:t> </a:t>
            </a:r>
            <a:r>
              <a:rPr lang="ru-RU" sz="2400" dirty="0"/>
              <a:t>в 1992 </a:t>
            </a:r>
            <a:r>
              <a:rPr lang="ru-RU" sz="2400" dirty="0" smtClean="0"/>
              <a:t>г., </a:t>
            </a:r>
            <a:r>
              <a:rPr lang="ru-RU" sz="2400" dirty="0"/>
              <a:t>в 2000 г. – </a:t>
            </a:r>
            <a:r>
              <a:rPr lang="ru-RU" sz="2400" dirty="0" smtClean="0"/>
              <a:t>аспирантуру.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2002 году защитила кандидатскую </a:t>
            </a:r>
            <a:r>
              <a:rPr lang="ru-RU" sz="2400" dirty="0" smtClean="0"/>
              <a:t>диссертацию.</a:t>
            </a:r>
          </a:p>
          <a:p>
            <a:r>
              <a:rPr lang="ru-RU" sz="2400" dirty="0" smtClean="0"/>
              <a:t>Сфера </a:t>
            </a:r>
            <a:r>
              <a:rPr lang="ru-RU" sz="2400" dirty="0"/>
              <a:t>научных интересов – </a:t>
            </a:r>
            <a:r>
              <a:rPr lang="ru-RU" sz="2400" dirty="0" err="1"/>
              <a:t>этнолингвистика</a:t>
            </a:r>
            <a:r>
              <a:rPr lang="ru-RU" sz="2400" dirty="0"/>
              <a:t>, </a:t>
            </a:r>
            <a:r>
              <a:rPr lang="ru-RU" sz="2400" dirty="0" err="1"/>
              <a:t>этнокультурология</a:t>
            </a:r>
            <a:r>
              <a:rPr lang="ru-RU" sz="2400" dirty="0"/>
              <a:t>, методика преподавания белорусского языка.</a:t>
            </a:r>
          </a:p>
        </p:txBody>
      </p:sp>
      <p:pic>
        <p:nvPicPr>
          <p:cNvPr id="8" name="Picture 1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484784"/>
            <a:ext cx="2477095" cy="296887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295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/>
              <a:t>ЗАМЕСТИТЕЛЬ </a:t>
            </a:r>
            <a:r>
              <a:rPr lang="ru-RU" sz="2800" dirty="0" smtClean="0"/>
              <a:t>ДЕКАНА ПО ВОСПИТАТЕЛЬНОЙ РАБОТЕ    ВОИНОВА Елена </a:t>
            </a:r>
            <a:r>
              <a:rPr lang="ru-RU" sz="2800" dirty="0" err="1" smtClean="0"/>
              <a:t>николаевна</a:t>
            </a:r>
            <a:endParaRPr lang="ru-RU" sz="2800" dirty="0"/>
          </a:p>
        </p:txBody>
      </p:sp>
      <p:pic>
        <p:nvPicPr>
          <p:cNvPr id="4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772816"/>
            <a:ext cx="2268221" cy="2880320"/>
          </a:xfrm>
        </p:spPr>
      </p:pic>
      <p:sp>
        <p:nvSpPr>
          <p:cNvPr id="6" name="Прямоугольник 5"/>
          <p:cNvSpPr/>
          <p:nvPr/>
        </p:nvSpPr>
        <p:spPr>
          <a:xfrm>
            <a:off x="3347864" y="2459797"/>
            <a:ext cx="56166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Родилась в д. Хутор Гомельской </a:t>
            </a:r>
            <a:r>
              <a:rPr lang="ru-RU" sz="2400" dirty="0" smtClean="0"/>
              <a:t>области.</a:t>
            </a:r>
          </a:p>
          <a:p>
            <a:r>
              <a:rPr lang="ru-RU" sz="2400" dirty="0" smtClean="0"/>
              <a:t>Окончила </a:t>
            </a:r>
            <a:r>
              <a:rPr lang="ru-RU" sz="2400" dirty="0"/>
              <a:t>историко-филологический факультет ГГУ в 1988 году, аспирантуру </a:t>
            </a:r>
            <a:r>
              <a:rPr lang="ru-RU" sz="2400" dirty="0" smtClean="0"/>
              <a:t>– в </a:t>
            </a:r>
            <a:r>
              <a:rPr lang="ru-RU" sz="2400" dirty="0"/>
              <a:t>1992 </a:t>
            </a:r>
            <a:r>
              <a:rPr lang="ru-RU" sz="2400" dirty="0" smtClean="0"/>
              <a:t>году.</a:t>
            </a:r>
          </a:p>
          <a:p>
            <a:r>
              <a:rPr lang="ru-RU" sz="2400" dirty="0"/>
              <a:t>К</a:t>
            </a:r>
            <a:r>
              <a:rPr lang="ru-RU" sz="2400" dirty="0" smtClean="0"/>
              <a:t>андидат </a:t>
            </a:r>
            <a:r>
              <a:rPr lang="ru-RU" sz="2400" dirty="0"/>
              <a:t>филологических наук с 1993 года. </a:t>
            </a:r>
            <a:endParaRPr lang="ru-RU" sz="2400" dirty="0" smtClean="0"/>
          </a:p>
          <a:p>
            <a:r>
              <a:rPr lang="ru-RU" sz="2400" dirty="0" smtClean="0"/>
              <a:t>Автор более 60 </a:t>
            </a:r>
            <a:r>
              <a:rPr lang="ru-RU" sz="2400" dirty="0"/>
              <a:t>научных </a:t>
            </a:r>
            <a:r>
              <a:rPr lang="ru-RU" sz="2400" dirty="0" smtClean="0"/>
              <a:t>публикаций.</a:t>
            </a:r>
            <a:endParaRPr lang="ru-RU" sz="2400" dirty="0"/>
          </a:p>
          <a:p>
            <a:r>
              <a:rPr lang="ru-RU" sz="2400" dirty="0" smtClean="0"/>
              <a:t>Круг </a:t>
            </a:r>
            <a:r>
              <a:rPr lang="ru-RU" sz="2400" dirty="0"/>
              <a:t>научных интересов – стилистика и культура белорусского языка, диалектная лексикография, латинский язык.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1628800"/>
            <a:ext cx="504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Ученая степень, звание: </a:t>
            </a:r>
            <a:endParaRPr lang="ru-RU" sz="2400" b="1" dirty="0" smtClean="0"/>
          </a:p>
          <a:p>
            <a:r>
              <a:rPr lang="ru-RU" sz="2400" dirty="0" smtClean="0"/>
              <a:t>кандидат </a:t>
            </a:r>
            <a:r>
              <a:rPr lang="ru-RU" sz="2400" dirty="0"/>
              <a:t>филологических наук, доцент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8844870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ЗАМЕСТИТЕЛЬ ДЕКАНА </a:t>
            </a:r>
            <a:r>
              <a:rPr lang="ru-RU" dirty="0" smtClean="0"/>
              <a:t>ПО НАУЧНОЙ РАБОТЕ БРЕДИХИНА Алла Васильевна</a:t>
            </a:r>
            <a:endParaRPr lang="ru-RU" dirty="0"/>
          </a:p>
        </p:txBody>
      </p:sp>
      <p:pic>
        <p:nvPicPr>
          <p:cNvPr id="4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2060848"/>
            <a:ext cx="1905000" cy="228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600" y="1700808"/>
            <a:ext cx="504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Ученая степень, звание: </a:t>
            </a:r>
            <a:endParaRPr lang="ru-RU" sz="2400" b="1" dirty="0" smtClean="0"/>
          </a:p>
          <a:p>
            <a:r>
              <a:rPr lang="ru-RU" sz="2400" dirty="0" smtClean="0"/>
              <a:t>кандидат </a:t>
            </a:r>
            <a:r>
              <a:rPr lang="ru-RU" sz="2400" dirty="0"/>
              <a:t>филологических наук, доцент</a:t>
            </a:r>
            <a:endParaRPr lang="ru-RU" sz="2400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3112" y="2996952"/>
            <a:ext cx="496704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/>
              <a:t>Родилась в 1973 </a:t>
            </a:r>
            <a:r>
              <a:rPr lang="ru-RU" sz="2500" dirty="0" smtClean="0"/>
              <a:t>году.</a:t>
            </a:r>
          </a:p>
          <a:p>
            <a:r>
              <a:rPr lang="ru-RU" sz="2500" dirty="0" smtClean="0"/>
              <a:t>Окончила </a:t>
            </a:r>
            <a:r>
              <a:rPr lang="ru-RU" sz="2500" dirty="0"/>
              <a:t>ГГУ им. Ф. Скорины в 1998 </a:t>
            </a:r>
            <a:r>
              <a:rPr lang="ru-RU" sz="2500" dirty="0" smtClean="0"/>
              <a:t>г.</a:t>
            </a:r>
          </a:p>
          <a:p>
            <a:r>
              <a:rPr lang="ru-RU" sz="2500" dirty="0" smtClean="0"/>
              <a:t>Автор </a:t>
            </a:r>
            <a:r>
              <a:rPr lang="ru-RU" sz="2500" dirty="0"/>
              <a:t>более </a:t>
            </a:r>
            <a:r>
              <a:rPr lang="ru-RU" sz="2500" dirty="0" smtClean="0"/>
              <a:t>50 </a:t>
            </a:r>
            <a:r>
              <a:rPr lang="ru-RU" sz="2500" dirty="0"/>
              <a:t>научных </a:t>
            </a:r>
            <a:r>
              <a:rPr lang="ru-RU" sz="2500" dirty="0" smtClean="0"/>
              <a:t>работ.</a:t>
            </a:r>
          </a:p>
          <a:p>
            <a:r>
              <a:rPr lang="ru-RU" sz="2500" dirty="0" smtClean="0"/>
              <a:t>Сфера </a:t>
            </a:r>
            <a:r>
              <a:rPr lang="ru-RU" sz="2500" dirty="0"/>
              <a:t>научных интересов – современный литературный процесс.</a:t>
            </a:r>
          </a:p>
        </p:txBody>
      </p:sp>
    </p:spTree>
    <p:extLst>
      <p:ext uri="{BB962C8B-B14F-4D97-AF65-F5344CB8AC3E}">
        <p14:creationId xmlns:p14="http://schemas.microsoft.com/office/powerpoint/2010/main" val="265034174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EF54B3D-D5E1-4F0A-A8F3-5D147BB7F74F}"/>
</file>

<file path=customXml/itemProps2.xml><?xml version="1.0" encoding="utf-8"?>
<ds:datastoreItem xmlns:ds="http://schemas.openxmlformats.org/officeDocument/2006/customXml" ds:itemID="{770F9421-D7E4-43BA-95C1-D5D351AD06F9}"/>
</file>

<file path=customXml/itemProps3.xml><?xml version="1.0" encoding="utf-8"?>
<ds:datastoreItem xmlns:ds="http://schemas.openxmlformats.org/officeDocument/2006/customXml" ds:itemID="{8ACC05E4-1831-44AB-B136-214CFAF39430}"/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1289</TotalTime>
  <Words>1577</Words>
  <Application>Microsoft Office PowerPoint</Application>
  <PresentationFormat>Экран (4:3)</PresentationFormat>
  <Paragraphs>238</Paragraphs>
  <Slides>45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Горизонт</vt:lpstr>
      <vt:lpstr>Презентация PowerPoint</vt:lpstr>
      <vt:lpstr>Филологический факультет</vt:lpstr>
      <vt:lpstr>Подготовка специалистов на филологическом факультете</vt:lpstr>
      <vt:lpstr>Презентация PowerPoint</vt:lpstr>
      <vt:lpstr>ДЕКАНАТ </vt:lpstr>
      <vt:lpstr>ДЕКАН ФАКУЛЬТЕТА БОБРИК Владимир Андреевич</vt:lpstr>
      <vt:lpstr>ЗАМЕСТИТЕЛЬ ДЕКАНА ПО УЧЕБНОЙ РАБОТЕ  ПОЛУЯН Елена Николаевна</vt:lpstr>
      <vt:lpstr>ЗАМЕСТИТЕЛЬ ДЕКАНА ПО ВОСПИТАТЕЛЬНОЙ РАБОТЕ    ВОИНОВА Елена николаевна</vt:lpstr>
      <vt:lpstr>ЗАМЕСТИТЕЛЬ ДЕКАНА ПО НАУЧНОЙ РАБОТЕ БРЕДИХИНА Алла Васильевна</vt:lpstr>
      <vt:lpstr>секретари деканата </vt:lpstr>
      <vt:lpstr>Кафедры филологического факультета</vt:lpstr>
      <vt:lpstr>Презентация PowerPoint</vt:lpstr>
      <vt:lpstr>Презентация PowerPoint</vt:lpstr>
      <vt:lpstr>Кафедра русского, общего и  славянского языкознания</vt:lpstr>
      <vt:lpstr>Кафедра русского, общего и  славянского языкознания</vt:lpstr>
      <vt:lpstr>Кафедра белАрускАй лІтАратуры</vt:lpstr>
      <vt:lpstr>Кафедра белАрускАй лІтАратуры</vt:lpstr>
      <vt:lpstr>  Кафедра русской и мировой литературы</vt:lpstr>
      <vt:lpstr>Презентация PowerPoint</vt:lpstr>
      <vt:lpstr>Презентация PowerPoint</vt:lpstr>
      <vt:lpstr>Кафедра беларускай культуры і фалькларыстыкі</vt:lpstr>
      <vt:lpstr>Адметная асаблівасць вучэбна-метадычнай і навуковай работы кафедры – выданне зборнікаў матэрыялаў па народнай духоўнай культуры Гомельшчыны</vt:lpstr>
      <vt:lpstr>Презентация PowerPoint</vt:lpstr>
      <vt:lpstr>Презентация PowerPoint</vt:lpstr>
      <vt:lpstr>заключены договоры о сотрудничестве и непрерывной подготовке специалистов с:</vt:lpstr>
      <vt:lpstr>филиалы кафедр филологического факультета</vt:lpstr>
      <vt:lpstr>Соглашения о научном сотрудничестве на международном уровне</vt:lpstr>
      <vt:lpstr>ЛекцИИ и встречи</vt:lpstr>
      <vt:lpstr>Проведение конференций в 2011–2015 гг.</vt:lpstr>
      <vt:lpstr>лаборатории филологического факультета</vt:lpstr>
      <vt:lpstr>руководство платными научными проектами в 2011–2015 гг.</vt:lpstr>
      <vt:lpstr>руководство платными научными проектами в 2011–2015 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Svetlana Matkunova</dc:creator>
  <cp:lastModifiedBy>Dmitry Tarasov</cp:lastModifiedBy>
  <cp:revision>144</cp:revision>
  <dcterms:created xsi:type="dcterms:W3CDTF">2016-03-17T08:45:09Z</dcterms:created>
  <dcterms:modified xsi:type="dcterms:W3CDTF">2017-05-03T11:29:36Z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