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8" r:id="rId4"/>
    <p:sldId id="288" r:id="rId5"/>
    <p:sldId id="259" r:id="rId6"/>
    <p:sldId id="262" r:id="rId7"/>
    <p:sldId id="263" r:id="rId8"/>
    <p:sldId id="261" r:id="rId9"/>
    <p:sldId id="260" r:id="rId10"/>
    <p:sldId id="283" r:id="rId11"/>
    <p:sldId id="284" r:id="rId12"/>
    <p:sldId id="285" r:id="rId13"/>
    <p:sldId id="257" r:id="rId14"/>
    <p:sldId id="264" r:id="rId15"/>
    <p:sldId id="265" r:id="rId16"/>
    <p:sldId id="266" r:id="rId17"/>
    <p:sldId id="282" r:id="rId18"/>
    <p:sldId id="269" r:id="rId19"/>
    <p:sldId id="267" r:id="rId20"/>
    <p:sldId id="268" r:id="rId21"/>
    <p:sldId id="270" r:id="rId22"/>
    <p:sldId id="272" r:id="rId23"/>
    <p:sldId id="287" r:id="rId24"/>
    <p:sldId id="289" r:id="rId25"/>
    <p:sldId id="290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AEBC2-7E7E-4D00-A81D-E9191C7783E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</dgm:pt>
    <dgm:pt modelId="{4167AF2A-FD24-47FC-9A59-F9AC69170A1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e-BY" sz="2400" b="1" i="0" u="none" strike="noStrike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Arial" pitchFamily="34" charset="0"/>
            </a:rPr>
            <a:t>ОСНОВНЫЕ ЗАДАЧИ ФИЛИАЛА</a:t>
          </a:r>
          <a:endParaRPr kumimoji="0" lang="be-BY" sz="2800" b="0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5EFFFD7C-458F-4FFC-90B5-EB14CA95C4BE}" type="parTrans" cxnId="{7B72A9D5-F127-4292-A3CA-50F87BB53BAD}">
      <dgm:prSet/>
      <dgm:spPr/>
      <dgm:t>
        <a:bodyPr/>
        <a:lstStyle/>
        <a:p>
          <a:endParaRPr lang="be-BY"/>
        </a:p>
      </dgm:t>
    </dgm:pt>
    <dgm:pt modelId="{2CDF71A2-FE3C-40EA-B41D-753B4B9493C4}" type="sibTrans" cxnId="{7B72A9D5-F127-4292-A3CA-50F87BB53BAD}">
      <dgm:prSet/>
      <dgm:spPr/>
      <dgm:t>
        <a:bodyPr/>
        <a:lstStyle/>
        <a:p>
          <a:endParaRPr lang="be-BY"/>
        </a:p>
      </dgm:t>
    </dgm:pt>
    <dgm:pt modelId="{77606EDA-AD18-40AE-BF69-98A9BA2E291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lang="be-BY" sz="1800" b="1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600" b="1" dirty="0" smtClean="0"/>
            <a:t>Усиление   практической направленности  подготовки специалистов в целях удовлетворения потребностей предприятий в специалистах в области </a:t>
          </a:r>
          <a:r>
            <a:rPr lang="ru-RU" sz="1600" b="1" dirty="0" smtClean="0"/>
            <a:t>метрологии</a:t>
          </a:r>
          <a:r>
            <a:rPr lang="be-BY" sz="1600" b="1" dirty="0" smtClean="0"/>
            <a:t>, стандартизации и  сертификации.  </a:t>
          </a:r>
          <a:endParaRPr kumimoji="0" lang="be-BY" sz="16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F7BB0633-5E60-4DE9-9786-355EA3B7964D}" type="parTrans" cxnId="{CB182742-FB14-4707-A31E-02AB9D753442}">
      <dgm:prSet/>
      <dgm:spPr/>
      <dgm:t>
        <a:bodyPr/>
        <a:lstStyle/>
        <a:p>
          <a:endParaRPr lang="be-BY"/>
        </a:p>
      </dgm:t>
    </dgm:pt>
    <dgm:pt modelId="{ED3BFA0C-9202-4AD4-BC35-C4BF39C41D28}" type="sibTrans" cxnId="{CB182742-FB14-4707-A31E-02AB9D753442}">
      <dgm:prSet/>
      <dgm:spPr/>
      <dgm:t>
        <a:bodyPr/>
        <a:lstStyle/>
        <a:p>
          <a:endParaRPr lang="be-BY"/>
        </a:p>
      </dgm:t>
    </dgm:pt>
    <dgm:pt modelId="{9DC8C5E9-FFFE-48BF-AF3A-0B500688F46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800" b="1" dirty="0" smtClean="0"/>
            <a:t>Повышение квалификации профессорско-преподавательского состава кафедры посредством стажировки на </a:t>
          </a:r>
          <a:r>
            <a:rPr lang="ru-RU" sz="1800" b="1" dirty="0" smtClean="0"/>
            <a:t>РУП  </a:t>
          </a:r>
          <a:r>
            <a:rPr lang="be-BY" sz="1800" b="1" dirty="0" smtClean="0"/>
            <a:t>«Гомельский ЦСМС».</a:t>
          </a:r>
          <a:endParaRPr kumimoji="0" lang="be-BY" sz="18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25E7D164-3C62-4404-A812-CEF913162ED6}" type="parTrans" cxnId="{5B45D290-EAC7-4B96-B238-EAB5A738954D}">
      <dgm:prSet/>
      <dgm:spPr/>
      <dgm:t>
        <a:bodyPr/>
        <a:lstStyle/>
        <a:p>
          <a:endParaRPr lang="be-BY"/>
        </a:p>
      </dgm:t>
    </dgm:pt>
    <dgm:pt modelId="{023BC422-7261-4BE4-9959-59E4BED3E7F9}" type="sibTrans" cxnId="{5B45D290-EAC7-4B96-B238-EAB5A738954D}">
      <dgm:prSet/>
      <dgm:spPr/>
      <dgm:t>
        <a:bodyPr/>
        <a:lstStyle/>
        <a:p>
          <a:endParaRPr lang="be-BY"/>
        </a:p>
      </dgm:t>
    </dgm:pt>
    <dgm:pt modelId="{E340257C-B8CD-482E-8F31-E9574182FB9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800" b="1" dirty="0" smtClean="0"/>
            <a:t>Привлечение научных работников к решению задач автоматизации метрологических работ и разработке ТНПА.</a:t>
          </a:r>
          <a:endParaRPr kumimoji="0" lang="be-BY" sz="18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861BADB9-69BE-4B05-94EA-0EF55A1EBAF1}" type="parTrans" cxnId="{A0CF6AEB-0FBA-4092-9EBF-E383BC8F6CCE}">
      <dgm:prSet/>
      <dgm:spPr/>
      <dgm:t>
        <a:bodyPr/>
        <a:lstStyle/>
        <a:p>
          <a:endParaRPr lang="be-BY"/>
        </a:p>
      </dgm:t>
    </dgm:pt>
    <dgm:pt modelId="{01427004-1E4B-4D3D-A14C-7760C48F8164}" type="sibTrans" cxnId="{A0CF6AEB-0FBA-4092-9EBF-E383BC8F6CCE}">
      <dgm:prSet/>
      <dgm:spPr/>
      <dgm:t>
        <a:bodyPr/>
        <a:lstStyle/>
        <a:p>
          <a:endParaRPr lang="be-BY"/>
        </a:p>
      </dgm:t>
    </dgm:pt>
    <dgm:pt modelId="{C7B9385A-0122-4EFB-AFDC-725785B40F9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lang="be-BY" sz="1600" b="1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600" b="1" dirty="0" smtClean="0"/>
            <a:t>Укрепление связей с производством и создание необходимых условий для подготовки специалистов посредством сочетания теоретической подготовки с практической деятельностью на предприятии</a:t>
          </a:r>
          <a:r>
            <a:rPr lang="be-BY" sz="1200" b="1" dirty="0" smtClean="0"/>
            <a:t>.</a:t>
          </a:r>
          <a:endParaRPr kumimoji="0" lang="be-BY" sz="12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100AB8C7-8143-4814-BEF0-AC98256A6C55}" type="sibTrans" cxnId="{FE066CAC-DB35-4D7F-BEDA-08E78D3FF346}">
      <dgm:prSet/>
      <dgm:spPr/>
      <dgm:t>
        <a:bodyPr/>
        <a:lstStyle/>
        <a:p>
          <a:endParaRPr lang="be-BY"/>
        </a:p>
      </dgm:t>
    </dgm:pt>
    <dgm:pt modelId="{6452AA8E-5493-4702-89DF-C6A64D8622A6}" type="parTrans" cxnId="{FE066CAC-DB35-4D7F-BEDA-08E78D3FF346}">
      <dgm:prSet/>
      <dgm:spPr/>
      <dgm:t>
        <a:bodyPr/>
        <a:lstStyle/>
        <a:p>
          <a:endParaRPr lang="be-BY"/>
        </a:p>
      </dgm:t>
    </dgm:pt>
    <dgm:pt modelId="{3C292104-369A-42A9-BA20-8C0BBE49570D}" type="pres">
      <dgm:prSet presAssocID="{61FAEBC2-7E7E-4D00-A81D-E9191C7783E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3823D9-B663-491F-A616-C877D2652D0A}" type="pres">
      <dgm:prSet presAssocID="{61FAEBC2-7E7E-4D00-A81D-E9191C7783ED}" presName="matrix" presStyleCnt="0"/>
      <dgm:spPr/>
    </dgm:pt>
    <dgm:pt modelId="{ABE7A15F-B924-47A6-8381-157E792186BE}" type="pres">
      <dgm:prSet presAssocID="{61FAEBC2-7E7E-4D00-A81D-E9191C7783ED}" presName="tile1" presStyleLbl="node1" presStyleIdx="0" presStyleCnt="4"/>
      <dgm:spPr/>
      <dgm:t>
        <a:bodyPr/>
        <a:lstStyle/>
        <a:p>
          <a:endParaRPr lang="be-BY"/>
        </a:p>
      </dgm:t>
    </dgm:pt>
    <dgm:pt modelId="{8AFC81E8-F748-4646-BD9E-21827409CA9B}" type="pres">
      <dgm:prSet presAssocID="{61FAEBC2-7E7E-4D00-A81D-E9191C7783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3AB8513-F9B0-4032-9303-B5135E8D843A}" type="pres">
      <dgm:prSet presAssocID="{61FAEBC2-7E7E-4D00-A81D-E9191C7783ED}" presName="tile2" presStyleLbl="node1" presStyleIdx="1" presStyleCnt="4"/>
      <dgm:spPr/>
      <dgm:t>
        <a:bodyPr/>
        <a:lstStyle/>
        <a:p>
          <a:endParaRPr lang="be-BY"/>
        </a:p>
      </dgm:t>
    </dgm:pt>
    <dgm:pt modelId="{DD9B6AA9-22BE-416C-A662-B132380950C6}" type="pres">
      <dgm:prSet presAssocID="{61FAEBC2-7E7E-4D00-A81D-E9191C7783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423C086-12CF-4E12-B9AF-7625458E5541}" type="pres">
      <dgm:prSet presAssocID="{61FAEBC2-7E7E-4D00-A81D-E9191C7783ED}" presName="tile3" presStyleLbl="node1" presStyleIdx="2" presStyleCnt="4"/>
      <dgm:spPr/>
      <dgm:t>
        <a:bodyPr/>
        <a:lstStyle/>
        <a:p>
          <a:endParaRPr lang="be-BY"/>
        </a:p>
      </dgm:t>
    </dgm:pt>
    <dgm:pt modelId="{DF25CC7B-64AC-45AE-9F8B-EE86A685F397}" type="pres">
      <dgm:prSet presAssocID="{61FAEBC2-7E7E-4D00-A81D-E9191C7783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E7D74D9-792B-4B11-BFD2-3BCCB3D81185}" type="pres">
      <dgm:prSet presAssocID="{61FAEBC2-7E7E-4D00-A81D-E9191C7783ED}" presName="tile4" presStyleLbl="node1" presStyleIdx="3" presStyleCnt="4"/>
      <dgm:spPr/>
      <dgm:t>
        <a:bodyPr/>
        <a:lstStyle/>
        <a:p>
          <a:endParaRPr lang="be-BY"/>
        </a:p>
      </dgm:t>
    </dgm:pt>
    <dgm:pt modelId="{F0E0D964-4D16-49C3-9522-06A697C0BF5D}" type="pres">
      <dgm:prSet presAssocID="{61FAEBC2-7E7E-4D00-A81D-E9191C7783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13B2873-4FB9-4537-9286-B36059659E1C}" type="pres">
      <dgm:prSet presAssocID="{61FAEBC2-7E7E-4D00-A81D-E9191C7783ED}" presName="centerTile" presStyleLbl="fgShp" presStyleIdx="0" presStyleCnt="1" custScaleX="203126" custScaleY="79818">
        <dgm:presLayoutVars>
          <dgm:chMax val="0"/>
          <dgm:chPref val="0"/>
        </dgm:presLayoutVars>
      </dgm:prSet>
      <dgm:spPr/>
      <dgm:t>
        <a:bodyPr/>
        <a:lstStyle/>
        <a:p>
          <a:endParaRPr lang="be-BY"/>
        </a:p>
      </dgm:t>
    </dgm:pt>
  </dgm:ptLst>
  <dgm:cxnLst>
    <dgm:cxn modelId="{F197CEA4-9EFC-4E27-8CDD-FB330477968F}" type="presOf" srcId="{77606EDA-AD18-40AE-BF69-98A9BA2E2910}" destId="{F3AB8513-F9B0-4032-9303-B5135E8D843A}" srcOrd="0" destOrd="0" presId="urn:microsoft.com/office/officeart/2005/8/layout/matrix1"/>
    <dgm:cxn modelId="{A0CF6AEB-0FBA-4092-9EBF-E383BC8F6CCE}" srcId="{4167AF2A-FD24-47FC-9A59-F9AC69170A14}" destId="{E340257C-B8CD-482E-8F31-E9574182FB9E}" srcOrd="3" destOrd="0" parTransId="{861BADB9-69BE-4B05-94EA-0EF55A1EBAF1}" sibTransId="{01427004-1E4B-4D3D-A14C-7760C48F8164}"/>
    <dgm:cxn modelId="{16C929B5-BD2E-490D-AED3-61093AFC774B}" type="presOf" srcId="{9DC8C5E9-FFFE-48BF-AF3A-0B500688F464}" destId="{0423C086-12CF-4E12-B9AF-7625458E5541}" srcOrd="0" destOrd="0" presId="urn:microsoft.com/office/officeart/2005/8/layout/matrix1"/>
    <dgm:cxn modelId="{CB182742-FB14-4707-A31E-02AB9D753442}" srcId="{4167AF2A-FD24-47FC-9A59-F9AC69170A14}" destId="{77606EDA-AD18-40AE-BF69-98A9BA2E2910}" srcOrd="1" destOrd="0" parTransId="{F7BB0633-5E60-4DE9-9786-355EA3B7964D}" sibTransId="{ED3BFA0C-9202-4AD4-BC35-C4BF39C41D28}"/>
    <dgm:cxn modelId="{02D31173-2136-4E7D-B1A7-9E8BA7515725}" type="presOf" srcId="{4167AF2A-FD24-47FC-9A59-F9AC69170A14}" destId="{B13B2873-4FB9-4537-9286-B36059659E1C}" srcOrd="0" destOrd="0" presId="urn:microsoft.com/office/officeart/2005/8/layout/matrix1"/>
    <dgm:cxn modelId="{FE066CAC-DB35-4D7F-BEDA-08E78D3FF346}" srcId="{4167AF2A-FD24-47FC-9A59-F9AC69170A14}" destId="{C7B9385A-0122-4EFB-AFDC-725785B40F90}" srcOrd="0" destOrd="0" parTransId="{6452AA8E-5493-4702-89DF-C6A64D8622A6}" sibTransId="{100AB8C7-8143-4814-BEF0-AC98256A6C55}"/>
    <dgm:cxn modelId="{056E8241-8FAB-44EE-8B57-902CA69602A2}" type="presOf" srcId="{E340257C-B8CD-482E-8F31-E9574182FB9E}" destId="{F0E0D964-4D16-49C3-9522-06A697C0BF5D}" srcOrd="1" destOrd="0" presId="urn:microsoft.com/office/officeart/2005/8/layout/matrix1"/>
    <dgm:cxn modelId="{9F9AB537-8D4C-46C8-A1B3-CD18141C1D38}" type="presOf" srcId="{9DC8C5E9-FFFE-48BF-AF3A-0B500688F464}" destId="{DF25CC7B-64AC-45AE-9F8B-EE86A685F397}" srcOrd="1" destOrd="0" presId="urn:microsoft.com/office/officeart/2005/8/layout/matrix1"/>
    <dgm:cxn modelId="{BFAC69C9-07AA-45F0-8207-1DFF21313F1F}" type="presOf" srcId="{77606EDA-AD18-40AE-BF69-98A9BA2E2910}" destId="{DD9B6AA9-22BE-416C-A662-B132380950C6}" srcOrd="1" destOrd="0" presId="urn:microsoft.com/office/officeart/2005/8/layout/matrix1"/>
    <dgm:cxn modelId="{8C2C102C-AE89-4EA4-9C25-2FAE64A9A6EA}" type="presOf" srcId="{C7B9385A-0122-4EFB-AFDC-725785B40F90}" destId="{ABE7A15F-B924-47A6-8381-157E792186BE}" srcOrd="0" destOrd="0" presId="urn:microsoft.com/office/officeart/2005/8/layout/matrix1"/>
    <dgm:cxn modelId="{7B72A9D5-F127-4292-A3CA-50F87BB53BAD}" srcId="{61FAEBC2-7E7E-4D00-A81D-E9191C7783ED}" destId="{4167AF2A-FD24-47FC-9A59-F9AC69170A14}" srcOrd="0" destOrd="0" parTransId="{5EFFFD7C-458F-4FFC-90B5-EB14CA95C4BE}" sibTransId="{2CDF71A2-FE3C-40EA-B41D-753B4B9493C4}"/>
    <dgm:cxn modelId="{AF238144-C6D9-4639-879A-71A6680619F3}" type="presOf" srcId="{C7B9385A-0122-4EFB-AFDC-725785B40F90}" destId="{8AFC81E8-F748-4646-BD9E-21827409CA9B}" srcOrd="1" destOrd="0" presId="urn:microsoft.com/office/officeart/2005/8/layout/matrix1"/>
    <dgm:cxn modelId="{5B45D290-EAC7-4B96-B238-EAB5A738954D}" srcId="{4167AF2A-FD24-47FC-9A59-F9AC69170A14}" destId="{9DC8C5E9-FFFE-48BF-AF3A-0B500688F464}" srcOrd="2" destOrd="0" parTransId="{25E7D164-3C62-4404-A812-CEF913162ED6}" sibTransId="{023BC422-7261-4BE4-9959-59E4BED3E7F9}"/>
    <dgm:cxn modelId="{FB7CBFA9-D5AE-4BBB-99B6-5B3A791D6DBF}" type="presOf" srcId="{E340257C-B8CD-482E-8F31-E9574182FB9E}" destId="{3E7D74D9-792B-4B11-BFD2-3BCCB3D81185}" srcOrd="0" destOrd="0" presId="urn:microsoft.com/office/officeart/2005/8/layout/matrix1"/>
    <dgm:cxn modelId="{D368D0F4-0197-410F-800E-AFF3F9950C6A}" type="presOf" srcId="{61FAEBC2-7E7E-4D00-A81D-E9191C7783ED}" destId="{3C292104-369A-42A9-BA20-8C0BBE49570D}" srcOrd="0" destOrd="0" presId="urn:microsoft.com/office/officeart/2005/8/layout/matrix1"/>
    <dgm:cxn modelId="{4AF22F80-EC9F-4DD3-BD72-37B204490ADA}" type="presParOf" srcId="{3C292104-369A-42A9-BA20-8C0BBE49570D}" destId="{763823D9-B663-491F-A616-C877D2652D0A}" srcOrd="0" destOrd="0" presId="urn:microsoft.com/office/officeart/2005/8/layout/matrix1"/>
    <dgm:cxn modelId="{CAE90A07-B9CA-498E-814A-53B2ECF055E6}" type="presParOf" srcId="{763823D9-B663-491F-A616-C877D2652D0A}" destId="{ABE7A15F-B924-47A6-8381-157E792186BE}" srcOrd="0" destOrd="0" presId="urn:microsoft.com/office/officeart/2005/8/layout/matrix1"/>
    <dgm:cxn modelId="{BEE172B8-C90C-4735-AA21-153F7B514B19}" type="presParOf" srcId="{763823D9-B663-491F-A616-C877D2652D0A}" destId="{8AFC81E8-F748-4646-BD9E-21827409CA9B}" srcOrd="1" destOrd="0" presId="urn:microsoft.com/office/officeart/2005/8/layout/matrix1"/>
    <dgm:cxn modelId="{4995AB79-1D8C-4563-AA58-EAAF02EA763B}" type="presParOf" srcId="{763823D9-B663-491F-A616-C877D2652D0A}" destId="{F3AB8513-F9B0-4032-9303-B5135E8D843A}" srcOrd="2" destOrd="0" presId="urn:microsoft.com/office/officeart/2005/8/layout/matrix1"/>
    <dgm:cxn modelId="{E5B2C11E-28C8-40CD-85C1-DAB39151CBC8}" type="presParOf" srcId="{763823D9-B663-491F-A616-C877D2652D0A}" destId="{DD9B6AA9-22BE-416C-A662-B132380950C6}" srcOrd="3" destOrd="0" presId="urn:microsoft.com/office/officeart/2005/8/layout/matrix1"/>
    <dgm:cxn modelId="{85604F1A-748F-486D-AF82-38CAADD7D109}" type="presParOf" srcId="{763823D9-B663-491F-A616-C877D2652D0A}" destId="{0423C086-12CF-4E12-B9AF-7625458E5541}" srcOrd="4" destOrd="0" presId="urn:microsoft.com/office/officeart/2005/8/layout/matrix1"/>
    <dgm:cxn modelId="{88DFFC09-564F-453C-8E71-5B48E0870B96}" type="presParOf" srcId="{763823D9-B663-491F-A616-C877D2652D0A}" destId="{DF25CC7B-64AC-45AE-9F8B-EE86A685F397}" srcOrd="5" destOrd="0" presId="urn:microsoft.com/office/officeart/2005/8/layout/matrix1"/>
    <dgm:cxn modelId="{A4EC2E69-CD8E-40B9-A8B0-5992F534FA3A}" type="presParOf" srcId="{763823D9-B663-491F-A616-C877D2652D0A}" destId="{3E7D74D9-792B-4B11-BFD2-3BCCB3D81185}" srcOrd="6" destOrd="0" presId="urn:microsoft.com/office/officeart/2005/8/layout/matrix1"/>
    <dgm:cxn modelId="{AA731B12-D945-4144-A501-11900164EF4A}" type="presParOf" srcId="{763823D9-B663-491F-A616-C877D2652D0A}" destId="{F0E0D964-4D16-49C3-9522-06A697C0BF5D}" srcOrd="7" destOrd="0" presId="urn:microsoft.com/office/officeart/2005/8/layout/matrix1"/>
    <dgm:cxn modelId="{E7EE7E69-F98D-4BF8-BED7-CD0F6FC57FC8}" type="presParOf" srcId="{3C292104-369A-42A9-BA20-8C0BBE49570D}" destId="{B13B2873-4FB9-4537-9286-B36059659E1C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AEBC2-7E7E-4D00-A81D-E9191C7783ED}" type="doc">
      <dgm:prSet loTypeId="urn:microsoft.com/office/officeart/2005/8/layout/matrix1" loCatId="matrix" qsTypeId="urn:microsoft.com/office/officeart/2005/8/quickstyle/3d1" qsCatId="3D" csTypeId="urn:microsoft.com/office/officeart/2005/8/colors/colorful1#1" csCatId="colorful" phldr="1"/>
      <dgm:spPr/>
    </dgm:pt>
    <dgm:pt modelId="{4167AF2A-FD24-47FC-9A59-F9AC69170A1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e-BY" sz="2400" b="1" i="0" u="none" strike="noStrike" cap="none" normalizeH="0" baseline="0" dirty="0" smtClean="0">
              <a:ln/>
              <a:effectLst/>
              <a:latin typeface="Times New Roman" pitchFamily="18" charset="0"/>
              <a:cs typeface="Arial" pitchFamily="34" charset="0"/>
            </a:rPr>
            <a:t>ОСНОВНЫЕ НАПРАВЛЕНИЯ РАБОТЫ</a:t>
          </a:r>
          <a:endParaRPr kumimoji="0" lang="be-BY" sz="2800" b="0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5EFFFD7C-458F-4FFC-90B5-EB14CA95C4BE}" type="parTrans" cxnId="{7B72A9D5-F127-4292-A3CA-50F87BB53BAD}">
      <dgm:prSet/>
      <dgm:spPr/>
      <dgm:t>
        <a:bodyPr/>
        <a:lstStyle/>
        <a:p>
          <a:endParaRPr lang="be-BY"/>
        </a:p>
      </dgm:t>
    </dgm:pt>
    <dgm:pt modelId="{2CDF71A2-FE3C-40EA-B41D-753B4B9493C4}" type="sibTrans" cxnId="{7B72A9D5-F127-4292-A3CA-50F87BB53BAD}">
      <dgm:prSet/>
      <dgm:spPr/>
      <dgm:t>
        <a:bodyPr/>
        <a:lstStyle/>
        <a:p>
          <a:endParaRPr lang="be-BY"/>
        </a:p>
      </dgm:t>
    </dgm:pt>
    <dgm:pt modelId="{77606EDA-AD18-40AE-BF69-98A9BA2E291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smtClean="0"/>
            <a:t>Организация и проведение производственных практик студентов кафедры на предприятии, профориентационной работы  и экскурсий.</a:t>
          </a:r>
          <a:endParaRPr kumimoji="0" lang="be-BY" sz="18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F7BB0633-5E60-4DE9-9786-355EA3B7964D}" type="parTrans" cxnId="{CB182742-FB14-4707-A31E-02AB9D753442}">
      <dgm:prSet/>
      <dgm:spPr/>
      <dgm:t>
        <a:bodyPr/>
        <a:lstStyle/>
        <a:p>
          <a:endParaRPr lang="be-BY"/>
        </a:p>
      </dgm:t>
    </dgm:pt>
    <dgm:pt modelId="{ED3BFA0C-9202-4AD4-BC35-C4BF39C41D28}" type="sibTrans" cxnId="{CB182742-FB14-4707-A31E-02AB9D753442}">
      <dgm:prSet/>
      <dgm:spPr/>
      <dgm:t>
        <a:bodyPr/>
        <a:lstStyle/>
        <a:p>
          <a:endParaRPr lang="be-BY"/>
        </a:p>
      </dgm:t>
    </dgm:pt>
    <dgm:pt modelId="{9DC8C5E9-FFFE-48BF-AF3A-0B500688F46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dirty="0" smtClean="0"/>
            <a:t>Оказание справочно-информационных услуг и  обеспечение ТНПА в области технического нормирования и стандартизации. </a:t>
          </a:r>
          <a:endParaRPr kumimoji="0" lang="be-BY" sz="18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25E7D164-3C62-4404-A812-CEF913162ED6}" type="parTrans" cxnId="{5B45D290-EAC7-4B96-B238-EAB5A738954D}">
      <dgm:prSet/>
      <dgm:spPr/>
      <dgm:t>
        <a:bodyPr/>
        <a:lstStyle/>
        <a:p>
          <a:endParaRPr lang="be-BY"/>
        </a:p>
      </dgm:t>
    </dgm:pt>
    <dgm:pt modelId="{023BC422-7261-4BE4-9959-59E4BED3E7F9}" type="sibTrans" cxnId="{5B45D290-EAC7-4B96-B238-EAB5A738954D}">
      <dgm:prSet/>
      <dgm:spPr/>
      <dgm:t>
        <a:bodyPr/>
        <a:lstStyle/>
        <a:p>
          <a:endParaRPr lang="be-BY"/>
        </a:p>
      </dgm:t>
    </dgm:pt>
    <dgm:pt modelId="{E340257C-B8CD-482E-8F31-E9574182FB9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800" b="1" smtClean="0"/>
            <a:t>Организация и проведение совместных научных исследований, совместная подготовка научных и учебно-методических изданий.</a:t>
          </a:r>
          <a:endParaRPr kumimoji="0" lang="be-BY" sz="18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861BADB9-69BE-4B05-94EA-0EF55A1EBAF1}" type="parTrans" cxnId="{A0CF6AEB-0FBA-4092-9EBF-E383BC8F6CCE}">
      <dgm:prSet/>
      <dgm:spPr/>
      <dgm:t>
        <a:bodyPr/>
        <a:lstStyle/>
        <a:p>
          <a:endParaRPr lang="be-BY"/>
        </a:p>
      </dgm:t>
    </dgm:pt>
    <dgm:pt modelId="{01427004-1E4B-4D3D-A14C-7760C48F8164}" type="sibTrans" cxnId="{A0CF6AEB-0FBA-4092-9EBF-E383BC8F6CCE}">
      <dgm:prSet/>
      <dgm:spPr/>
      <dgm:t>
        <a:bodyPr/>
        <a:lstStyle/>
        <a:p>
          <a:endParaRPr lang="be-BY"/>
        </a:p>
      </dgm:t>
    </dgm:pt>
    <dgm:pt modelId="{C7B9385A-0122-4EFB-AFDC-725785B40F9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dirty="0" smtClean="0"/>
            <a:t>Привлечение высококвалифицированных специалистов РУП «Гомельский ЦСМС» к  проведению занятий,  руководству курсовыми и дипломными работами.</a:t>
          </a:r>
          <a:endParaRPr kumimoji="0" lang="be-BY" sz="1400" b="1" i="1" u="none" strike="noStrike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gm:t>
    </dgm:pt>
    <dgm:pt modelId="{100AB8C7-8143-4814-BEF0-AC98256A6C55}" type="sibTrans" cxnId="{FE066CAC-DB35-4D7F-BEDA-08E78D3FF346}">
      <dgm:prSet/>
      <dgm:spPr/>
      <dgm:t>
        <a:bodyPr/>
        <a:lstStyle/>
        <a:p>
          <a:endParaRPr lang="be-BY"/>
        </a:p>
      </dgm:t>
    </dgm:pt>
    <dgm:pt modelId="{6452AA8E-5493-4702-89DF-C6A64D8622A6}" type="parTrans" cxnId="{FE066CAC-DB35-4D7F-BEDA-08E78D3FF346}">
      <dgm:prSet/>
      <dgm:spPr/>
      <dgm:t>
        <a:bodyPr/>
        <a:lstStyle/>
        <a:p>
          <a:endParaRPr lang="be-BY"/>
        </a:p>
      </dgm:t>
    </dgm:pt>
    <dgm:pt modelId="{3C292104-369A-42A9-BA20-8C0BBE49570D}" type="pres">
      <dgm:prSet presAssocID="{61FAEBC2-7E7E-4D00-A81D-E9191C7783E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3823D9-B663-491F-A616-C877D2652D0A}" type="pres">
      <dgm:prSet presAssocID="{61FAEBC2-7E7E-4D00-A81D-E9191C7783ED}" presName="matrix" presStyleCnt="0"/>
      <dgm:spPr/>
    </dgm:pt>
    <dgm:pt modelId="{ABE7A15F-B924-47A6-8381-157E792186BE}" type="pres">
      <dgm:prSet presAssocID="{61FAEBC2-7E7E-4D00-A81D-E9191C7783ED}" presName="tile1" presStyleLbl="node1" presStyleIdx="0" presStyleCnt="4"/>
      <dgm:spPr/>
      <dgm:t>
        <a:bodyPr/>
        <a:lstStyle/>
        <a:p>
          <a:endParaRPr lang="be-BY"/>
        </a:p>
      </dgm:t>
    </dgm:pt>
    <dgm:pt modelId="{8AFC81E8-F748-4646-BD9E-21827409CA9B}" type="pres">
      <dgm:prSet presAssocID="{61FAEBC2-7E7E-4D00-A81D-E9191C7783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F3AB8513-F9B0-4032-9303-B5135E8D843A}" type="pres">
      <dgm:prSet presAssocID="{61FAEBC2-7E7E-4D00-A81D-E9191C7783ED}" presName="tile2" presStyleLbl="node1" presStyleIdx="1" presStyleCnt="4"/>
      <dgm:spPr/>
      <dgm:t>
        <a:bodyPr/>
        <a:lstStyle/>
        <a:p>
          <a:endParaRPr lang="be-BY"/>
        </a:p>
      </dgm:t>
    </dgm:pt>
    <dgm:pt modelId="{DD9B6AA9-22BE-416C-A662-B132380950C6}" type="pres">
      <dgm:prSet presAssocID="{61FAEBC2-7E7E-4D00-A81D-E9191C7783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0423C086-12CF-4E12-B9AF-7625458E5541}" type="pres">
      <dgm:prSet presAssocID="{61FAEBC2-7E7E-4D00-A81D-E9191C7783ED}" presName="tile3" presStyleLbl="node1" presStyleIdx="2" presStyleCnt="4" custLinFactNeighborY="2941"/>
      <dgm:spPr/>
      <dgm:t>
        <a:bodyPr/>
        <a:lstStyle/>
        <a:p>
          <a:endParaRPr lang="be-BY"/>
        </a:p>
      </dgm:t>
    </dgm:pt>
    <dgm:pt modelId="{DF25CC7B-64AC-45AE-9F8B-EE86A685F397}" type="pres">
      <dgm:prSet presAssocID="{61FAEBC2-7E7E-4D00-A81D-E9191C7783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3E7D74D9-792B-4B11-BFD2-3BCCB3D81185}" type="pres">
      <dgm:prSet presAssocID="{61FAEBC2-7E7E-4D00-A81D-E9191C7783ED}" presName="tile4" presStyleLbl="node1" presStyleIdx="3" presStyleCnt="4"/>
      <dgm:spPr/>
      <dgm:t>
        <a:bodyPr/>
        <a:lstStyle/>
        <a:p>
          <a:endParaRPr lang="be-BY"/>
        </a:p>
      </dgm:t>
    </dgm:pt>
    <dgm:pt modelId="{F0E0D964-4D16-49C3-9522-06A697C0BF5D}" type="pres">
      <dgm:prSet presAssocID="{61FAEBC2-7E7E-4D00-A81D-E9191C7783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e-BY"/>
        </a:p>
      </dgm:t>
    </dgm:pt>
    <dgm:pt modelId="{B13B2873-4FB9-4537-9286-B36059659E1C}" type="pres">
      <dgm:prSet presAssocID="{61FAEBC2-7E7E-4D00-A81D-E9191C7783ED}" presName="centerTile" presStyleLbl="fgShp" presStyleIdx="0" presStyleCnt="1" custScaleX="193277">
        <dgm:presLayoutVars>
          <dgm:chMax val="0"/>
          <dgm:chPref val="0"/>
        </dgm:presLayoutVars>
      </dgm:prSet>
      <dgm:spPr/>
      <dgm:t>
        <a:bodyPr/>
        <a:lstStyle/>
        <a:p>
          <a:endParaRPr lang="be-BY"/>
        </a:p>
      </dgm:t>
    </dgm:pt>
  </dgm:ptLst>
  <dgm:cxnLst>
    <dgm:cxn modelId="{218A9C50-B3F8-48D2-A7F3-5F36976BA7D7}" type="presOf" srcId="{9DC8C5E9-FFFE-48BF-AF3A-0B500688F464}" destId="{0423C086-12CF-4E12-B9AF-7625458E5541}" srcOrd="0" destOrd="0" presId="urn:microsoft.com/office/officeart/2005/8/layout/matrix1"/>
    <dgm:cxn modelId="{A0CF6AEB-0FBA-4092-9EBF-E383BC8F6CCE}" srcId="{4167AF2A-FD24-47FC-9A59-F9AC69170A14}" destId="{E340257C-B8CD-482E-8F31-E9574182FB9E}" srcOrd="3" destOrd="0" parTransId="{861BADB9-69BE-4B05-94EA-0EF55A1EBAF1}" sibTransId="{01427004-1E4B-4D3D-A14C-7760C48F8164}"/>
    <dgm:cxn modelId="{8A171EA8-8E2E-433B-8B2C-7FCC91113D4C}" type="presOf" srcId="{4167AF2A-FD24-47FC-9A59-F9AC69170A14}" destId="{B13B2873-4FB9-4537-9286-B36059659E1C}" srcOrd="0" destOrd="0" presId="urn:microsoft.com/office/officeart/2005/8/layout/matrix1"/>
    <dgm:cxn modelId="{CB182742-FB14-4707-A31E-02AB9D753442}" srcId="{4167AF2A-FD24-47FC-9A59-F9AC69170A14}" destId="{77606EDA-AD18-40AE-BF69-98A9BA2E2910}" srcOrd="1" destOrd="0" parTransId="{F7BB0633-5E60-4DE9-9786-355EA3B7964D}" sibTransId="{ED3BFA0C-9202-4AD4-BC35-C4BF39C41D28}"/>
    <dgm:cxn modelId="{B0560687-D763-46F2-8300-1D5CB152C755}" type="presOf" srcId="{E340257C-B8CD-482E-8F31-E9574182FB9E}" destId="{F0E0D964-4D16-49C3-9522-06A697C0BF5D}" srcOrd="1" destOrd="0" presId="urn:microsoft.com/office/officeart/2005/8/layout/matrix1"/>
    <dgm:cxn modelId="{A976DC61-03CD-44AE-90B6-C6D62554FD9D}" type="presOf" srcId="{C7B9385A-0122-4EFB-AFDC-725785B40F90}" destId="{ABE7A15F-B924-47A6-8381-157E792186BE}" srcOrd="0" destOrd="0" presId="urn:microsoft.com/office/officeart/2005/8/layout/matrix1"/>
    <dgm:cxn modelId="{89C062CF-361E-4654-A29B-C1115F93E097}" type="presOf" srcId="{C7B9385A-0122-4EFB-AFDC-725785B40F90}" destId="{8AFC81E8-F748-4646-BD9E-21827409CA9B}" srcOrd="1" destOrd="0" presId="urn:microsoft.com/office/officeart/2005/8/layout/matrix1"/>
    <dgm:cxn modelId="{C405DB93-99B8-42CC-B497-F613277C351D}" type="presOf" srcId="{E340257C-B8CD-482E-8F31-E9574182FB9E}" destId="{3E7D74D9-792B-4B11-BFD2-3BCCB3D81185}" srcOrd="0" destOrd="0" presId="urn:microsoft.com/office/officeart/2005/8/layout/matrix1"/>
    <dgm:cxn modelId="{6F73E892-7567-4094-AA35-A3C1F9AB0928}" type="presOf" srcId="{77606EDA-AD18-40AE-BF69-98A9BA2E2910}" destId="{F3AB8513-F9B0-4032-9303-B5135E8D843A}" srcOrd="0" destOrd="0" presId="urn:microsoft.com/office/officeart/2005/8/layout/matrix1"/>
    <dgm:cxn modelId="{FE066CAC-DB35-4D7F-BEDA-08E78D3FF346}" srcId="{4167AF2A-FD24-47FC-9A59-F9AC69170A14}" destId="{C7B9385A-0122-4EFB-AFDC-725785B40F90}" srcOrd="0" destOrd="0" parTransId="{6452AA8E-5493-4702-89DF-C6A64D8622A6}" sibTransId="{100AB8C7-8143-4814-BEF0-AC98256A6C55}"/>
    <dgm:cxn modelId="{FBBBC551-AB4E-4AB2-B4F6-C9F8697F0ADD}" type="presOf" srcId="{9DC8C5E9-FFFE-48BF-AF3A-0B500688F464}" destId="{DF25CC7B-64AC-45AE-9F8B-EE86A685F397}" srcOrd="1" destOrd="0" presId="urn:microsoft.com/office/officeart/2005/8/layout/matrix1"/>
    <dgm:cxn modelId="{8030AA53-8A02-472F-B435-3C90A2776CAA}" type="presOf" srcId="{61FAEBC2-7E7E-4D00-A81D-E9191C7783ED}" destId="{3C292104-369A-42A9-BA20-8C0BBE49570D}" srcOrd="0" destOrd="0" presId="urn:microsoft.com/office/officeart/2005/8/layout/matrix1"/>
    <dgm:cxn modelId="{8522A3C2-2016-40DB-B10B-A7E981176D75}" type="presOf" srcId="{77606EDA-AD18-40AE-BF69-98A9BA2E2910}" destId="{DD9B6AA9-22BE-416C-A662-B132380950C6}" srcOrd="1" destOrd="0" presId="urn:microsoft.com/office/officeart/2005/8/layout/matrix1"/>
    <dgm:cxn modelId="{7B72A9D5-F127-4292-A3CA-50F87BB53BAD}" srcId="{61FAEBC2-7E7E-4D00-A81D-E9191C7783ED}" destId="{4167AF2A-FD24-47FC-9A59-F9AC69170A14}" srcOrd="0" destOrd="0" parTransId="{5EFFFD7C-458F-4FFC-90B5-EB14CA95C4BE}" sibTransId="{2CDF71A2-FE3C-40EA-B41D-753B4B9493C4}"/>
    <dgm:cxn modelId="{5B45D290-EAC7-4B96-B238-EAB5A738954D}" srcId="{4167AF2A-FD24-47FC-9A59-F9AC69170A14}" destId="{9DC8C5E9-FFFE-48BF-AF3A-0B500688F464}" srcOrd="2" destOrd="0" parTransId="{25E7D164-3C62-4404-A812-CEF913162ED6}" sibTransId="{023BC422-7261-4BE4-9959-59E4BED3E7F9}"/>
    <dgm:cxn modelId="{9D5E8DAF-FF93-4457-82D9-06517C7BCA25}" type="presParOf" srcId="{3C292104-369A-42A9-BA20-8C0BBE49570D}" destId="{763823D9-B663-491F-A616-C877D2652D0A}" srcOrd="0" destOrd="0" presId="urn:microsoft.com/office/officeart/2005/8/layout/matrix1"/>
    <dgm:cxn modelId="{3CA7B700-E7EA-4DAD-9FFB-F1F4585A550A}" type="presParOf" srcId="{763823D9-B663-491F-A616-C877D2652D0A}" destId="{ABE7A15F-B924-47A6-8381-157E792186BE}" srcOrd="0" destOrd="0" presId="urn:microsoft.com/office/officeart/2005/8/layout/matrix1"/>
    <dgm:cxn modelId="{8F9CD9D5-A30B-4698-B832-EA6F0C0BC513}" type="presParOf" srcId="{763823D9-B663-491F-A616-C877D2652D0A}" destId="{8AFC81E8-F748-4646-BD9E-21827409CA9B}" srcOrd="1" destOrd="0" presId="urn:microsoft.com/office/officeart/2005/8/layout/matrix1"/>
    <dgm:cxn modelId="{801A7AA9-608B-4435-9CDA-733BCA40C286}" type="presParOf" srcId="{763823D9-B663-491F-A616-C877D2652D0A}" destId="{F3AB8513-F9B0-4032-9303-B5135E8D843A}" srcOrd="2" destOrd="0" presId="urn:microsoft.com/office/officeart/2005/8/layout/matrix1"/>
    <dgm:cxn modelId="{BFF12EDF-B50C-46F7-9270-E41367EE562B}" type="presParOf" srcId="{763823D9-B663-491F-A616-C877D2652D0A}" destId="{DD9B6AA9-22BE-416C-A662-B132380950C6}" srcOrd="3" destOrd="0" presId="urn:microsoft.com/office/officeart/2005/8/layout/matrix1"/>
    <dgm:cxn modelId="{41EC8C63-3341-43B5-A4D1-29B36589A763}" type="presParOf" srcId="{763823D9-B663-491F-A616-C877D2652D0A}" destId="{0423C086-12CF-4E12-B9AF-7625458E5541}" srcOrd="4" destOrd="0" presId="urn:microsoft.com/office/officeart/2005/8/layout/matrix1"/>
    <dgm:cxn modelId="{4C194756-362E-4A60-9A03-F0AFFB57DD62}" type="presParOf" srcId="{763823D9-B663-491F-A616-C877D2652D0A}" destId="{DF25CC7B-64AC-45AE-9F8B-EE86A685F397}" srcOrd="5" destOrd="0" presId="urn:microsoft.com/office/officeart/2005/8/layout/matrix1"/>
    <dgm:cxn modelId="{EF45261C-03A5-4BCD-BABD-EB30ADFDB279}" type="presParOf" srcId="{763823D9-B663-491F-A616-C877D2652D0A}" destId="{3E7D74D9-792B-4B11-BFD2-3BCCB3D81185}" srcOrd="6" destOrd="0" presId="urn:microsoft.com/office/officeart/2005/8/layout/matrix1"/>
    <dgm:cxn modelId="{F9C8BE81-EEC0-4F3B-8EA7-0AC1CCE94074}" type="presParOf" srcId="{763823D9-B663-491F-A616-C877D2652D0A}" destId="{F0E0D964-4D16-49C3-9522-06A697C0BF5D}" srcOrd="7" destOrd="0" presId="urn:microsoft.com/office/officeart/2005/8/layout/matrix1"/>
    <dgm:cxn modelId="{F93A2394-6F23-4BF4-8F21-2DA386DC9E45}" type="presParOf" srcId="{3C292104-369A-42A9-BA20-8C0BBE49570D}" destId="{B13B2873-4FB9-4537-9286-B36059659E1C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7A15F-B924-47A6-8381-157E792186BE}">
      <dsp:nvSpPr>
        <dsp:cNvPr id="0" name=""/>
        <dsp:cNvSpPr/>
      </dsp:nvSpPr>
      <dsp:spPr>
        <a:xfrm rot="16200000">
          <a:off x="667118" y="-667118"/>
          <a:ext cx="2916324" cy="4250561"/>
        </a:xfrm>
        <a:prstGeom prst="round1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lang="be-BY" sz="1600" b="1" kern="1200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600" b="1" kern="1200" dirty="0" smtClean="0"/>
            <a:t>Укрепление связей с производством и создание необходимых условий для подготовки специалистов посредством сочетания теоретической подготовки с практической деятельностью на предприятии</a:t>
          </a:r>
          <a:r>
            <a:rPr lang="be-BY" sz="1200" b="1" kern="1200" dirty="0" smtClean="0"/>
            <a:t>.</a:t>
          </a:r>
          <a:endParaRPr kumimoji="0" lang="be-BY" sz="12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 rot="5400000">
        <a:off x="-1" y="1"/>
        <a:ext cx="4250561" cy="2187243"/>
      </dsp:txXfrm>
    </dsp:sp>
    <dsp:sp modelId="{F3AB8513-F9B0-4032-9303-B5135E8D843A}">
      <dsp:nvSpPr>
        <dsp:cNvPr id="0" name=""/>
        <dsp:cNvSpPr/>
      </dsp:nvSpPr>
      <dsp:spPr>
        <a:xfrm>
          <a:off x="4250561" y="0"/>
          <a:ext cx="4250561" cy="2916324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lang="be-BY" sz="1800" b="1" kern="1200" dirty="0" smtClean="0"/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600" b="1" kern="1200" dirty="0" smtClean="0"/>
            <a:t>Усиление   практической направленности  подготовки специалистов в целях удовлетворения потребностей предприятий в специалистах в области </a:t>
          </a:r>
          <a:r>
            <a:rPr lang="ru-RU" sz="1600" b="1" kern="1200" dirty="0" smtClean="0"/>
            <a:t>метрологии</a:t>
          </a:r>
          <a:r>
            <a:rPr lang="be-BY" sz="1600" b="1" kern="1200" dirty="0" smtClean="0"/>
            <a:t>, стандартизации и  сертификации.  </a:t>
          </a:r>
          <a:endParaRPr kumimoji="0" lang="be-BY" sz="16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>
        <a:off x="4250561" y="0"/>
        <a:ext cx="4250561" cy="2187243"/>
      </dsp:txXfrm>
    </dsp:sp>
    <dsp:sp modelId="{0423C086-12CF-4E12-B9AF-7625458E5541}">
      <dsp:nvSpPr>
        <dsp:cNvPr id="0" name=""/>
        <dsp:cNvSpPr/>
      </dsp:nvSpPr>
      <dsp:spPr>
        <a:xfrm rot="10800000">
          <a:off x="0" y="2916324"/>
          <a:ext cx="4250561" cy="2916324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800" b="1" kern="1200" dirty="0" smtClean="0"/>
            <a:t>Повышение квалификации профессорско-преподавательского состава кафедры посредством стажировки на </a:t>
          </a:r>
          <a:r>
            <a:rPr lang="ru-RU" sz="1800" b="1" kern="1200" dirty="0" smtClean="0"/>
            <a:t>РУП  </a:t>
          </a:r>
          <a:r>
            <a:rPr lang="be-BY" sz="1800" b="1" kern="1200" dirty="0" smtClean="0"/>
            <a:t>«Гомельский ЦСМС».</a:t>
          </a:r>
          <a:endParaRPr kumimoji="0" lang="be-BY" sz="18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 rot="10800000">
        <a:off x="0" y="3645405"/>
        <a:ext cx="4250561" cy="2187243"/>
      </dsp:txXfrm>
    </dsp:sp>
    <dsp:sp modelId="{3E7D74D9-792B-4B11-BFD2-3BCCB3D81185}">
      <dsp:nvSpPr>
        <dsp:cNvPr id="0" name=""/>
        <dsp:cNvSpPr/>
      </dsp:nvSpPr>
      <dsp:spPr>
        <a:xfrm rot="5400000">
          <a:off x="4917679" y="2249205"/>
          <a:ext cx="2916324" cy="4250561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800" b="1" kern="1200" dirty="0" smtClean="0"/>
            <a:t>Привлечение научных работников к решению задач автоматизации метрологических работ и разработке ТНПА.</a:t>
          </a:r>
          <a:endParaRPr kumimoji="0" lang="be-BY" sz="18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 rot="-5400000">
        <a:off x="4250561" y="3645405"/>
        <a:ext cx="4250561" cy="2187243"/>
      </dsp:txXfrm>
    </dsp:sp>
    <dsp:sp modelId="{B13B2873-4FB9-4537-9286-B36059659E1C}">
      <dsp:nvSpPr>
        <dsp:cNvPr id="0" name=""/>
        <dsp:cNvSpPr/>
      </dsp:nvSpPr>
      <dsp:spPr>
        <a:xfrm>
          <a:off x="1660362" y="2334386"/>
          <a:ext cx="5180396" cy="1163875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e-BY" sz="2400" b="1" i="0" u="none" strike="noStrike" kern="1200" cap="none" normalizeH="0" baseline="0" dirty="0" smtClean="0">
              <a:ln/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Arial" pitchFamily="34" charset="0"/>
            </a:rPr>
            <a:t>ОСНОВНЫЕ ЗАДАЧИ ФИЛИАЛА</a:t>
          </a:r>
          <a:endParaRPr kumimoji="0" lang="be-BY" sz="2800" b="0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>
        <a:off x="1717178" y="2391202"/>
        <a:ext cx="5066764" cy="1050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7A15F-B924-47A6-8381-157E792186BE}">
      <dsp:nvSpPr>
        <dsp:cNvPr id="0" name=""/>
        <dsp:cNvSpPr/>
      </dsp:nvSpPr>
      <dsp:spPr>
        <a:xfrm rot="16200000">
          <a:off x="649116" y="-649116"/>
          <a:ext cx="2952328" cy="4250561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kern="1200" dirty="0" smtClean="0"/>
            <a:t>Привлечение высококвалифицированных специалистов РУП «Гомельский ЦСМС» к  проведению занятий,  руководству курсовыми и дипломными работами.</a:t>
          </a:r>
          <a:endParaRPr kumimoji="0" lang="be-BY" sz="14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 rot="5400000">
        <a:off x="0" y="0"/>
        <a:ext cx="4250561" cy="2214246"/>
      </dsp:txXfrm>
    </dsp:sp>
    <dsp:sp modelId="{F3AB8513-F9B0-4032-9303-B5135E8D843A}">
      <dsp:nvSpPr>
        <dsp:cNvPr id="0" name=""/>
        <dsp:cNvSpPr/>
      </dsp:nvSpPr>
      <dsp:spPr>
        <a:xfrm>
          <a:off x="4250561" y="0"/>
          <a:ext cx="4250561" cy="295232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kern="1200" smtClean="0"/>
            <a:t>Организация и проведение производственных практик студентов кафедры на предприятии, профориентационной работы  и экскурсий.</a:t>
          </a:r>
          <a:endParaRPr kumimoji="0" lang="be-BY" sz="18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>
        <a:off x="4250561" y="0"/>
        <a:ext cx="4250561" cy="2214246"/>
      </dsp:txXfrm>
    </dsp:sp>
    <dsp:sp modelId="{0423C086-12CF-4E12-B9AF-7625458E5541}">
      <dsp:nvSpPr>
        <dsp:cNvPr id="0" name=""/>
        <dsp:cNvSpPr/>
      </dsp:nvSpPr>
      <dsp:spPr>
        <a:xfrm rot="10800000">
          <a:off x="0" y="2952328"/>
          <a:ext cx="4250561" cy="2952328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800" b="1" kern="1200" dirty="0" smtClean="0"/>
            <a:t>Оказание справочно-информационных услуг и  обеспечение ТНПА в области технического нормирования и стандартизации. </a:t>
          </a:r>
          <a:endParaRPr kumimoji="0" lang="be-BY" sz="18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 rot="10800000">
        <a:off x="0" y="3690410"/>
        <a:ext cx="4250561" cy="2214246"/>
      </dsp:txXfrm>
    </dsp:sp>
    <dsp:sp modelId="{3E7D74D9-792B-4B11-BFD2-3BCCB3D81185}">
      <dsp:nvSpPr>
        <dsp:cNvPr id="0" name=""/>
        <dsp:cNvSpPr/>
      </dsp:nvSpPr>
      <dsp:spPr>
        <a:xfrm rot="5400000">
          <a:off x="4899677" y="2303211"/>
          <a:ext cx="2952328" cy="4250561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be-BY" sz="1800" b="1" kern="1200" smtClean="0"/>
            <a:t>Организация и проведение совместных научных исследований, совместная подготовка научных и учебно-методических изданий.</a:t>
          </a:r>
          <a:endParaRPr kumimoji="0" lang="be-BY" sz="1800" b="1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 rot="-5400000">
        <a:off x="4250561" y="3690409"/>
        <a:ext cx="4250561" cy="2214246"/>
      </dsp:txXfrm>
    </dsp:sp>
    <dsp:sp modelId="{B13B2873-4FB9-4537-9286-B36059659E1C}">
      <dsp:nvSpPr>
        <dsp:cNvPr id="0" name=""/>
        <dsp:cNvSpPr/>
      </dsp:nvSpPr>
      <dsp:spPr>
        <a:xfrm>
          <a:off x="1785953" y="2214246"/>
          <a:ext cx="4929214" cy="1476164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e-BY" sz="2400" b="1" i="0" u="none" strike="noStrike" kern="1200" cap="none" normalizeH="0" baseline="0" dirty="0" smtClean="0">
              <a:ln/>
              <a:effectLst/>
              <a:latin typeface="Times New Roman" pitchFamily="18" charset="0"/>
              <a:cs typeface="Arial" pitchFamily="34" charset="0"/>
            </a:rPr>
            <a:t>ОСНОВНЫЕ НАПРАВЛЕНИЯ РАБОТЫ</a:t>
          </a:r>
          <a:endParaRPr kumimoji="0" lang="be-BY" sz="2800" b="0" i="1" u="none" strike="noStrike" kern="1200" cap="none" normalizeH="0" baseline="0" dirty="0" smtClean="0">
            <a:ln/>
            <a:effectLst/>
            <a:latin typeface="Calibri" pitchFamily="34" charset="0"/>
            <a:cs typeface="Arial" pitchFamily="34" charset="0"/>
          </a:endParaRPr>
        </a:p>
      </dsp:txBody>
      <dsp:txXfrm>
        <a:off x="1858013" y="2286306"/>
        <a:ext cx="4785094" cy="1332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2B79-572E-474C-871C-51FE698D19F9}" type="datetimeFigureOut">
              <a:rPr lang="ru-RU" smtClean="0"/>
              <a:t>30.05.2017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BFB2-BC6F-48F3-B849-D36671D9A5F3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01602"/>
            <a:ext cx="84604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Первые шаги на производство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515719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Выполнили: студенты </a:t>
            </a:r>
            <a:r>
              <a:rPr lang="ru-RU" b="1" i="1" dirty="0"/>
              <a:t>группы </a:t>
            </a:r>
            <a:r>
              <a:rPr lang="ru-RU" b="1" i="1" dirty="0" smtClean="0"/>
              <a:t>Ф-44у </a:t>
            </a:r>
            <a:endParaRPr lang="ru-RU" b="1" i="1" dirty="0"/>
          </a:p>
          <a:p>
            <a:r>
              <a:rPr lang="ru-RU" b="1" i="1" dirty="0" smtClean="0"/>
              <a:t>                      КАЮКАЛО Е.В.</a:t>
            </a:r>
          </a:p>
          <a:p>
            <a:r>
              <a:rPr lang="ru-RU" b="1" i="1"/>
              <a:t> </a:t>
            </a:r>
            <a:r>
              <a:rPr lang="ru-RU" b="1" i="1" smtClean="0"/>
              <a:t>                     НЕВЕЙКОВА Т.В.</a:t>
            </a:r>
            <a:endParaRPr lang="ru-RU" b="1" i="1" dirty="0"/>
          </a:p>
          <a:p>
            <a:r>
              <a:rPr lang="ru-RU" b="1" i="1" dirty="0" smtClean="0"/>
              <a:t>                     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879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A50021"/>
                </a:solidFill>
                <a:latin typeface="Bodoni MT Black" pitchFamily="18" charset="0"/>
              </a:rPr>
              <a:t>Филиал кафедры </a:t>
            </a:r>
          </a:p>
        </p:txBody>
      </p:sp>
      <p:sp>
        <p:nvSpPr>
          <p:cNvPr id="19459" name="Объект 2"/>
          <p:cNvSpPr>
            <a:spLocks/>
          </p:cNvSpPr>
          <p:nvPr/>
        </p:nvSpPr>
        <p:spPr bwMode="auto">
          <a:xfrm>
            <a:off x="0" y="1268413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1600" i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ru-RU" sz="1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19460" name="Rectangle 19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be-BY" i="0"/>
          </a:p>
        </p:txBody>
      </p:sp>
      <p:sp>
        <p:nvSpPr>
          <p:cNvPr id="19461" name="Прямоугольник 12"/>
          <p:cNvSpPr>
            <a:spLocks noChangeArrowheads="1"/>
          </p:cNvSpPr>
          <p:nvPr/>
        </p:nvSpPr>
        <p:spPr bwMode="auto">
          <a:xfrm>
            <a:off x="357188" y="1071563"/>
            <a:ext cx="55721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ru-RU" sz="2000" b="1" i="0" dirty="0">
                <a:solidFill>
                  <a:srgbClr val="153357"/>
                </a:solidFill>
                <a:cs typeface="Times New Roman" pitchFamily="18" charset="0"/>
              </a:rPr>
              <a:t>     </a:t>
            </a:r>
            <a:r>
              <a:rPr lang="ru-RU" b="1" i="0" dirty="0">
                <a:cs typeface="Times New Roman" pitchFamily="18" charset="0"/>
              </a:rPr>
              <a:t>В целях повышения качества подготовки специалистов и усиления ее практической направленности 7 февраля 2012 года подписан договор  о создании филиала кафедры оптики на РУП «Гомельский ЦСМС»</a:t>
            </a:r>
            <a:endParaRPr lang="ru-RU" i="0" dirty="0"/>
          </a:p>
        </p:txBody>
      </p:sp>
      <p:pic>
        <p:nvPicPr>
          <p:cNvPr id="19462" name="Picture 2" descr="DSC051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857250"/>
            <a:ext cx="27717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"/>
          <p:cNvSpPr txBox="1">
            <a:spLocks/>
          </p:cNvSpPr>
          <p:nvPr/>
        </p:nvSpPr>
        <p:spPr bwMode="auto">
          <a:xfrm>
            <a:off x="395288" y="3068638"/>
            <a:ext cx="8229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latin typeface="Bodoni MT Black" pitchFamily="18" charset="0"/>
              </a:rPr>
              <a:t>Лаборатории предприятия</a:t>
            </a:r>
          </a:p>
        </p:txBody>
      </p:sp>
      <p:pic>
        <p:nvPicPr>
          <p:cNvPr id="19464" name="Picture 4" descr="P10100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857625"/>
            <a:ext cx="28686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P101004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857625"/>
            <a:ext cx="28686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6" descr="P10100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3786188"/>
            <a:ext cx="286861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5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Объект 2"/>
          <p:cNvSpPr>
            <a:spLocks/>
          </p:cNvSpPr>
          <p:nvPr/>
        </p:nvSpPr>
        <p:spPr bwMode="auto">
          <a:xfrm>
            <a:off x="0" y="1268413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1600" i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ru-RU" sz="1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20484" name="Rectangle 19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be-BY" i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37580012"/>
              </p:ext>
            </p:extLst>
          </p:nvPr>
        </p:nvGraphicFramePr>
        <p:xfrm>
          <a:off x="179512" y="476672"/>
          <a:ext cx="850112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4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Объект 2"/>
          <p:cNvSpPr>
            <a:spLocks/>
          </p:cNvSpPr>
          <p:nvPr/>
        </p:nvSpPr>
        <p:spPr bwMode="auto">
          <a:xfrm>
            <a:off x="0" y="1268413"/>
            <a:ext cx="8534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Arial" charset="0"/>
              <a:buNone/>
            </a:pPr>
            <a:r>
              <a:rPr lang="ru-RU" sz="1600" i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ru-RU" sz="1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21508" name="Rectangle 19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be-BY" i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00030196"/>
              </p:ext>
            </p:extLst>
          </p:nvPr>
        </p:nvGraphicFramePr>
        <p:xfrm>
          <a:off x="285720" y="476672"/>
          <a:ext cx="850112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77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895" y="195764"/>
            <a:ext cx="8602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Наша экскурсия началась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602142"/>
            <a:ext cx="6581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Прежде чем средства измерений пройдут дальнейшую поверку, они попадают в сектор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«Прием средств измерений». 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058439"/>
            <a:ext cx="489654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Владимир Анатольевич провел студентов по всем секторам предприятия, начиная от сектора, где он является начальником, и заканчивая испытательным центром РУП «Гомельский ЦСМС». Он подробно рассказал о принципах работы и поверки приборов в каждом из секторов, привлекая других сотрудников предприятия. Ребята с большим удовольствием побеседовали с выпускниками кафедры, работающими на предприятии.</a:t>
            </a:r>
          </a:p>
          <a:p>
            <a:endParaRPr lang="ru-RU" sz="1600" dirty="0"/>
          </a:p>
        </p:txBody>
      </p:sp>
      <p:pic>
        <p:nvPicPr>
          <p:cNvPr id="6" name="Рисунок 5" descr="rq5oX0lwHR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623" y="1124744"/>
            <a:ext cx="2917825" cy="389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814" y="116631"/>
            <a:ext cx="3384081" cy="177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655" y="260648"/>
            <a:ext cx="57863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Начальник </a:t>
            </a:r>
            <a:r>
              <a:rPr lang="ru-RU" sz="2000" b="1" dirty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сектора геометрических </a:t>
            </a:r>
            <a:r>
              <a:rPr lang="ru-RU" sz="2000" b="1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измерений –</a:t>
            </a:r>
            <a:endParaRPr lang="ru-RU" sz="2000" b="1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  <a:p>
            <a:pPr algn="ctr"/>
            <a:r>
              <a:rPr lang="ru-RU" sz="2000" b="1" cap="none" spc="0" dirty="0" smtClean="0">
                <a:ln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Борович Олег Александрович</a:t>
            </a:r>
            <a:endParaRPr lang="ru-RU" sz="2000" b="1" cap="none" spc="0" dirty="0">
              <a:ln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815" y="2060848"/>
            <a:ext cx="4968257" cy="48320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Сектор поверки геометрических средств измерений осуществляет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</a:t>
            </a:r>
          </a:p>
          <a:p>
            <a:endParaRPr lang="ru-RU" sz="16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поверку и калибровку геометрических средств измерений, в том числе мерительного инструмента и оптико-механических </a:t>
            </a:r>
            <a:r>
              <a:rPr lang="ru-RU" sz="1600" dirty="0" smtClean="0"/>
              <a:t>приборов;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аттестацию </a:t>
            </a:r>
            <a:r>
              <a:rPr lang="ru-RU" sz="1600" dirty="0"/>
              <a:t>испытательного оборудования;  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разработку </a:t>
            </a:r>
            <a:r>
              <a:rPr lang="ru-RU" sz="1600" dirty="0"/>
              <a:t>методик аттестации испытательного оборудования;  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измерительный </a:t>
            </a:r>
            <a:r>
              <a:rPr lang="ru-RU" sz="1600" dirty="0"/>
              <a:t>контроль деталей и </a:t>
            </a:r>
            <a:r>
              <a:rPr lang="ru-RU" sz="1600" dirty="0" smtClean="0"/>
              <a:t>устройств;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ремонт </a:t>
            </a:r>
            <a:r>
              <a:rPr lang="ru-RU" sz="1600" dirty="0"/>
              <a:t>геодезических средств измерений (нивелиров и теодолитов), оптико-механических </a:t>
            </a:r>
            <a:r>
              <a:rPr lang="ru-RU" sz="1600" dirty="0" smtClean="0"/>
              <a:t>приборов;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оказание </a:t>
            </a:r>
            <a:r>
              <a:rPr lang="ru-RU" sz="1600" dirty="0"/>
              <a:t>информационных услуг в </a:t>
            </a:r>
            <a:r>
              <a:rPr lang="ru-RU" sz="1600" dirty="0" smtClean="0"/>
              <a:t>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обеспечения </a:t>
            </a:r>
            <a:r>
              <a:rPr lang="ru-RU" sz="1600" dirty="0"/>
              <a:t>единства измерений.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924944"/>
            <a:ext cx="4032448" cy="308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601765"/>
            <a:ext cx="4668772" cy="246771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78" y="327493"/>
            <a:ext cx="3419871" cy="2420102"/>
          </a:xfrm>
          <a:prstGeom prst="roundRect">
            <a:avLst>
              <a:gd name="adj" fmla="val 2005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504" y="476672"/>
            <a:ext cx="48174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Освоена поверка:</a:t>
            </a: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- периметров настольных;</a:t>
            </a:r>
          </a:p>
          <a:p>
            <a:r>
              <a:rPr lang="ru-RU" dirty="0" smtClean="0"/>
              <a:t>- приборов определения числа падения;</a:t>
            </a:r>
          </a:p>
          <a:p>
            <a:r>
              <a:rPr lang="ru-RU" dirty="0" smtClean="0"/>
              <a:t>- дальномеров лазерных4</a:t>
            </a:r>
          </a:p>
          <a:p>
            <a:r>
              <a:rPr lang="ru-RU" dirty="0" smtClean="0"/>
              <a:t>- теодолитов СКП- 2";</a:t>
            </a:r>
          </a:p>
          <a:p>
            <a:r>
              <a:rPr lang="ru-RU" dirty="0" smtClean="0"/>
              <a:t>- приборов для проверки изделий на биение в центрах;</a:t>
            </a:r>
          </a:p>
          <a:p>
            <a:r>
              <a:rPr lang="ru-RU" dirty="0" smtClean="0"/>
              <a:t>- машин координатных измерительных;</a:t>
            </a:r>
          </a:p>
          <a:p>
            <a:r>
              <a:rPr lang="ru-RU" dirty="0" smtClean="0"/>
              <a:t>- мер длины концевых плоскопараллельных предел измерения 0,1 ...0,29 мм, разряд 4;</a:t>
            </a:r>
          </a:p>
          <a:p>
            <a:r>
              <a:rPr lang="ru-RU" dirty="0" smtClean="0"/>
              <a:t>- комплектов для измерений соединителей  коаксиальных;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гриндометров</a:t>
            </a:r>
            <a:r>
              <a:rPr lang="ru-RU" dirty="0" smtClean="0"/>
              <a:t> "Клин";</a:t>
            </a:r>
          </a:p>
          <a:p>
            <a:r>
              <a:rPr lang="ru-RU" dirty="0" smtClean="0"/>
              <a:t>- установок для поверки концевых мер УКМ-100;</a:t>
            </a:r>
          </a:p>
          <a:p>
            <a:r>
              <a:rPr lang="ru-RU" dirty="0" smtClean="0"/>
              <a:t>- комплектов образцов КСОП-70.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2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16291"/>
            <a:ext cx="3024336" cy="147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954247"/>
            <a:ext cx="5256585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ачальник сектора – </a:t>
            </a:r>
          </a:p>
          <a:p>
            <a:pPr algn="ctr"/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Жариков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Валерий Михайлович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692" y="2492896"/>
            <a:ext cx="2582068" cy="189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620" y="4695292"/>
            <a:ext cx="42215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Стенды для измерения параметров торможения автомобилей; </a:t>
            </a:r>
            <a:endParaRPr lang="ru-RU" sz="1400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Твердомеры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Адгезиметры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Таксометры;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Тахографы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Тахометры;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Спидометры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84321"/>
            <a:ext cx="903649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r>
              <a:rPr lang="ru-RU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поверку и </a:t>
            </a:r>
            <a:r>
              <a:rPr lang="ru-RU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калибровку </a:t>
            </a: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следующих средств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измерений: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620" y="2663967"/>
            <a:ext cx="62283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Весы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типов с наибольшим пределом взвешивания до 200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Весовые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дозаторы всех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Гири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массой до 500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Прессы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испытательные машины с пределом измерения до 125 тс (1250 кН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Динамометры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пределом измерения до 5тс (50 кН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Моментные </a:t>
            </a:r>
            <a:r>
              <a:rPr lang="ru-RU" sz="1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ключи и отвертки с пределом измерения до 1100 </a:t>
            </a:r>
            <a:r>
              <a:rPr lang="ru-RU" sz="14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pic>
        <p:nvPicPr>
          <p:cNvPr id="12" name="Рисунок 11" descr="D:\Документы\КАФЕДРА\Филиал кафедры\Экскурсия на ЦСМС 2013\Фото\DSCN3201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4598435"/>
            <a:ext cx="3456384" cy="2114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840" y="121827"/>
            <a:ext cx="5199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механических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измерений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0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4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3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2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tmFilter="0,0; .5, 1; 1, 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3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3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tmFilter="0,0; .5, 1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2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tmFilter="0,0; .5, 1; 1, 1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10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tmFilter="0,0; .5, 1; 1, 1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201396"/>
            <a:ext cx="3024336" cy="174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80" y="2480589"/>
            <a:ext cx="3366914" cy="227125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399307"/>
            <a:ext cx="3059885" cy="227527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sp>
        <p:nvSpPr>
          <p:cNvPr id="2" name="Прямоугольник 1"/>
          <p:cNvSpPr/>
          <p:nvPr/>
        </p:nvSpPr>
        <p:spPr>
          <a:xfrm>
            <a:off x="140288" y="404664"/>
            <a:ext cx="8910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механических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измерений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поверку и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калибровку </a:t>
            </a:r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измерений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463" y="4751844"/>
            <a:ext cx="8392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- </a:t>
            </a:r>
            <a:r>
              <a:rPr lang="ru-RU" dirty="0"/>
              <a:t>Топливораздаточные колонки всех типов;</a:t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dirty="0"/>
              <a:t>Автоцистерн для жидких нефтепродуктов и пищевых жидкостей;</a:t>
            </a:r>
            <a:br>
              <a:rPr lang="ru-RU" dirty="0"/>
            </a:br>
            <a:r>
              <a:rPr lang="ru-RU" dirty="0" smtClean="0"/>
              <a:t>- </a:t>
            </a:r>
            <a:r>
              <a:rPr lang="ru-RU" dirty="0"/>
              <a:t>Мерные емкости всех типов.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8150" y="3373376"/>
            <a:ext cx="3562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 измерений параметров потока, расхода, уровня, объема веществ: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288" y="5949280"/>
            <a:ext cx="8773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 также проводит оказание информационных услуг в области обеспечения единства измерений. </a:t>
            </a:r>
          </a:p>
        </p:txBody>
      </p:sp>
    </p:spTree>
    <p:extLst>
      <p:ext uri="{BB962C8B-B14F-4D97-AF65-F5344CB8AC3E}">
        <p14:creationId xmlns:p14="http://schemas.microsoft.com/office/powerpoint/2010/main" val="20562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32655"/>
            <a:ext cx="3744416" cy="187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6272" y="548680"/>
            <a:ext cx="49370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сектора теплотехнических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измерений –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Чайка Владимир Анатольевич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04120"/>
            <a:ext cx="3419872" cy="4133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3275855" y="2425009"/>
            <a:ext cx="577333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Сектор поверки теплотехнических средств измерений осуществляет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r"/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/>
              <a:t>поверку и калибровку средств измерений параметров потока, расхода, уровня, объема веществ, давления, вакуума, теплофизических и температурных </a:t>
            </a:r>
            <a:r>
              <a:rPr lang="ru-RU" sz="1600" dirty="0" smtClean="0"/>
              <a:t>величин;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аттестацию </a:t>
            </a:r>
            <a:r>
              <a:rPr lang="ru-RU" sz="1600" dirty="0"/>
              <a:t>испытательного </a:t>
            </a:r>
            <a:r>
              <a:rPr lang="ru-RU" sz="1600" dirty="0" smtClean="0"/>
              <a:t>оборудования;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разработку </a:t>
            </a:r>
            <a:r>
              <a:rPr lang="ru-RU" sz="1600" dirty="0"/>
              <a:t>методик аттестации испытательного </a:t>
            </a:r>
            <a:r>
              <a:rPr lang="ru-RU" sz="1600" dirty="0" smtClean="0"/>
              <a:t>оборудования;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измерительный </a:t>
            </a:r>
            <a:r>
              <a:rPr lang="ru-RU" sz="1600" dirty="0"/>
              <a:t>контроль технологического </a:t>
            </a:r>
            <a:r>
              <a:rPr lang="ru-RU" sz="1600" dirty="0" smtClean="0"/>
              <a:t>оборудования;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ремонт </a:t>
            </a:r>
            <a:r>
              <a:rPr lang="ru-RU" sz="1600" dirty="0"/>
              <a:t>средств </a:t>
            </a:r>
            <a:r>
              <a:rPr lang="ru-RU" sz="1600" dirty="0" smtClean="0"/>
              <a:t>измерений;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оказание </a:t>
            </a:r>
            <a:r>
              <a:rPr lang="ru-RU" sz="1600" dirty="0"/>
              <a:t>информационных услуг в </a:t>
            </a:r>
            <a:r>
              <a:rPr lang="ru-RU" sz="1600" dirty="0" smtClean="0"/>
              <a:t>области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600" dirty="0" smtClean="0"/>
              <a:t>обеспечения </a:t>
            </a:r>
            <a:r>
              <a:rPr lang="ru-RU" sz="1600" dirty="0"/>
              <a:t>единства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39031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00" y="404664"/>
            <a:ext cx="4392488" cy="3005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08" y="3901466"/>
            <a:ext cx="3430315" cy="270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220" y="1628800"/>
            <a:ext cx="4409780" cy="2384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169" y="3923628"/>
            <a:ext cx="3830471" cy="266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-84386"/>
            <a:ext cx="3240360" cy="1626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5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01602"/>
            <a:ext cx="846043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Экскурсия на </a:t>
            </a:r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Гомельский ЦСМС - 2016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033" y="5934670"/>
            <a:ext cx="3845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gradFill flip="none" rotWithShape="1">
                  <a:gsLst>
                    <a:gs pos="0">
                      <a:srgbClr val="FFFFFF">
                        <a:shade val="30000"/>
                        <a:satMod val="115000"/>
                      </a:srgbClr>
                    </a:gs>
                    <a:gs pos="50000">
                      <a:srgbClr val="FFFFFF">
                        <a:shade val="67500"/>
                        <a:satMod val="115000"/>
                      </a:srgb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Группа Ф-44у</a:t>
            </a:r>
            <a:endParaRPr lang="ru-RU" sz="4000" b="0" cap="none" spc="0" dirty="0">
              <a:ln w="10160">
                <a:solidFill>
                  <a:schemeClr val="accent1"/>
                </a:solidFill>
                <a:prstDash val="solid"/>
              </a:ln>
              <a:gradFill flip="none" rotWithShape="1">
                <a:gsLst>
                  <a:gs pos="0">
                    <a:srgbClr val="FFFFFF">
                      <a:shade val="30000"/>
                      <a:satMod val="115000"/>
                    </a:srgbClr>
                  </a:gs>
                  <a:gs pos="50000">
                    <a:srgbClr val="FFFFFF">
                      <a:shade val="67500"/>
                      <a:satMod val="115000"/>
                    </a:srgbClr>
                  </a:gs>
                  <a:gs pos="100000">
                    <a:srgbClr val="FFFFFF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6080"/>
            <a:ext cx="3816424" cy="190966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16897" y="280204"/>
            <a:ext cx="55081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сектора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электромагнитных измерений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Зайцев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Игнатьевич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33" y="4293095"/>
            <a:ext cx="3248110" cy="243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700808"/>
            <a:ext cx="3369163" cy="2449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2204864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Сектор </a:t>
            </a:r>
            <a:r>
              <a:rPr lang="ru-RU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электромагнитных средств измерений осуществляет:</a:t>
            </a:r>
          </a:p>
          <a:p>
            <a:endParaRPr lang="ru-RU" u="sng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поверку </a:t>
            </a:r>
            <a:r>
              <a:rPr lang="ru-RU" dirty="0"/>
              <a:t>и калибровку средств измерений электротехнических и магнитных величин;  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метрологическую </a:t>
            </a:r>
            <a:r>
              <a:rPr lang="ru-RU" dirty="0"/>
              <a:t>экспертиза документов; 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аттестацию </a:t>
            </a:r>
            <a:r>
              <a:rPr lang="ru-RU" dirty="0"/>
              <a:t>испытательного оборудования; 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разработку </a:t>
            </a:r>
            <a:r>
              <a:rPr lang="ru-RU" dirty="0"/>
              <a:t>методик аттестации испытательного </a:t>
            </a:r>
            <a:r>
              <a:rPr lang="ru-RU" dirty="0" smtClean="0"/>
              <a:t>оборудования;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ремонт </a:t>
            </a:r>
            <a:r>
              <a:rPr lang="ru-RU" dirty="0"/>
              <a:t>средств </a:t>
            </a:r>
            <a:r>
              <a:rPr lang="ru-RU" dirty="0" smtClean="0"/>
              <a:t>измерений;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оказание </a:t>
            </a:r>
            <a:r>
              <a:rPr lang="ru-RU" dirty="0"/>
              <a:t>информационных услуг в области обеспечения единства измерений.</a:t>
            </a:r>
          </a:p>
        </p:txBody>
      </p:sp>
    </p:spTree>
    <p:extLst>
      <p:ext uri="{BB962C8B-B14F-4D97-AF65-F5344CB8AC3E}">
        <p14:creationId xmlns:p14="http://schemas.microsoft.com/office/powerpoint/2010/main" val="24434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5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5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0" decel="10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75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75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374985"/>
            <a:ext cx="3928123" cy="2837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649716"/>
            <a:ext cx="3401914" cy="2283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3418679"/>
            <a:ext cx="4081030" cy="3096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735" y="4288905"/>
            <a:ext cx="3394275" cy="2226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658" y="36885"/>
            <a:ext cx="3168352" cy="15853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118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6" y="742638"/>
            <a:ext cx="832474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Начальник 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сектора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Ильичев </a:t>
            </a:r>
            <a:r>
              <a:rPr lang="ru-RU" sz="2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Михаил Юрьевич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426" y="3908670"/>
            <a:ext cx="2599295" cy="294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7505" y="2301261"/>
            <a:ext cx="597666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 </a:t>
            </a:r>
            <a:r>
              <a:rPr lang="ru-RU" sz="1600" dirty="0" smtClean="0"/>
              <a:t>поверку </a:t>
            </a:r>
            <a:r>
              <a:rPr lang="ru-RU" sz="1600" dirty="0"/>
              <a:t>и калибровку средств измерений физико-химического состава и свойств веществ, оптических и оптико-физических средств измерений;</a:t>
            </a:r>
          </a:p>
          <a:p>
            <a:r>
              <a:rPr lang="ru-RU" sz="1600" dirty="0" smtClean="0"/>
              <a:t>• аттестацию </a:t>
            </a:r>
            <a:r>
              <a:rPr lang="ru-RU" sz="1600" dirty="0"/>
              <a:t>методик (методов) измерений;  </a:t>
            </a:r>
          </a:p>
          <a:p>
            <a:r>
              <a:rPr lang="ru-RU" sz="1600" dirty="0" smtClean="0"/>
              <a:t>• метрологическую </a:t>
            </a:r>
            <a:r>
              <a:rPr lang="ru-RU" sz="1600" dirty="0"/>
              <a:t>экспертизу документов;  </a:t>
            </a:r>
          </a:p>
          <a:p>
            <a:r>
              <a:rPr lang="ru-RU" sz="1600" dirty="0" smtClean="0"/>
              <a:t>• аттестацию </a:t>
            </a:r>
            <a:r>
              <a:rPr lang="ru-RU" sz="1600" dirty="0"/>
              <a:t>испытательного оборудования;  </a:t>
            </a:r>
          </a:p>
          <a:p>
            <a:r>
              <a:rPr lang="ru-RU" sz="1600" dirty="0" smtClean="0"/>
              <a:t>• разработку </a:t>
            </a:r>
            <a:r>
              <a:rPr lang="ru-RU" sz="1600" dirty="0"/>
              <a:t>методик аттестации испытательного оборудования;  </a:t>
            </a:r>
          </a:p>
          <a:p>
            <a:r>
              <a:rPr lang="ru-RU" sz="1600" dirty="0" smtClean="0"/>
              <a:t>• измерительный </a:t>
            </a:r>
            <a:r>
              <a:rPr lang="ru-RU" sz="1600" dirty="0"/>
              <a:t>контроль приборов медицинского назначения;</a:t>
            </a:r>
          </a:p>
          <a:p>
            <a:r>
              <a:rPr lang="ru-RU" sz="1600" dirty="0" smtClean="0"/>
              <a:t>• работы </a:t>
            </a:r>
            <a:r>
              <a:rPr lang="ru-RU" sz="1600" dirty="0"/>
              <a:t>по обследованию состояния метрологического обеспечения медицинских учреждений;</a:t>
            </a:r>
          </a:p>
          <a:p>
            <a:r>
              <a:rPr lang="ru-RU" sz="1600" dirty="0" smtClean="0"/>
              <a:t>• ремонт </a:t>
            </a:r>
            <a:r>
              <a:rPr lang="ru-RU" sz="1600" dirty="0"/>
              <a:t>средств измерений;</a:t>
            </a:r>
          </a:p>
          <a:p>
            <a:r>
              <a:rPr lang="ru-RU" sz="1600" dirty="0" smtClean="0"/>
              <a:t>• оказание </a:t>
            </a:r>
            <a:r>
              <a:rPr lang="ru-RU" sz="1600" dirty="0"/>
              <a:t>информационных услуг в области обеспечения единства </a:t>
            </a:r>
            <a:r>
              <a:rPr lang="ru-RU" sz="1600" dirty="0" smtClean="0"/>
              <a:t>измерений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9426" y="148478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r>
              <a:rPr lang="ru-RU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</a:t>
            </a:r>
            <a:r>
              <a:rPr lang="ru-RU" sz="2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6" y="0"/>
            <a:ext cx="8712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</a:t>
            </a:r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физико-химических средств измерений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520" y="1557290"/>
            <a:ext cx="2902201" cy="215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253" y="116632"/>
            <a:ext cx="8712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НОРМАТИВНО-ТЕХНИЧЕСКОЙ ДОКУМЕНТАЦИИ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252" y="1268760"/>
            <a:ext cx="51368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Здесь можно ознакомиться и приобрести официально изданные ТНПА, включая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- технические регламенты (ТР);</a:t>
            </a:r>
          </a:p>
          <a:p>
            <a:r>
              <a:rPr lang="ru-RU" sz="1600" dirty="0"/>
              <a:t>- технические кодексы (ТКП);</a:t>
            </a:r>
          </a:p>
          <a:p>
            <a:r>
              <a:rPr lang="ru-RU" sz="1600" dirty="0"/>
              <a:t>- государственные стандарты Республики Беларусь (ГОСТ, СТБ);</a:t>
            </a:r>
          </a:p>
          <a:p>
            <a:r>
              <a:rPr lang="ru-RU" sz="1600" dirty="0"/>
              <a:t>- общегосударственные классификаторы Республики Беларусь (ОКРБ);</a:t>
            </a:r>
          </a:p>
          <a:p>
            <a:r>
              <a:rPr lang="ru-RU" sz="1600" dirty="0"/>
              <a:t>- каталоги, информационные указатели и др.</a:t>
            </a:r>
          </a:p>
          <a:p>
            <a:endParaRPr lang="ru-RU" sz="1600" dirty="0"/>
          </a:p>
          <a:p>
            <a:r>
              <a:rPr lang="ru-RU" sz="1600" dirty="0"/>
              <a:t>Кроме того, к Вашим услугам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- каталоги ТНПА по техническому нормированию и стандартизации;</a:t>
            </a:r>
          </a:p>
          <a:p>
            <a:r>
              <a:rPr lang="ru-RU" sz="1600" dirty="0"/>
              <a:t>- каталоги технических условий Республики Беларусь;</a:t>
            </a:r>
          </a:p>
          <a:p>
            <a:r>
              <a:rPr lang="ru-RU" sz="1600" dirty="0"/>
              <a:t>- информационные указатели ТНПА в области технического нормирования и стандартизации (ИУ ТНПА).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1276198"/>
            <a:ext cx="3445570" cy="4097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90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476672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b="1" dirty="0">
                <a:solidFill>
                  <a:srgbClr val="FF0000"/>
                </a:solidFill>
              </a:rPr>
              <a:t>Заключительным этапом </a:t>
            </a:r>
            <a:r>
              <a:rPr lang="be-BY" sz="2000" dirty="0"/>
              <a:t>экскурсии стало посещение </a:t>
            </a:r>
            <a:r>
              <a:rPr lang="be-BY" sz="2000" dirty="0">
                <a:solidFill>
                  <a:srgbClr val="FF0000"/>
                </a:solidFill>
              </a:rPr>
              <a:t>испытательного центра РУП «Гомельского ЦСМС», </a:t>
            </a:r>
            <a:r>
              <a:rPr lang="be-BY" sz="2000" dirty="0"/>
              <a:t>аккредитованного на право проведения испытаний строительных изделий и материалов. Студенты с большим удовольствием слушали и интересовались каждым шагом проведения испытаний ПВХ окон и дверей, кирпича, щебня, стекла и других материалов</a:t>
            </a:r>
            <a:r>
              <a:rPr lang="be-BY" sz="2000" dirty="0" smtClean="0"/>
              <a:t>.</a:t>
            </a:r>
          </a:p>
          <a:p>
            <a:r>
              <a:rPr lang="be-BY" sz="2000" dirty="0" smtClean="0"/>
              <a:t> </a:t>
            </a:r>
            <a:endParaRPr lang="be-BY" sz="2000" dirty="0"/>
          </a:p>
        </p:txBody>
      </p:sp>
      <p:pic>
        <p:nvPicPr>
          <p:cNvPr id="5" name="Рисунок 4" descr="P0CVwu18GqU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708920"/>
            <a:ext cx="5040560" cy="38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4766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2000" dirty="0" smtClean="0"/>
              <a:t> </a:t>
            </a:r>
            <a:endParaRPr lang="be-BY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150" y="18864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dirty="0" smtClean="0">
                <a:solidFill>
                  <a:srgbClr val="FF0000"/>
                </a:solidFill>
              </a:rPr>
              <a:t>      В </a:t>
            </a:r>
            <a:r>
              <a:rPr lang="be-BY" b="1" dirty="0">
                <a:solidFill>
                  <a:srgbClr val="FF0000"/>
                </a:solidFill>
              </a:rPr>
              <a:t>общем экскурсия прошла продуктивно</a:t>
            </a:r>
            <a:r>
              <a:rPr lang="be-BY" dirty="0"/>
              <a:t>, студенты с интересом слушали сотрудников и задавали многочисленные вопросы о принципах поверки некоторых приборов, условиях работы сотрудников предприятия. Одним из часто задаваемых являлся вопрос о прохождении преддипломной практики на предприятии и возможностях дальнейшего трудоустройства как будущих метрологов. </a:t>
            </a:r>
          </a:p>
        </p:txBody>
      </p:sp>
      <p:pic>
        <p:nvPicPr>
          <p:cNvPr id="6" name="Рисунок 5" descr="LLt8Lbzu6d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252" y="2219965"/>
            <a:ext cx="4264011" cy="32972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4389" y="551723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 smtClean="0"/>
              <a:t>        Ребята </a:t>
            </a:r>
            <a:r>
              <a:rPr lang="be-BY" dirty="0"/>
              <a:t>были под большим впечатлением от проведенного семинара-экскурсии. Увидев вживую, как применяются все знания и навыки, полученные на лекционных занятиях и лабораторных работах, студенты осознали, насколько важна их специализация. </a:t>
            </a:r>
          </a:p>
        </p:txBody>
      </p:sp>
    </p:spTree>
    <p:extLst>
      <p:ext uri="{BB962C8B-B14F-4D97-AF65-F5344CB8AC3E}">
        <p14:creationId xmlns:p14="http://schemas.microsoft.com/office/powerpoint/2010/main" val="5192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52736"/>
            <a:ext cx="7824068" cy="12616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perspectiveHeroicExtremeRightFacing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artDeco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0"/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5" descr="C:\Documents and Settings\site406\Мои документы\Мои рисунки\rai1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806160"/>
            <a:ext cx="1703388" cy="2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509120"/>
            <a:ext cx="3190867" cy="2143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3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9" presetClass="exit" presetSubtype="0" accel="10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92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Студенты </a:t>
            </a:r>
            <a:r>
              <a:rPr lang="ru-RU" b="1" dirty="0">
                <a:solidFill>
                  <a:srgbClr val="FF0000"/>
                </a:solidFill>
              </a:rPr>
              <a:t>группы </a:t>
            </a:r>
            <a:r>
              <a:rPr lang="ru-RU" b="1" dirty="0" smtClean="0">
                <a:solidFill>
                  <a:srgbClr val="FF0000"/>
                </a:solidFill>
              </a:rPr>
              <a:t>Ф-44у </a:t>
            </a:r>
            <a:r>
              <a:rPr lang="ru-RU" dirty="0"/>
              <a:t>вместе с заведующим кафедрой оптики посетили  Государственное предприятие «Гомельский центр стандартизации, метрологии и сертификации»,  где работает филиал кафедры.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615" y="4826675"/>
            <a:ext cx="88924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рамках проведенной  экскурсии студенты ознакомились с основными направлениями деятельности предприятия, посетили лаборатории по поверке и калибровке различных типов средств измерений, ознакомилась с  условия работы сотрудников предприятия, побеседовали с выпускниками кафедры, работающими на предприятии. В целом экскурсия прошла организованно, была увлекательной и интересной.</a:t>
            </a:r>
          </a:p>
        </p:txBody>
      </p:sp>
      <p:pic>
        <p:nvPicPr>
          <p:cNvPr id="5" name="Рисунок 4" descr="jhOF2m3nOIM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7397" y="1409105"/>
            <a:ext cx="6575425" cy="3417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369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9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 smtClean="0"/>
              <a:t>	Началом </a:t>
            </a:r>
            <a:r>
              <a:rPr lang="be-BY" dirty="0"/>
              <a:t>экскурсии на предприятии стало знакомство с директором Гомельского ЦСМС - Александром Васильевичем Казачком.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615" y="4826675"/>
            <a:ext cx="88924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/>
              <a:t>Александр Васильевич рассказал студентам о ходе работы на предприятии, уровне заработной платы, условиям работы, количестве сотрудников и культурном досуге работников. О важности работы предприятия по метрологическому контролю за средствами измерений и предложил провести более подробное знакомство с предприятием  начальнику сектора теплотехнических измерений – Чайка Владимиру Анатольевичу.</a:t>
            </a:r>
          </a:p>
        </p:txBody>
      </p:sp>
      <p:pic>
        <p:nvPicPr>
          <p:cNvPr id="6" name="Рисунок 5" descr="btkOw6wMeh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834971"/>
            <a:ext cx="5112568" cy="39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5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548680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Немного из истории</a:t>
            </a:r>
            <a:endParaRPr lang="ru-RU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062851"/>
            <a:ext cx="4176464" cy="2805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5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1731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Республиканского унитарного предприятия "Гомельский центр стандартизации, метрологии и сертификации"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7728" y="1326876"/>
            <a:ext cx="68407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 Организация государственной службы мер и весов относится к </a:t>
            </a:r>
            <a:r>
              <a:rPr lang="ru-RU" b="1" dirty="0"/>
              <a:t>1845</a:t>
            </a:r>
            <a:r>
              <a:rPr lang="ru-RU" dirty="0"/>
              <a:t> году, когда законом на всей территории России была введена единая система мер и весов и было создано первое метрологическое учреждение России – Депо образцовых мер и весов.</a:t>
            </a:r>
            <a:br>
              <a:rPr lang="ru-RU" dirty="0"/>
            </a:br>
            <a:r>
              <a:rPr lang="ru-RU" dirty="0"/>
              <a:t>     В </a:t>
            </a:r>
            <a:r>
              <a:rPr lang="ru-RU" b="1" dirty="0"/>
              <a:t>1893</a:t>
            </a:r>
            <a:r>
              <a:rPr lang="ru-RU" dirty="0"/>
              <a:t> году учреждается Главная Палата мер и весов на началах широкого государственного влияния на различные области  измерения в промышленности, торговле и технике. Выделяются две самостоятельные структуры деятельности: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метрологическая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в области обеспечения единства мер, созданию надежных методов измерений и их эталонов и </a:t>
            </a:r>
            <a:r>
              <a:rPr lang="ru-RU" sz="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поверочная</a:t>
            </a:r>
            <a:r>
              <a:rPr lang="ru-RU" dirty="0"/>
              <a:t> -  в области обеспечения единообразия и верности применяемых в стране мер и измерительных приборов</a:t>
            </a:r>
            <a:r>
              <a:rPr lang="ru-RU" dirty="0" smtClean="0"/>
              <a:t>.</a:t>
            </a:r>
          </a:p>
          <a:p>
            <a:r>
              <a:rPr lang="ru-RU" dirty="0"/>
              <a:t>     Принятие в </a:t>
            </a:r>
            <a:r>
              <a:rPr lang="ru-RU" b="1" dirty="0"/>
              <a:t>1924</a:t>
            </a:r>
            <a:r>
              <a:rPr lang="ru-RU" dirty="0"/>
              <a:t> году в стране  закона «О мерах и весах» явилось началом образования метрологической службы в г</a:t>
            </a:r>
            <a:r>
              <a:rPr lang="ru-RU" dirty="0" smtClean="0"/>
              <a:t>. Гомеле </a:t>
            </a:r>
            <a:r>
              <a:rPr lang="ru-RU" dirty="0"/>
              <a:t>и </a:t>
            </a:r>
            <a:r>
              <a:rPr lang="ru-RU" b="1" dirty="0"/>
              <a:t>11 ноября 1924 года</a:t>
            </a:r>
            <a:r>
              <a:rPr lang="ru-RU" dirty="0"/>
              <a:t> была создана Губернская метрическая комиссия.</a:t>
            </a:r>
          </a:p>
        </p:txBody>
      </p:sp>
    </p:spTree>
    <p:extLst>
      <p:ext uri="{BB962C8B-B14F-4D97-AF65-F5344CB8AC3E}">
        <p14:creationId xmlns:p14="http://schemas.microsoft.com/office/powerpoint/2010/main" val="296810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 dir="rd"/>
      </p:transition>
    </mc:Choice>
    <mc:Fallback xmlns="">
      <p:transition spd="slow">
        <p:pull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 В </a:t>
            </a:r>
            <a:r>
              <a:rPr lang="ru-RU" b="1" dirty="0"/>
              <a:t>1927</a:t>
            </a:r>
            <a:r>
              <a:rPr lang="ru-RU" dirty="0"/>
              <a:t> году в Гомеле организовано отделение центральной ремонтной мастерской и создана лаборатория по поверке точных весов и гирь, мер объема и длины, манометров, термометров. </a:t>
            </a:r>
            <a:br>
              <a:rPr lang="ru-RU" dirty="0"/>
            </a:br>
            <a:r>
              <a:rPr lang="ru-RU" dirty="0"/>
              <a:t>     В </a:t>
            </a:r>
            <a:r>
              <a:rPr lang="ru-RU" b="1" dirty="0"/>
              <a:t>1930 </a:t>
            </a:r>
            <a:r>
              <a:rPr lang="ru-RU" dirty="0"/>
              <a:t>году образовано отделение Белорусской палаты мер и весов в г</a:t>
            </a:r>
            <a:r>
              <a:rPr lang="ru-RU" dirty="0" smtClean="0"/>
              <a:t>. Гомеле.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9949" y="1985107"/>
            <a:ext cx="57122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 образован Всесоюзный комитет по стандартизации при Совете труда и обороны (ВКС). В ведение его перешла Главная палата мер и весов   со всеми состоявшими при  ней учреждениями, а республиканские палаты мер и весов со своими учреждениями – в ведение комитетов по стандартизации союзных республик.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81128"/>
            <a:ext cx="64289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 </a:t>
            </a:r>
            <a:r>
              <a:rPr lang="ru-RU" b="1" dirty="0"/>
              <a:t>1943</a:t>
            </a:r>
            <a:r>
              <a:rPr lang="ru-RU" dirty="0"/>
              <a:t> году в освобожденном Гомеле начинают действовать вновь образованные:  Белорусское Управление Комитета по делам мер и измерительных приборов при СНК БССР и Гомельское областное Управление. В то время  поверка производилась только простейших мер и приборов.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96852"/>
            <a:ext cx="2789733" cy="20923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62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36" y="0"/>
            <a:ext cx="89655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 </a:t>
            </a:r>
            <a:r>
              <a:rPr lang="ru-RU" b="1" dirty="0"/>
              <a:t>1954 </a:t>
            </a:r>
            <a:r>
              <a:rPr lang="ru-RU" dirty="0"/>
              <a:t>году на базе Комитета по делам мер и измерительных приборов и управления по стандартизации при Госплане СССР образован Комитет стандартов, мер и измерительных приборов при Совете Министров СССР. В г</a:t>
            </a:r>
            <a:r>
              <a:rPr lang="ru-RU" dirty="0" smtClean="0"/>
              <a:t>. Гомеле </a:t>
            </a:r>
            <a:r>
              <a:rPr lang="ru-RU" dirty="0"/>
              <a:t>– Государственная контрольная лаборатория за стандартами и измерительной техникой (ГКЛ) со штатом 14 человек.</a:t>
            </a:r>
            <a:br>
              <a:rPr lang="ru-RU" dirty="0"/>
            </a:br>
            <a:r>
              <a:rPr lang="ru-RU" dirty="0"/>
              <a:t>     В </a:t>
            </a:r>
            <a:r>
              <a:rPr lang="ru-RU" b="1" dirty="0"/>
              <a:t>1965</a:t>
            </a:r>
            <a:r>
              <a:rPr lang="ru-RU" dirty="0"/>
              <a:t> году на базе ГКЛ созданы областные лаборатории госнадзора (ЛГН) на которые возложены функции госнадзора за внедрением и соблюдением стандартов, ТУ и состоянием измерительной техники.</a:t>
            </a:r>
            <a:br>
              <a:rPr lang="ru-RU" dirty="0"/>
            </a:br>
            <a:r>
              <a:rPr lang="ru-RU" dirty="0"/>
              <a:t>     В </a:t>
            </a:r>
            <a:r>
              <a:rPr lang="ru-RU" b="1" dirty="0"/>
              <a:t>1985</a:t>
            </a:r>
            <a:r>
              <a:rPr lang="ru-RU" dirty="0"/>
              <a:t> году на основании приказа Госстандарта СССР от 30.12.1985 №473 Гомельская ЛГН переименована в Гомельский центр стандартизации и метрологии.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9854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появлением новых видов  деятельности в структуре центра происходят изменения:</a:t>
            </a:r>
          </a:p>
          <a:p>
            <a:r>
              <a:rPr lang="ru-RU" dirty="0"/>
              <a:t>–</a:t>
            </a:r>
            <a:r>
              <a:rPr lang="ru-RU" b="1" dirty="0"/>
              <a:t> 01.10.1999</a:t>
            </a:r>
            <a:r>
              <a:rPr lang="ru-RU" dirty="0"/>
              <a:t>  в состав отдела  по сертификации включается сектор по оказанию консалтинговых услуг, который с </a:t>
            </a:r>
            <a:r>
              <a:rPr lang="ru-RU" b="1" dirty="0"/>
              <a:t>01.04.2005</a:t>
            </a:r>
            <a:r>
              <a:rPr lang="ru-RU" dirty="0"/>
              <a:t> был преобразован в  отдел  консалтинга и сертификации систем управления;</a:t>
            </a:r>
            <a:br>
              <a:rPr lang="ru-RU" dirty="0"/>
            </a:br>
            <a:r>
              <a:rPr lang="ru-RU" dirty="0"/>
              <a:t>– </a:t>
            </a:r>
            <a:r>
              <a:rPr lang="ru-RU" b="1" dirty="0"/>
              <a:t>03.03.1992</a:t>
            </a:r>
            <a:r>
              <a:rPr lang="ru-RU" dirty="0"/>
              <a:t> – создается сектор аттестации испытательных подразделений, госиспытаний договорных работ и платных услуг, который в </a:t>
            </a:r>
            <a:r>
              <a:rPr lang="ru-RU" b="1" dirty="0"/>
              <a:t>2000</a:t>
            </a:r>
            <a:r>
              <a:rPr lang="ru-RU" dirty="0"/>
              <a:t> году преобразован в отдел аккредитации;</a:t>
            </a:r>
            <a:br>
              <a:rPr lang="ru-RU" dirty="0"/>
            </a:br>
            <a:r>
              <a:rPr lang="ru-RU" dirty="0"/>
              <a:t>–</a:t>
            </a:r>
            <a:r>
              <a:rPr lang="ru-RU" b="1" dirty="0"/>
              <a:t> </a:t>
            </a:r>
            <a:r>
              <a:rPr lang="ru-RU" dirty="0"/>
              <a:t>в </a:t>
            </a:r>
            <a:r>
              <a:rPr lang="ru-RU" b="1" dirty="0"/>
              <a:t>1983</a:t>
            </a:r>
            <a:r>
              <a:rPr lang="ru-RU" dirty="0"/>
              <a:t> – создается лаборатория по государственным испытаниям и сертификации пищевой  и сельскохозяйственной продукции, которая в </a:t>
            </a:r>
            <a:r>
              <a:rPr lang="ru-RU" b="1" dirty="0"/>
              <a:t>1992</a:t>
            </a:r>
            <a:r>
              <a:rPr lang="ru-RU" dirty="0"/>
              <a:t> преобразовывается в отдел по госиспытаниям пищевой и сельскохозяйственной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3622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538" y="3212976"/>
            <a:ext cx="8351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В настоящее время Гомельский ЦСМС является одним из крупнейших центров системы Госстандарта Республики Беларусь и осуществляет свою деятельность по следующим направлениям:</a:t>
            </a:r>
          </a:p>
          <a:p>
            <a:r>
              <a:rPr lang="ru-RU" sz="1400" dirty="0" smtClean="0"/>
              <a:t>• поверка, калибровка и метрологическая аттестация средств измерений, аттестация испытательного оборудования;</a:t>
            </a:r>
          </a:p>
          <a:p>
            <a:r>
              <a:rPr lang="ru-RU" sz="1400" dirty="0" smtClean="0"/>
              <a:t>• сертификация систем управления;</a:t>
            </a:r>
          </a:p>
          <a:p>
            <a:r>
              <a:rPr lang="ru-RU" sz="1400" dirty="0" smtClean="0"/>
              <a:t>• сертификация продукции и услуг;</a:t>
            </a:r>
          </a:p>
          <a:p>
            <a:r>
              <a:rPr lang="ru-RU" sz="1400" dirty="0" smtClean="0"/>
              <a:t>• испытания пищевой и сельскохозяйственной продукции;</a:t>
            </a:r>
          </a:p>
          <a:p>
            <a:r>
              <a:rPr lang="ru-RU" sz="1400" dirty="0" smtClean="0"/>
              <a:t>• аккредитация испытательного оборудования;</a:t>
            </a:r>
          </a:p>
          <a:p>
            <a:r>
              <a:rPr lang="ru-RU" sz="1400" dirty="0" smtClean="0"/>
              <a:t>• оказание услуг по информационному обеспечению ТНПА.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34" y="5805264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   Государственное предприятие «Гомельский ЦСМС» укомплектовано грамотными, высококвалифицированными специалистами, которые с успехом решают поставленные  перед центром задачи.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77869"/>
            <a:ext cx="3447561" cy="2315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Прямоугольник 1"/>
          <p:cNvSpPr/>
          <p:nvPr/>
        </p:nvSpPr>
        <p:spPr>
          <a:xfrm>
            <a:off x="3383360" y="159566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Дальнейшая </a:t>
            </a:r>
            <a:r>
              <a:rPr lang="ru-RU" dirty="0"/>
              <a:t>перерегистрация Гомельского ЦСМ произошла в </a:t>
            </a:r>
            <a:r>
              <a:rPr lang="ru-RU" b="1" dirty="0"/>
              <a:t>2000</a:t>
            </a:r>
            <a:r>
              <a:rPr lang="ru-RU" dirty="0"/>
              <a:t> году. Во исполнение Декрета Президента Республики Беларусь от 16.03.1999 «Об упорядочении государственной регистрации и ликвидации  субъектов хозяйствования» Гомельский ЦСМ получил название «Республиканское унитарное предприятие «Гомельский центр стандартизации, метрологии и сертификации».  </a:t>
            </a:r>
          </a:p>
        </p:txBody>
      </p:sp>
    </p:spTree>
    <p:extLst>
      <p:ext uri="{BB962C8B-B14F-4D97-AF65-F5344CB8AC3E}">
        <p14:creationId xmlns:p14="http://schemas.microsoft.com/office/powerpoint/2010/main" val="16079803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4BA57A-4257-4E25-99F2-FFFDC8C09EC4}"/>
</file>

<file path=customXml/itemProps2.xml><?xml version="1.0" encoding="utf-8"?>
<ds:datastoreItem xmlns:ds="http://schemas.openxmlformats.org/officeDocument/2006/customXml" ds:itemID="{7BCA7375-B1F9-434B-8AA3-377CF76C5400}"/>
</file>

<file path=customXml/itemProps3.xml><?xml version="1.0" encoding="utf-8"?>
<ds:datastoreItem xmlns:ds="http://schemas.openxmlformats.org/officeDocument/2006/customXml" ds:itemID="{E1AF1A7C-33CD-4D1A-9CD0-28A177762FA6}"/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518</TotalTime>
  <Words>1094</Words>
  <Application>Microsoft Office PowerPoint</Application>
  <PresentationFormat>Экран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Winter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Филиал кафедры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Dmitry Tarasov</cp:lastModifiedBy>
  <cp:revision>62</cp:revision>
  <dcterms:created xsi:type="dcterms:W3CDTF">2013-11-26T18:27:15Z</dcterms:created>
  <dcterms:modified xsi:type="dcterms:W3CDTF">2017-05-30T09:13:43Z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