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0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C26307D-2285-4593-99F9-96A4EE3CDEB4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85151AE1-F985-411F-80FF-52B6219B0B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797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307D-2285-4593-99F9-96A4EE3CDEB4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1AE1-F985-411F-80FF-52B6219B0B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218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307D-2285-4593-99F9-96A4EE3CDEB4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1AE1-F985-411F-80FF-52B6219B0B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106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307D-2285-4593-99F9-96A4EE3CDEB4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1AE1-F985-411F-80FF-52B6219B0B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944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307D-2285-4593-99F9-96A4EE3CDEB4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1AE1-F985-411F-80FF-52B6219B0B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034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307D-2285-4593-99F9-96A4EE3CDEB4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1AE1-F985-411F-80FF-52B6219B0B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383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307D-2285-4593-99F9-96A4EE3CDEB4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1AE1-F985-411F-80FF-52B6219B0B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729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DC26307D-2285-4593-99F9-96A4EE3CDEB4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1AE1-F985-411F-80FF-52B6219B0B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261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DC26307D-2285-4593-99F9-96A4EE3CDEB4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1AE1-F985-411F-80FF-52B6219B0B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582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307D-2285-4593-99F9-96A4EE3CDEB4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1AE1-F985-411F-80FF-52B6219B0B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281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307D-2285-4593-99F9-96A4EE3CDEB4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1AE1-F985-411F-80FF-52B6219B0B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921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307D-2285-4593-99F9-96A4EE3CDEB4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1AE1-F985-411F-80FF-52B6219B0B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360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307D-2285-4593-99F9-96A4EE3CDEB4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1AE1-F985-411F-80FF-52B6219B0B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763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307D-2285-4593-99F9-96A4EE3CDEB4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1AE1-F985-411F-80FF-52B6219B0B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164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307D-2285-4593-99F9-96A4EE3CDEB4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1AE1-F985-411F-80FF-52B6219B0B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146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307D-2285-4593-99F9-96A4EE3CDEB4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1AE1-F985-411F-80FF-52B6219B0B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244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307D-2285-4593-99F9-96A4EE3CDEB4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1AE1-F985-411F-80FF-52B6219B0B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010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C26307D-2285-4593-99F9-96A4EE3CDEB4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85151AE1-F985-411F-80FF-52B6219B0B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446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  <p:sldLayoutId id="2147483902" r:id="rId13"/>
    <p:sldLayoutId id="2147483903" r:id="rId14"/>
    <p:sldLayoutId id="2147483904" r:id="rId15"/>
    <p:sldLayoutId id="2147483905" r:id="rId16"/>
    <p:sldLayoutId id="2147483906" r:id="rId17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82487" y="1854082"/>
            <a:ext cx="9144000" cy="23876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Профессия «Программист» 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294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9048" y="2413262"/>
            <a:ext cx="10633435" cy="1555423"/>
          </a:xfrm>
        </p:spPr>
        <p:txBody>
          <a:bodyPr>
            <a:noAutofit/>
          </a:bodyPr>
          <a:lstStyle/>
          <a:p>
            <a:pPr indent="450000"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Карьера, как и у других работников, зависит от навыков и стремлений. В крупных компаниях специалист может стать начальником IT-отдела, руководителем группы программистов (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-лидер), IT-директором предприятия, ведущим менеджером IT-проекта и т.п. В ходе работы программист может перемещаться в рамках своей специальности, совершенствуясь профессионально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gray">
          <a:xfrm>
            <a:off x="509048" y="1018095"/>
            <a:ext cx="9935851" cy="7353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50000" algn="just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Карьера программиста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gray">
          <a:xfrm>
            <a:off x="509048" y="3968685"/>
            <a:ext cx="10633435" cy="5562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50000"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Многие программисты открывают собственный бизнес в сфере создания программного обеспечения и предлагают покупателям новые проекты и технические разработки.</a:t>
            </a:r>
            <a:endParaRPr lang="ru-RU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gray">
          <a:xfrm>
            <a:off x="509047" y="4520198"/>
            <a:ext cx="10633435" cy="391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50000"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Весьма популярна работа на себя с самостоятельным поиском заказов –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фриланс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gray">
          <a:xfrm>
            <a:off x="509047" y="4779390"/>
            <a:ext cx="10633435" cy="10509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50000"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карьерного роста важно постоянно получать новые знания, идти в ногу с развитием технологий. Предпочтение отдается тем, кто разбирается в самых современных течениях программирования. Программист – это профессия будущего. </a:t>
            </a:r>
            <a:endParaRPr lang="ru-RU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01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6181" y="2192027"/>
            <a:ext cx="10689996" cy="4571705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программиста подходит людям, обладающим такими качествами:</a:t>
            </a:r>
          </a:p>
          <a:p>
            <a:pPr marL="0" lvl="0" indent="450000" algn="just">
              <a:spcBef>
                <a:spcPts val="0"/>
              </a:spcBef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Системное мышление.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Человек видит не отдельную составляющую, а комплекс. Это обеспечивает быстрый поиск неисправности и ее устранения.</a:t>
            </a:r>
          </a:p>
          <a:p>
            <a:pPr marL="0" lvl="0" indent="450000" algn="just">
              <a:spcBef>
                <a:spcPts val="0"/>
              </a:spcBef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Аналитический склад ума.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При создании программы важно уметь анализировать факты, создавая оптимальные решения, а не временные.</a:t>
            </a:r>
          </a:p>
          <a:p>
            <a:pPr marL="0" lvl="0" indent="450000" algn="just">
              <a:spcBef>
                <a:spcPts val="0"/>
              </a:spcBef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Хорошая память.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Языки программирования довольно сложные к восприятию и обучению, поэтому память играет важнейшую роль в работе.</a:t>
            </a:r>
          </a:p>
          <a:p>
            <a:pPr marL="0" lvl="0" indent="450000" algn="just">
              <a:spcBef>
                <a:spcPts val="0"/>
              </a:spcBef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излагать информацию на понятном языке.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Написание инструкции к программе или обучение персонала работе с ПО – это важные навыки каждого программиста. Одно дело просто написать программу, другое же – внедрить ее. Обучение сотрудников – ключевой момент запуска нового ПО.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Программисту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понадобится постоянно развивать свои знания в области программирования и успевать следить за всеми изменениями в сфере компьютерных технологий, в чём пригодятся любознательность и умение работать с большим количеством информации. Физически не активная работа программиста требует от него усидчивости, сосредоточенности и умения доводить до конца продолжительные, рутинные дела. Современному программисту не обойтись без знания английского языка. Он должен отлично разбираться в устройстве компьютеров, знать принципы его работы и обладать техникой быстрой печати на клавиатуре вслепую. Для работы над проектами ему не обойтись без инициативности и умения работать в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коллективе.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Программист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высококвалифицированный специалист, который должен сочетать в себе все эти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56181" y="1168924"/>
            <a:ext cx="9879291" cy="377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r>
              <a:rPr lang="ru-RU" sz="25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Каким людям </a:t>
            </a:r>
            <a:r>
              <a:rPr lang="ru-RU" sz="25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подходит </a:t>
            </a:r>
            <a:r>
              <a:rPr lang="ru-RU" sz="25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профессия программиста</a:t>
            </a:r>
          </a:p>
        </p:txBody>
      </p:sp>
    </p:spTree>
    <p:extLst>
      <p:ext uri="{BB962C8B-B14F-4D97-AF65-F5344CB8AC3E}">
        <p14:creationId xmlns:p14="http://schemas.microsoft.com/office/powerpoint/2010/main" val="3678276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7900" y="2432115"/>
            <a:ext cx="10614581" cy="2168166"/>
          </a:xfrm>
        </p:spPr>
        <p:txBody>
          <a:bodyPr>
            <a:noAutofit/>
          </a:bodyPr>
          <a:lstStyle/>
          <a:p>
            <a:pPr indent="450000"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2009 году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официально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утверждён день программиста,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 ежегодно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празднуется 13 сентября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високосный год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 12 сентября)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празднование 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Дня Программиста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установлено на 256-й день года. Это число не случайно: оно получается от возведения числа 2 в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восьмую степень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и отражает количество различных значений, которое можно сохранять в одном байте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gray">
          <a:xfrm>
            <a:off x="527900" y="1066801"/>
            <a:ext cx="9917000" cy="5263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50000" algn="just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праздник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712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0194" y="605637"/>
            <a:ext cx="9954705" cy="450791"/>
          </a:xfrm>
        </p:spPr>
        <p:txBody>
          <a:bodyPr>
            <a:noAutofit/>
          </a:bodyPr>
          <a:lstStyle/>
          <a:p>
            <a:pPr marL="0" indent="45000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эти люди прославились благодаря особому таланту в программировании:</a:t>
            </a:r>
            <a:endParaRPr lang="ru-RU" sz="24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Рисунок 1" descr="Картинки по запросу Кнут Дональд Эрви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194" y="2269824"/>
            <a:ext cx="2573517" cy="2639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Рисунок 3" descr="Картинки по запросу Мацумото Юкихир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019" y="2321514"/>
            <a:ext cx="3535053" cy="265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Рисунок 6" descr="Картинки по запросу Таненбаум Эндрю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4649" y="2305804"/>
            <a:ext cx="200025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90895" y="5014923"/>
            <a:ext cx="1753300" cy="30777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Мацумото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Юкихиро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654301" y="4982114"/>
            <a:ext cx="1580946" cy="30777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Таненбаум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Эндрю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90194" y="5364819"/>
            <a:ext cx="10642861" cy="10156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Рэймонд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Эрик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Стивен,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Фаулер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Мартин,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Хоппер Грейс,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Столлман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Ричард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Мэттью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Кей Алан,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Мейер Сид,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Страуструп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Бьёрн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Билл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Гейтс, Марк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Цукерберг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Шон Паркер,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Торвальдс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Линус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01907" y="4928998"/>
            <a:ext cx="17972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Кнут Дональд Эрвин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873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idx="1"/>
          </p:nvPr>
        </p:nvSpPr>
        <p:spPr>
          <a:xfrm>
            <a:off x="511039" y="2602433"/>
            <a:ext cx="10688004" cy="121542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856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3733" y="719388"/>
            <a:ext cx="9571483" cy="1280890"/>
          </a:xfrm>
        </p:spPr>
        <p:txBody>
          <a:bodyPr>
            <a:normAutofit fontScale="90000"/>
          </a:bodyPr>
          <a:lstStyle/>
          <a:p>
            <a:pPr indent="450000"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Программист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 это специалист, который занимается разработкой алгоритмов и компьютерных программ на основе специальных математических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моделей.</a:t>
            </a:r>
            <a:endParaRPr lang="ru-RU" dirty="0"/>
          </a:p>
        </p:txBody>
      </p:sp>
      <p:pic>
        <p:nvPicPr>
          <p:cNvPr id="3" name="Рисунок 2" descr="Программисты за работой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6685" y="2869521"/>
            <a:ext cx="4125781" cy="28299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8310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936327" y="1037622"/>
            <a:ext cx="947718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5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</a:t>
            </a:r>
            <a:r>
              <a:rPr kumimoji="0" lang="ru-RU" sz="2500" b="0" i="0" u="none" strike="noStrike" cap="none" normalizeH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программирования</a:t>
            </a:r>
            <a:endParaRPr kumimoji="0" lang="ru-RU" sz="25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Рисунок 5" descr="Старая ЭВ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9106" y="2329814"/>
            <a:ext cx="2142293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936327" y="2329814"/>
            <a:ext cx="8309499" cy="375487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0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Вычислительную аналитическую машину изобрел Ч. Бэббидж, однако построить ее не смог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sz="1400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Первую программу для нее создала женщина, графиня А. А. Лавлейс в 1843 году. Эта программа решала уравнение Бернулли, выражающее закон сохранения энергии движущейся жидкости. Ада Лавлейс изобрела ряд современных понятий программирования: модификацию команд, индексный регистр, подпрограммы, библиотеку программ. Ряд высказанных ею общих положений (принцип экономии рабочих ячеек памяти, связь рекуррентных формул с циклическими процессами вычислений) сохранили свое принципиальное значение и для современного программирования. Это начало зарождения программирования. Ада же признана почетным первым программистом. История сохранила её имя в названии универсального языка программирования</a:t>
            </a:r>
            <a:r>
              <a:rPr kumimoji="0" lang="ru-RU" sz="1400" strike="noStrike" cap="none" normalizeH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400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языка программировани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 «Ада»</a:t>
            </a:r>
            <a:r>
              <a:rPr kumimoji="0" lang="ru-RU" sz="1400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450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Первый работающий компьютер появился в 1941 году. Его создателем стал немецкий инженер Конрад </a:t>
            </a:r>
            <a:r>
              <a:rPr kumimoji="0" lang="ru-RU" sz="1400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Цузе</a:t>
            </a:r>
            <a:r>
              <a:rPr kumimoji="0" lang="ru-RU" sz="1400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Он разработал первый сложный язык программирования высокого уровня </a:t>
            </a:r>
            <a:r>
              <a:rPr kumimoji="0" lang="ru-RU" sz="1400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Планкалкюль</a:t>
            </a:r>
            <a:r>
              <a:rPr kumimoji="0" lang="ru-RU" sz="1400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и первые программы на нем.</a:t>
            </a:r>
          </a:p>
          <a:p>
            <a:pPr marL="0" marR="0" lvl="0" indent="450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Имена людей, впервые начавших профессионально выполнять работу собственно по программированию, история не сохранила, так как поначалу программирование рассматривалось как второстепенная наладочная операция.</a:t>
            </a:r>
          </a:p>
          <a:p>
            <a:pPr marL="0" marR="0" lvl="0" indent="450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Престижной и хорошо оплачиваемой профессия программиста стала в 1970-е годы, а с появлением и развитием Интернета добавилось огромное количество специализаций в программировании.</a:t>
            </a:r>
            <a:endParaRPr kumimoji="0" lang="ru-RU" sz="1400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939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0554" y="2121901"/>
            <a:ext cx="10689635" cy="1186907"/>
          </a:xfrm>
        </p:spPr>
        <p:txBody>
          <a:bodyPr>
            <a:noAutofit/>
          </a:bodyPr>
          <a:lstStyle/>
          <a:p>
            <a:pPr indent="450000"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компьютерные технологии занимают одну из ведущих позиций во всех видах деятельности. Существует масса языков программирования, постоянно изобретают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новые ПО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gray">
          <a:xfrm>
            <a:off x="490554" y="4345755"/>
            <a:ext cx="10689634" cy="14182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50000"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Представители профессии программиста являются достаточно востребованными на рынке труда. Несмотря на то, что вузы выпускают большое количество специалистов в этой области, многим компаниям и на многих предприятиях требуются квалифицированные программисты.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gray">
          <a:xfrm>
            <a:off x="490555" y="3214540"/>
            <a:ext cx="10689634" cy="11312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50000"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Все, с чем сталкивается человек за компьютером – результат работы программистов. Слаженная работа, качество картинки, возможность сидеть в интернете – результат многих лет напряженного развития данной профессии.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533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9619" y="3949832"/>
            <a:ext cx="10689995" cy="2714918"/>
          </a:xfrm>
        </p:spPr>
        <p:txBody>
          <a:bodyPr>
            <a:noAutofit/>
          </a:bodyPr>
          <a:lstStyle/>
          <a:p>
            <a:pPr indent="450000" algn="just"/>
            <a:r>
              <a:rPr lang="ru-RU" sz="18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8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8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5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Системные </a:t>
            </a:r>
            <a:r>
              <a:rPr lang="ru-RU" sz="18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программисты</a:t>
            </a:r>
            <a:r>
              <a:rPr lang="ru-RU" sz="18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разрабатывают операционные системы, работают с сетями, пишут интерфейсы к различным распределенным базам данных. Специалисты этой категории относятся к числу самых редких и высокооплачиваемых. Их задача состоит в том‚ чтобы разработать системы программного обеспечения (сервисы)‚ которые‚ в свою очередь‚ управляют вычислительной системой (куда входит процессор‚ коммуникационные и периферийные устройства). Также в список задач входит обеспечение функционирования и работы созданных систем (драйвера устройств‚ загрузчики и т.д.).</a:t>
            </a:r>
            <a:br>
              <a:rPr lang="ru-RU" sz="18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3) </a:t>
            </a:r>
            <a:r>
              <a:rPr lang="ru-RU" sz="185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r>
              <a:rPr lang="ru-RU" sz="185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-программисты</a:t>
            </a:r>
            <a:r>
              <a:rPr lang="ru-RU" sz="18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работают с глобальными сетями, к примеру, Интернет. Они пишут программную составляющую сайтов, создают динамические веб-страницы, </a:t>
            </a:r>
            <a:r>
              <a:rPr lang="ru-RU" sz="18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r>
              <a:rPr lang="ru-RU" sz="18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-интерфейсы для работы с базами данных</a:t>
            </a:r>
            <a:r>
              <a:rPr lang="ru-RU" sz="18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50" dirty="0">
              <a:solidFill>
                <a:schemeClr val="tx1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gray">
          <a:xfrm>
            <a:off x="499619" y="933255"/>
            <a:ext cx="9907572" cy="6598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50000" algn="just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Программистов можно условно разделить на три категории:</a:t>
            </a:r>
            <a:endParaRPr lang="ru-RU" sz="25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gray">
          <a:xfrm>
            <a:off x="499619" y="2315709"/>
            <a:ext cx="10689996" cy="17738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50000" algn="just"/>
            <a:r>
              <a:rPr lang="ru-RU" sz="18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185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Прикладные программисты</a:t>
            </a:r>
            <a:r>
              <a:rPr lang="ru-RU" sz="18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занимаются в основном разработкой программного обеспечения прикладного характера — игры‚ бухгалтерские программы‚ редакторы‚ мессенджеры и т.п. К области их работы также можно отнести создание программного обеспечения для систем видео- и аудио-наблюдения‚ СКД‚ систем пожаротушения или пожарной сигнализации и т.п. Также в их обязанности входит адаптация уже существующих программ под нужды отдельно взятой организации или пользователя.</a:t>
            </a:r>
            <a:endParaRPr lang="ru-RU" sz="18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704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314" y="6151875"/>
            <a:ext cx="10652289" cy="368433"/>
          </a:xfrm>
        </p:spPr>
        <p:txBody>
          <a:bodyPr>
            <a:noAutofit/>
          </a:bodyPr>
          <a:lstStyle/>
          <a:p>
            <a:pPr lvl="0" indent="450000" algn="just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Налаживание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сети как внутренней, так и глобальной. Контроль отсутствия возможности подключения к ней извне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gray">
          <a:xfrm>
            <a:off x="471317" y="2765480"/>
            <a:ext cx="10652289" cy="4539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50000" algn="just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ПО. Для этого специалист получает список характеристик, выполнение которых необходимо начальству. Исходя из них, создает новую программу. 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gray">
          <a:xfrm>
            <a:off x="471317" y="3247779"/>
            <a:ext cx="10652289" cy="4282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50000" algn="just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Тестирование новых программ. По завершении написания, специалист проверяет пригодность ПО к эксплуатации. В ходе тестирования устанавливаются недочеты с целью последующего их устранения.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gray">
          <a:xfrm>
            <a:off x="471316" y="3669844"/>
            <a:ext cx="10652289" cy="3183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50000" algn="just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Устранение недостатков написанной программы.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gray">
          <a:xfrm>
            <a:off x="471316" y="3935552"/>
            <a:ext cx="10652289" cy="2405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50000" algn="just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ПО.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gray">
          <a:xfrm>
            <a:off x="471316" y="4121879"/>
            <a:ext cx="10652289" cy="2891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50000" algn="just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ПО в работу офиса. Установка, настройка и обучение коллег работе в новой программе.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gray">
          <a:xfrm>
            <a:off x="471316" y="4376711"/>
            <a:ext cx="10652289" cy="2353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50000" algn="just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инструкции к эксплуатации ПО.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gray">
          <a:xfrm>
            <a:off x="471316" y="4590841"/>
            <a:ext cx="10652289" cy="220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50000" algn="just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всей необходимой документации на ПО, созданное им. Патент на собственность и авторские права.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gray">
          <a:xfrm>
            <a:off x="471316" y="4854666"/>
            <a:ext cx="10652289" cy="1700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50000" algn="just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электронного варианта баз и каталогов.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gray">
          <a:xfrm>
            <a:off x="471316" y="5014900"/>
            <a:ext cx="10652289" cy="4616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50000" algn="just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безопасности информационных технологий. Пароли, степени защиты, антивирусы. Подбор и внедрение соответствующих программ.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gray">
          <a:xfrm>
            <a:off x="471315" y="5445893"/>
            <a:ext cx="10652289" cy="2887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50000" algn="just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 сотрудников, если возникают вопросы о работе ПО.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gray">
          <a:xfrm>
            <a:off x="471314" y="5691646"/>
            <a:ext cx="10652289" cy="4007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50000" algn="just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коммерческих тайн и неразглашение информации, находящейся на компьютерах и в базах данных организации.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gray">
          <a:xfrm>
            <a:off x="471314" y="6540231"/>
            <a:ext cx="10652289" cy="2462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50000" algn="just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рабочих мест сотрудников.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 bwMode="gray">
          <a:xfrm>
            <a:off x="471322" y="2202145"/>
            <a:ext cx="10652289" cy="610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50000" algn="just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 зависимости от специализации и решаемых задач, должностные обязанности программиста могут существенно различаться. Выделим основные: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 bwMode="gray">
          <a:xfrm>
            <a:off x="471314" y="1066002"/>
            <a:ext cx="10652289" cy="5013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50000" algn="just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бязанности программиста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1473482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1603" y="2322931"/>
            <a:ext cx="10660306" cy="599378"/>
          </a:xfrm>
        </p:spPr>
        <p:txBody>
          <a:bodyPr>
            <a:noAutofit/>
          </a:bodyPr>
          <a:lstStyle/>
          <a:p>
            <a:pPr indent="450000"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Предъявляемые работодателями требования к программисту, также могут варьироваться, но основные примерно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таковы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0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gray">
          <a:xfrm>
            <a:off x="491603" y="2960412"/>
            <a:ext cx="10660306" cy="692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50000"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Знание необходимых в работе технологий и языков программирования (например, SQL, PHP, HTML и т.д.).</a:t>
            </a:r>
            <a:endParaRPr lang="ru-RU" sz="30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gray">
          <a:xfrm>
            <a:off x="491603" y="3609505"/>
            <a:ext cx="10660306" cy="3968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50000"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 создания программ.</a:t>
            </a:r>
            <a:endParaRPr lang="ru-RU" sz="30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gray">
          <a:xfrm>
            <a:off x="491603" y="3912613"/>
            <a:ext cx="10660306" cy="3889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50000"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составлять и читать ТЗ.</a:t>
            </a:r>
            <a:endParaRPr lang="ru-RU" sz="30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gray">
          <a:xfrm>
            <a:off x="491603" y="4213297"/>
            <a:ext cx="10660306" cy="3484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50000"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разбираться в чужом коде.</a:t>
            </a:r>
            <a:endParaRPr lang="ru-RU" sz="30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gray">
          <a:xfrm>
            <a:off x="491603" y="4390559"/>
            <a:ext cx="10660306" cy="5298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50000"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Знание вспомогательных программ (например, системы контроля версий).</a:t>
            </a:r>
            <a:endParaRPr lang="ru-RU" sz="30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gray">
          <a:xfrm>
            <a:off x="491603" y="4840663"/>
            <a:ext cx="10660306" cy="9748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50000"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 круг того, что должен знать программист, часто входит владение английским языком на уровне чтения технической документации и понимание сферы деятельности компании.</a:t>
            </a:r>
            <a:endParaRPr lang="ru-RU" sz="3000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gray">
          <a:xfrm>
            <a:off x="491603" y="1023603"/>
            <a:ext cx="9906162" cy="599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50000" algn="just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ребования к программисту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2518993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474" y="2268718"/>
            <a:ext cx="10652289" cy="860982"/>
          </a:xfrm>
        </p:spPr>
        <p:txBody>
          <a:bodyPr>
            <a:noAutofit/>
          </a:bodyPr>
          <a:lstStyle/>
          <a:p>
            <a:pPr indent="450000"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 настоящее время программисты востребованы практически везде. Должность программиста может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существовать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0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gray">
          <a:xfrm>
            <a:off x="435202" y="3125771"/>
            <a:ext cx="10652289" cy="699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50000"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 «обычном» предприятии, которые подразумевают в своей структуре штатную единицу или отделы программистов.</a:t>
            </a:r>
            <a:endParaRPr lang="ru-RU" sz="30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gray">
          <a:xfrm>
            <a:off x="518473" y="3793503"/>
            <a:ext cx="10652289" cy="6693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50000"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 IT-компании и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-студии, занимающейся программированием профессионально.</a:t>
            </a:r>
            <a:endParaRPr lang="ru-RU" sz="30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gray">
          <a:xfrm>
            <a:off x="518473" y="4431383"/>
            <a:ext cx="10652289" cy="4524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50000"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научно-исследовательском институте, вычислительном центре.</a:t>
            </a:r>
            <a:endParaRPr lang="ru-RU" sz="30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gray">
          <a:xfrm>
            <a:off x="435202" y="4883868"/>
            <a:ext cx="10652289" cy="10149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50000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программисты могут работать на 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фрилансе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выполняя временные заказы для компаний, которые не готовы брать сотрудников на постоянную работу.</a:t>
            </a:r>
            <a:endParaRPr lang="ru-RU" sz="30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gray">
          <a:xfrm>
            <a:off x="518473" y="986674"/>
            <a:ext cx="9898147" cy="5341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50000" algn="just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Места работы: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2988708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7328" y="2346328"/>
            <a:ext cx="10642862" cy="3837655"/>
          </a:xfrm>
        </p:spPr>
        <p:txBody>
          <a:bodyPr>
            <a:noAutofit/>
          </a:bodyPr>
          <a:lstStyle/>
          <a:p>
            <a:pPr indent="450000" algn="just"/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Программист – одна из самых высокооплачиваемых профессий. Заработная плата программиста сильно зависит от опыта специалиста и умения решать сложные задачи. Сильные специалисты зарабатывают в разы больше новичков. Но даже не самый продвинутый специалист может найти работу в соответствии со своим уровнем знаний, а затем постепенно учиться и набираться опыта. Зарплата стажера — около $ 1000. Штатный программист в компании среднего уровня (не IT) получает до $ 1500-1800, чуть больше — в организации, связанной с массовой разработкой ПО. Зарплата ведущего программиста — $ 2500—3000. Следующая ступень — руководитель IT-отдела. К необходимым знаниям добавляется обязательный опыт работы, владение иностранным языком, навыки управления персоналом и др., а заработок может достигать $ 4000. Хороший программист может стать руководителем крупного проекта по разработке ПО, и тут уровень доходов достигает $ 5000 и выше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gray">
          <a:xfrm>
            <a:off x="537328" y="1084707"/>
            <a:ext cx="9879291" cy="4612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50000" algn="just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Заработная плата программиста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256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F2A368D3035494DA465E43C4C6E389A" ma:contentTypeVersion="0" ma:contentTypeDescription="Создание документа." ma:contentTypeScope="" ma:versionID="d1d54fd65e0c52a0ce3731597e904dc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2D214C-4663-40DD-A205-E7CAE5ABC9F0}"/>
</file>

<file path=customXml/itemProps2.xml><?xml version="1.0" encoding="utf-8"?>
<ds:datastoreItem xmlns:ds="http://schemas.openxmlformats.org/officeDocument/2006/customXml" ds:itemID="{3BDA27E9-3100-4687-A176-733E68997352}"/>
</file>

<file path=customXml/itemProps3.xml><?xml version="1.0" encoding="utf-8"?>
<ds:datastoreItem xmlns:ds="http://schemas.openxmlformats.org/officeDocument/2006/customXml" ds:itemID="{BC5D437E-F57F-471C-BA5A-F004689C50DF}"/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461</TotalTime>
  <Words>611</Words>
  <Application>Microsoft Office PowerPoint</Application>
  <PresentationFormat>Широкоэкранный</PresentationFormat>
  <Paragraphs>66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Times New Roman</vt:lpstr>
      <vt:lpstr>Wingdings 3</vt:lpstr>
      <vt:lpstr>Ион (конференц-зал)</vt:lpstr>
      <vt:lpstr>Профессия «Программист»  </vt:lpstr>
      <vt:lpstr>Программист — это специалист, который занимается разработкой алгоритмов и компьютерных программ на основе специальных математических моделей.</vt:lpstr>
      <vt:lpstr>Презентация PowerPoint</vt:lpstr>
      <vt:lpstr>В настоящее время компьютерные технологии занимают одну из ведущих позиций во всех видах деятельности. Существует масса языков программирования, постоянно изобретают новые ПО.</vt:lpstr>
      <vt:lpstr>2) Системные программисты разрабатывают операционные системы, работают с сетями, пишут интерфейсы к различным распределенным базам данных. Специалисты этой категории относятся к числу самых редких и высокооплачиваемых. Их задача состоит в том‚ чтобы разработать системы программного обеспечения (сервисы)‚ которые‚ в свою очередь‚ управляют вычислительной системой (куда входит процессор‚ коммуникационные и периферийные устройства). Также в список задач входит обеспечение функционирования и работы созданных систем (драйвера устройств‚ загрузчики и т.д.).         3) Web-программисты работают с глобальными сетями, к примеру, Интернет. Они пишут программную составляющую сайтов, создают динамические веб-страницы, web-интерфейсы для работы с базами данных.</vt:lpstr>
      <vt:lpstr>Налаживание работы сети как внутренней, так и глобальной. Контроль отсутствия возможности подключения к ней извне.</vt:lpstr>
      <vt:lpstr>Предъявляемые работодателями требования к программисту, также могут варьироваться, но основные примерно таковы:</vt:lpstr>
      <vt:lpstr>В настоящее время программисты востребованы практически везде. Должность программиста может существовать:</vt:lpstr>
      <vt:lpstr>Программист – одна из самых высокооплачиваемых профессий. Заработная плата программиста сильно зависит от опыта специалиста и умения решать сложные задачи. Сильные специалисты зарабатывают в разы больше новичков. Но даже не самый продвинутый специалист может найти работу в соответствии со своим уровнем знаний, а затем постепенно учиться и набираться опыта. Зарплата стажера — около $ 1000. Штатный программист в компании среднего уровня (не IT) получает до $ 1500-1800, чуть больше — в организации, связанной с массовой разработкой ПО. Зарплата ведущего программиста — $ 2500—3000. Следующая ступень — руководитель IT-отдела. К необходимым знаниям добавляется обязательный опыт работы, владение иностранным языком, навыки управления персоналом и др., а заработок может достигать $ 4000. Хороший программист может стать руководителем крупного проекта по разработке ПО, и тут уровень доходов достигает $ 5000 и выше.</vt:lpstr>
      <vt:lpstr>Карьера, как и у других работников, зависит от навыков и стремлений. В крупных компаниях специалист может стать начальником IT-отдела, руководителем группы программистов (тим-лидер), IT-директором предприятия, ведущим менеджером IT-проекта и т.п. В ходе работы программист может перемещаться в рамках своей специальности, совершенствуясь профессионально.</vt:lpstr>
      <vt:lpstr>Презентация PowerPoint</vt:lpstr>
      <vt:lpstr>В 2009 году был официально утверждён день программиста, который ежегодно празднуется 13 сентября (в високосный год —  12 сентября) — празднование Дня Программиста установлено на 256-й день года. Это число не случайно: оно получается от возведения числа 2 в восьмую степень и отражает количество различных значений, которое можно сохранять в одном байте.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 вероятностно-алгебраического моделирования (ВАЛМ) сложных систем</dc:title>
  <dc:creator>Phoney95</dc:creator>
  <cp:lastModifiedBy>Дашка</cp:lastModifiedBy>
  <cp:revision>43</cp:revision>
  <dcterms:created xsi:type="dcterms:W3CDTF">2015-12-17T21:03:18Z</dcterms:created>
  <dcterms:modified xsi:type="dcterms:W3CDTF">2016-12-12T02:43:08Z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0x0101004F2A368D3035494DA465E43C4C6E389A</vt:lpwstr>
  </property>
</Properties>
</file>