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2" r:id="rId4"/>
    <p:sldId id="269" r:id="rId5"/>
    <p:sldId id="259" r:id="rId6"/>
    <p:sldId id="275" r:id="rId7"/>
    <p:sldId id="278" r:id="rId8"/>
    <p:sldId id="282" r:id="rId9"/>
    <p:sldId id="294" r:id="rId10"/>
    <p:sldId id="297" r:id="rId11"/>
    <p:sldId id="301" r:id="rId12"/>
    <p:sldId id="300" r:id="rId13"/>
    <p:sldId id="298" r:id="rId14"/>
    <p:sldId id="299" r:id="rId15"/>
    <p:sldId id="295" r:id="rId16"/>
    <p:sldId id="302" r:id="rId17"/>
    <p:sldId id="305" r:id="rId18"/>
    <p:sldId id="304" r:id="rId19"/>
    <p:sldId id="303" r:id="rId20"/>
    <p:sldId id="296" r:id="rId21"/>
    <p:sldId id="284" r:id="rId22"/>
    <p:sldId id="286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4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-72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8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t>22.11.2016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t>22.11.2016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3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9702-7FBF-4720-8670-571C5E7EEDDE}" type="datetime1">
              <a:rPr lang="ru-RU" smtClean="0"/>
              <a:t>22.11.2016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27AEA-BBBB-4C9B-AB23-214EAA8AB789}" type="datetime1">
              <a:rPr lang="ru-RU" smtClean="0"/>
              <a:t>22.11.2016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1CA30-F5CD-4CA0-B16A-349C6F830700}" type="datetime1">
              <a:rPr lang="ru-RU" smtClean="0"/>
              <a:t>22.11.2016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3AF48E-ABA0-4B58-B562-D1D7408067C4}" type="datetime1">
              <a:rPr lang="ru-RU" smtClean="0"/>
              <a:t>22.11.2016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A5034C-8BD9-4B0C-893B-33834FAB227F}" type="datetime1">
              <a:rPr lang="ru-RU" smtClean="0"/>
              <a:t>22.11.2016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787AA-CBCD-47F9-A04C-7106C508CDE4}" type="datetime1">
              <a:rPr lang="ru-RU" smtClean="0"/>
              <a:t>22.11.2016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CC9DD-75F5-4611-BA0B-CFB1A226639C}" type="datetime1">
              <a:rPr lang="ru-RU" smtClean="0"/>
              <a:t>22.11.2016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0F1F9-2D3D-4243-878F-D000C3F2A1C4}" type="datetime1">
              <a:rPr lang="ru-RU" smtClean="0"/>
              <a:t>22.11.2016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ABCBE8-1824-4658-A8BB-BECFAEB7E35A}" type="datetime1">
              <a:rPr lang="ru-RU" smtClean="0"/>
              <a:t>22.11.2016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5CD17-C377-4DE5-9FCA-CC7471605C58}" type="datetime1">
              <a:rPr lang="ru-RU" smtClean="0"/>
              <a:t>22.11.2016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E9F02-BE96-4BAE-86A5-1FA60D24CAE2}" type="datetime1">
              <a:rPr lang="ru-RU" smtClean="0"/>
              <a:t>22.11.2016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D3B9702-7FBF-4720-8670-571C5E7EEDDE}" type="datetime1">
              <a:rPr lang="ru-RU" smtClean="0"/>
              <a:t>22.11.2016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931" y="208427"/>
            <a:ext cx="2232812" cy="167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1022" y="1004111"/>
            <a:ext cx="10054465" cy="21405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Гомельский государственный университет имени Франциска </a:t>
            </a:r>
            <a:r>
              <a:rPr lang="en-US" sz="1800" b="1" dirty="0" err="1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C</a:t>
            </a:r>
            <a:r>
              <a:rPr lang="ru-RU" sz="1800" b="1" dirty="0" err="1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корины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</a:br>
            <a:r>
              <a:rPr lang="ru-RU" sz="1800" b="1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Филиал кафедры психологии на базе</a:t>
            </a:r>
            <a:br>
              <a:rPr lang="ru-RU" sz="1800" b="1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</a:br>
            <a:r>
              <a:rPr lang="ru-RU" sz="1800" b="1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Гомельского городского социально-педагогического центра</a:t>
            </a:r>
            <a:br>
              <a:rPr lang="ru-RU" sz="1800" b="1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Я – психолог, я – твой друг»</a:t>
            </a:r>
            <a:endParaRPr lang="ru-RU" sz="6600" b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8563" y="3429000"/>
            <a:ext cx="6774873" cy="488373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волонтерский </a:t>
            </a:r>
            <a:r>
              <a:rPr lang="ru-RU" sz="2000" b="1" i="1" dirty="0">
                <a:solidFill>
                  <a:srgbClr val="C00000"/>
                </a:solidFill>
              </a:rPr>
              <a:t>студенческий проект 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endParaRPr lang="ru-RU" sz="2000" b="0" dirty="0">
              <a:solidFill>
                <a:srgbClr val="DF5327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7588" y="6081823"/>
            <a:ext cx="167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Гомель, 2016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" name="Объект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168355">
            <a:off x="597606" y="659478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ЛЕНА\Работа КАФЕДРЫ\Филиал кафедры в ГСПЦ\Фото 19.03.16\IMG_20160319_1018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064" y="415636"/>
            <a:ext cx="5943600" cy="644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168355">
            <a:off x="597607" y="2280048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7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ЛЕНА\Работа КАФЕДРЫ\Филиал кафедры в ГСПЦ\Фото 26.03.16\IMG_20160326_11054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0464" y="488372"/>
            <a:ext cx="6452753" cy="636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01325">
            <a:off x="9895515" y="2488279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84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ЛЕНА\Работа КАФЕДРЫ\Филиал кафедры в ГСПЦ\Фото 16.04.16\IMG_20160416_1048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8835" y="384464"/>
            <a:ext cx="4852556" cy="647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168355">
            <a:off x="597607" y="2280048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7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ЛЕНА\Работа КАФЕДРЫ\Филиал кафедры в ГСПЦ\Фото 16.04.16\IMG_20160416_11100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909" y="311726"/>
            <a:ext cx="4686300" cy="654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01325">
            <a:off x="9895515" y="2488279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7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</a:rPr>
              <a:t>Групповая </a:t>
            </a:r>
            <a:r>
              <a:rPr lang="ru-RU" sz="3600" b="1" i="1" dirty="0" err="1">
                <a:solidFill>
                  <a:srgbClr val="FF0000"/>
                </a:solidFill>
              </a:rPr>
              <a:t>тренинговая</a:t>
            </a: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E:\ЛЕНА\Работа КАФЕДРЫ\Филиал кафедры в ГСПЦ\Фото 19.03.16\IMG_20160319_1030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091" y="748146"/>
            <a:ext cx="8032173" cy="610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168355">
            <a:off x="597607" y="2280048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7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ЛЕНА\Работа КАФЕДРЫ\Филиал кафедры в ГСПЦ\Фото 19.03.16\IMG_20160319_11185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745" y="332509"/>
            <a:ext cx="7574973" cy="652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01325">
            <a:off x="9895515" y="2488279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8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365" y="384464"/>
            <a:ext cx="8011390" cy="6276109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168355">
            <a:off x="253576" y="2280047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1" y="415636"/>
            <a:ext cx="8562108" cy="6317673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01325">
            <a:off x="9895515" y="2488279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4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18" y="467591"/>
            <a:ext cx="8291946" cy="6244936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168355">
            <a:off x="244522" y="2317261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3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FF0000"/>
                </a:solidFill>
              </a:rPr>
              <a:t>Работа с </a:t>
            </a:r>
            <a:r>
              <a:rPr lang="ru-RU" sz="4000" b="1" i="1" dirty="0" smtClean="0">
                <a:solidFill>
                  <a:srgbClr val="FF0000"/>
                </a:solidFill>
              </a:rPr>
              <a:t>семьей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E:\ЛЕНА\Работа КАФЕДРЫ\Филиал кафедры в ГСПЦ\Соц. проект Торт для мамочки Фото\IMG_20160409_11303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27" y="1506682"/>
            <a:ext cx="3744191" cy="318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ЛЕНА\Работа КАФЕДРЫ\Филиал кафедры в ГСПЦ\Соц. проект Торт для мамочки Фото\IMG_20160409_11543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870" y="1662545"/>
            <a:ext cx="3312911" cy="309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ЛЕНА\Работа КАФЕДРЫ\Филиал кафедры в ГСПЦ\Соц. проект Торт для мамочки Фото\IMG_20160409_11521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3973" y="457200"/>
            <a:ext cx="3366972" cy="4436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8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2571" y="595649"/>
            <a:ext cx="7595830" cy="83390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Цель</a:t>
            </a:r>
            <a:r>
              <a:rPr lang="ru-RU" sz="72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7742" y="1854558"/>
            <a:ext cx="8927764" cy="1397797"/>
          </a:xfrm>
        </p:spPr>
        <p:txBody>
          <a:bodyPr/>
          <a:lstStyle/>
          <a:p>
            <a:pPr algn="just"/>
            <a:r>
              <a:rPr lang="ru-RU" sz="3200" b="1" i="1" dirty="0"/>
              <a:t>психосоциальная поддержка детей, оставшиеся без попечения родителей</a:t>
            </a: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168355">
            <a:off x="9497163" y="559890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18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463" y="363829"/>
            <a:ext cx="9816408" cy="7064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Социальная значимость проекта: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6554" y="1042639"/>
            <a:ext cx="10174308" cy="4287897"/>
          </a:xfrm>
        </p:spPr>
        <p:txBody>
          <a:bodyPr>
            <a:normAutofit fontScale="25000" lnSpcReduction="20000"/>
          </a:bodyPr>
          <a:lstStyle/>
          <a:p>
            <a:r>
              <a:rPr lang="ru-RU" sz="8600" i="1" dirty="0"/>
              <a:t>П</a:t>
            </a:r>
            <a:r>
              <a:rPr lang="ru-RU" sz="8600" i="1" dirty="0" smtClean="0"/>
              <a:t>оддержка </a:t>
            </a:r>
            <a:r>
              <a:rPr lang="ru-RU" sz="8600" i="1" dirty="0"/>
              <a:t>и реабилитация детей оказавшихся в социально опасном положении.</a:t>
            </a:r>
          </a:p>
          <a:p>
            <a:r>
              <a:rPr lang="ru-RU" sz="8600" i="1" dirty="0"/>
              <a:t> 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ru-RU" sz="8600" i="1" dirty="0"/>
              <a:t>Мы – волонтерское движение студентов-психологов, стремимся помочь построить счастливый мир детям, находящимся в трудной жизненной ситуации, – мир, основанный на ценностях </a:t>
            </a:r>
            <a:r>
              <a:rPr lang="ru-RU" sz="8600" i="1" dirty="0">
                <a:solidFill>
                  <a:srgbClr val="FF0000"/>
                </a:solidFill>
              </a:rPr>
              <a:t>семьи, привязанности, доверия и любви.</a:t>
            </a:r>
          </a:p>
          <a:p>
            <a:r>
              <a:rPr lang="ru-RU" sz="8600" i="1" dirty="0"/>
              <a:t> 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ru-RU" sz="8600" i="1" dirty="0"/>
              <a:t>Мы можем подготовить ребёнка </a:t>
            </a:r>
            <a:r>
              <a:rPr lang="ru-RU" sz="8600" i="1" dirty="0">
                <a:solidFill>
                  <a:srgbClr val="FF0000"/>
                </a:solidFill>
              </a:rPr>
              <a:t>к возвращению в биологическую семью</a:t>
            </a:r>
            <a:r>
              <a:rPr lang="ru-RU" sz="8600" i="1" dirty="0"/>
              <a:t>.</a:t>
            </a:r>
          </a:p>
          <a:p>
            <a:endParaRPr lang="ru-RU" sz="8600" i="1" dirty="0"/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ru-RU" sz="8600" i="1" dirty="0"/>
              <a:t>Мы можем показать, что </a:t>
            </a:r>
            <a:r>
              <a:rPr lang="ru-RU" sz="8600" i="1" dirty="0">
                <a:solidFill>
                  <a:srgbClr val="FF0000"/>
                </a:solidFill>
              </a:rPr>
              <a:t>вместе можно справиться </a:t>
            </a:r>
            <a:r>
              <a:rPr lang="ru-RU" sz="8600" i="1" dirty="0"/>
              <a:t>с любой трудной жизненной ситуацией и </a:t>
            </a:r>
            <a:r>
              <a:rPr lang="ru-RU" sz="8600" i="1" dirty="0">
                <a:solidFill>
                  <a:srgbClr val="FF0000"/>
                </a:solidFill>
              </a:rPr>
              <a:t>жизнь может и должна быть счастливой</a:t>
            </a:r>
            <a:r>
              <a:rPr lang="ru-RU" sz="8600" i="1" dirty="0"/>
              <a:t>!</a:t>
            </a:r>
          </a:p>
          <a:p>
            <a:r>
              <a:rPr lang="ru-RU" sz="4800" b="1" i="1" dirty="0"/>
              <a:t> 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974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4064" y="-30051"/>
            <a:ext cx="10882648" cy="106036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ребенку?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665" y="1056068"/>
            <a:ext cx="11204107" cy="5801932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Участвуйте в наших проектах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Также Вы можете сделать пожертвование</a:t>
            </a:r>
          </a:p>
          <a:p>
            <a:pPr algn="l"/>
            <a:endParaRPr lang="ru-RU" sz="20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Наш благотворительный счет (ГГСПЦ):</a:t>
            </a:r>
          </a:p>
          <a:p>
            <a:pPr algn="l"/>
            <a:r>
              <a:rPr lang="ru-RU" sz="2000" b="1" dirty="0" smtClean="0">
                <a:solidFill>
                  <a:schemeClr val="tx2"/>
                </a:solidFill>
              </a:rPr>
              <a:t>В белорусских рублях Филиал №300 «АСБ </a:t>
            </a:r>
            <a:r>
              <a:rPr lang="ru-RU" sz="2000" b="1" dirty="0" err="1" smtClean="0">
                <a:solidFill>
                  <a:schemeClr val="tx2"/>
                </a:solidFill>
              </a:rPr>
              <a:t>Беларусбанк</a:t>
            </a:r>
            <a:r>
              <a:rPr lang="ru-RU" sz="2000" b="1" dirty="0" smtClean="0">
                <a:solidFill>
                  <a:schemeClr val="tx2"/>
                </a:solidFill>
              </a:rPr>
              <a:t>»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Р/с 3604402000091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МФО 151501661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УНП 401159403</a:t>
            </a:r>
          </a:p>
          <a:p>
            <a:pPr algn="l"/>
            <a:endParaRPr lang="ru-RU" sz="2000" b="1" dirty="0">
              <a:solidFill>
                <a:schemeClr val="tx2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2"/>
                </a:solidFill>
              </a:rPr>
              <a:t>Подробная информация по оформлению пожертвования: </a:t>
            </a:r>
            <a:r>
              <a:rPr lang="ru-RU" sz="2000" b="1" dirty="0" smtClean="0">
                <a:solidFill>
                  <a:srgbClr val="0070C0"/>
                </a:solidFill>
              </a:rPr>
              <a:t>(0232)621050 </a:t>
            </a:r>
          </a:p>
          <a:p>
            <a:pPr algn="l"/>
            <a:r>
              <a:rPr lang="ru-RU" sz="2000" b="1" dirty="0" smtClean="0">
                <a:solidFill>
                  <a:schemeClr val="tx2"/>
                </a:solidFill>
              </a:rPr>
              <a:t>Адрес: 246035, г. Гомель, ул. </a:t>
            </a:r>
            <a:r>
              <a:rPr lang="ru-RU" sz="2000" b="1" dirty="0" err="1" smtClean="0">
                <a:solidFill>
                  <a:schemeClr val="tx2"/>
                </a:solidFill>
              </a:rPr>
              <a:t>Маневича</a:t>
            </a:r>
            <a:r>
              <a:rPr lang="ru-RU" sz="2000" b="1" dirty="0" smtClean="0">
                <a:solidFill>
                  <a:schemeClr val="tx2"/>
                </a:solidFill>
              </a:rPr>
              <a:t> 26 а</a:t>
            </a:r>
          </a:p>
          <a:p>
            <a:pPr algn="l"/>
            <a:endParaRPr lang="ru-RU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027" y="1880755"/>
            <a:ext cx="6400801" cy="22652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СПАСИБО ЗА ВНИМАНИЕ! 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168355">
            <a:off x="534232" y="822809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188" y="485827"/>
            <a:ext cx="2232812" cy="167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370" y="93910"/>
            <a:ext cx="11387630" cy="1200416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Arial Black" panose="020B0A04020102020204" pitchFamily="34" charset="0"/>
              </a:rPr>
              <a:t>Задачи проекта:</a:t>
            </a:r>
            <a:endParaRPr lang="ru-RU" sz="6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5036" y="1184563"/>
            <a:ext cx="6587030" cy="4114800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400" i="1" dirty="0"/>
              <a:t>терапия психоэмоционального состояния детей, оставшиеся без попечения родителей</a:t>
            </a:r>
            <a:r>
              <a:rPr lang="ru-RU" sz="2400" i="1" dirty="0" smtClean="0">
                <a:solidFill>
                  <a:schemeClr val="tx2"/>
                </a:solidFill>
              </a:rPr>
              <a:t>;</a:t>
            </a:r>
            <a:endParaRPr lang="ru-RU" sz="2400" i="1" dirty="0">
              <a:solidFill>
                <a:schemeClr val="tx2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i="1" dirty="0"/>
              <a:t>оптимизация коммуникативной деятельности детей, оставшиеся без попечения родителей</a:t>
            </a:r>
            <a:r>
              <a:rPr lang="ru-RU" sz="2400" i="1" dirty="0" smtClean="0">
                <a:solidFill>
                  <a:schemeClr val="tx2"/>
                </a:solidFill>
              </a:rPr>
              <a:t>;</a:t>
            </a:r>
            <a:endParaRPr lang="ru-RU" sz="2400" i="1" dirty="0">
              <a:solidFill>
                <a:schemeClr val="tx2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i="1" dirty="0"/>
              <a:t>оказание психологической помощи семье, находящей в социально опасном положении (СОП) – терапия детско-родительских отношений</a:t>
            </a:r>
            <a:r>
              <a:rPr lang="ru-RU" sz="2400" i="1" dirty="0" smtClean="0">
                <a:solidFill>
                  <a:schemeClr val="tx2"/>
                </a:solidFill>
              </a:rPr>
              <a:t>.</a:t>
            </a:r>
            <a:endParaRPr lang="ru-RU" sz="2400" i="1" dirty="0">
              <a:solidFill>
                <a:schemeClr val="tx2"/>
              </a:solidFill>
            </a:endParaRP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None/>
            </a:pPr>
            <a:endParaRPr lang="ru-RU" sz="2000" b="0" i="0" dirty="0" smtClean="0">
              <a:solidFill>
                <a:srgbClr val="595959"/>
              </a:solidFill>
              <a:latin typeface="Euphemia"/>
              <a:ea typeface="+mn-ea"/>
              <a:cs typeface="+mn-cs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270" y="1600199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09" y="154546"/>
            <a:ext cx="12037454" cy="250494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>
                <a:solidFill>
                  <a:srgbClr val="0070C0"/>
                </a:solidFill>
              </a:rPr>
              <a:t>Целевая </a:t>
            </a:r>
            <a:r>
              <a:rPr lang="ru-RU" sz="3600" b="1" dirty="0" smtClean="0">
                <a:solidFill>
                  <a:srgbClr val="0070C0"/>
                </a:solidFill>
              </a:rPr>
              <a:t>аудитория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проекта: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0" i="0" dirty="0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0034" y="1683327"/>
            <a:ext cx="5727879" cy="2566555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dirty="0">
                <a:solidFill>
                  <a:schemeClr val="tx2"/>
                </a:solidFill>
              </a:rPr>
              <a:t>Социальные сироты - дети, оставшиеся </a:t>
            </a:r>
            <a:r>
              <a:rPr lang="ru-RU" dirty="0" smtClean="0">
                <a:solidFill>
                  <a:schemeClr val="tx2"/>
                </a:solidFill>
              </a:rPr>
              <a:t>без попечения родителей</a:t>
            </a:r>
            <a:endParaRPr lang="ru-RU" dirty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8" name="Picture 4" descr="E:\ЛЕНА\Работа КАФЕДРЫ\Филиал кафедры в ГСПЦ\Фото 23.04.16\Катюн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5627" y="1235931"/>
            <a:ext cx="2535014" cy="41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ЛЕНА\Работа КАФЕДРЫ\Филиал кафедры в ГСПЦ\Фото 23.04.16\ребенок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48" y="1100076"/>
            <a:ext cx="2691245" cy="427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ЛЕНА\Работа КАФЕДРЫ\Филиал кафедры в ГСПЦ\Фото 23.04.16\Ребенок 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239" y="3235379"/>
            <a:ext cx="2923531" cy="33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1" y="225287"/>
            <a:ext cx="9639231" cy="2005224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Сроки реализации проекта: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820" y="2119641"/>
            <a:ext cx="11099212" cy="539611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ru-RU" sz="4000" dirty="0" smtClean="0">
                <a:solidFill>
                  <a:schemeClr val="tx2"/>
                </a:solidFill>
              </a:rPr>
              <a:t>	</a:t>
            </a:r>
            <a:r>
              <a:rPr lang="ru-RU" sz="3200" dirty="0"/>
              <a:t>Проект реализуется в </a:t>
            </a:r>
            <a:r>
              <a:rPr lang="ru-RU" sz="3200" dirty="0" smtClean="0"/>
              <a:t>2016-2020 </a:t>
            </a:r>
            <a:r>
              <a:rPr lang="ru-RU" sz="3200" dirty="0"/>
              <a:t>гг. </a:t>
            </a:r>
            <a:endParaRPr lang="ru-RU" sz="3200" dirty="0" smtClean="0"/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3200" dirty="0" smtClean="0"/>
              <a:t>в </a:t>
            </a:r>
            <a:r>
              <a:rPr lang="ru-RU" sz="3200" dirty="0"/>
              <a:t>рамках сотрудничества </a:t>
            </a:r>
            <a:endParaRPr lang="ru-RU" sz="3200" dirty="0" smtClean="0"/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3200" dirty="0" smtClean="0"/>
              <a:t>кафедры </a:t>
            </a:r>
            <a:r>
              <a:rPr lang="ru-RU" sz="3200" dirty="0"/>
              <a:t>психологии ГГГ им. Ф. Скорины  и </a:t>
            </a:r>
            <a:endParaRPr lang="ru-RU" sz="3200" dirty="0" smtClean="0"/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3200" dirty="0" smtClean="0"/>
              <a:t>Гомельского городского социально-педагогического центра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168355">
            <a:off x="597606" y="659478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546" y="279042"/>
            <a:ext cx="9372600" cy="1200416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Актуальность проекта: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972" y="1252470"/>
            <a:ext cx="10650174" cy="4114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4000" dirty="0" smtClean="0">
                <a:solidFill>
                  <a:schemeClr val="tx2"/>
                </a:solidFill>
              </a:rPr>
              <a:t>	</a:t>
            </a:r>
            <a:r>
              <a:rPr lang="ru-RU" sz="2800" dirty="0" smtClean="0">
                <a:solidFill>
                  <a:schemeClr val="tx2"/>
                </a:solidFill>
              </a:rPr>
              <a:t>По </a:t>
            </a:r>
            <a:r>
              <a:rPr lang="ru-RU" sz="2800" dirty="0">
                <a:solidFill>
                  <a:schemeClr val="tx2"/>
                </a:solidFill>
              </a:rPr>
              <a:t>итогам </a:t>
            </a:r>
            <a:r>
              <a:rPr lang="ru-RU" sz="2800" b="1" dirty="0">
                <a:solidFill>
                  <a:srgbClr val="0070C0"/>
                </a:solidFill>
              </a:rPr>
              <a:t>2015 года </a:t>
            </a:r>
            <a:r>
              <a:rPr lang="ru-RU" sz="2800" dirty="0">
                <a:solidFill>
                  <a:schemeClr val="tx2"/>
                </a:solidFill>
              </a:rPr>
              <a:t>в Республике Беларусь </a:t>
            </a:r>
            <a:r>
              <a:rPr lang="ru-RU" sz="2800" b="1" dirty="0">
                <a:solidFill>
                  <a:srgbClr val="0070C0"/>
                </a:solidFill>
              </a:rPr>
              <a:t>27128 детей </a:t>
            </a:r>
            <a:r>
              <a:rPr lang="ru-RU" sz="2800" dirty="0">
                <a:solidFill>
                  <a:schemeClr val="tx2"/>
                </a:solidFill>
              </a:rPr>
              <a:t>проживают в </a:t>
            </a:r>
            <a:r>
              <a:rPr lang="ru-RU" sz="2800" b="1" dirty="0">
                <a:solidFill>
                  <a:srgbClr val="FF0000"/>
                </a:solidFill>
              </a:rPr>
              <a:t>СОП</a:t>
            </a:r>
            <a:r>
              <a:rPr lang="ru-RU" sz="2800" dirty="0">
                <a:solidFill>
                  <a:schemeClr val="tx2"/>
                </a:solidFill>
              </a:rPr>
              <a:t> – </a:t>
            </a:r>
            <a:r>
              <a:rPr lang="ru-RU" sz="2800" dirty="0" smtClean="0">
                <a:solidFill>
                  <a:schemeClr val="tx2"/>
                </a:solidFill>
              </a:rPr>
              <a:t>социально </a:t>
            </a:r>
            <a:r>
              <a:rPr lang="ru-RU" sz="2800" dirty="0">
                <a:solidFill>
                  <a:schemeClr val="tx2"/>
                </a:solidFill>
              </a:rPr>
              <a:t>опасном положении.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>В стране работает </a:t>
            </a:r>
            <a:r>
              <a:rPr lang="ru-RU" sz="2800" b="1" dirty="0">
                <a:solidFill>
                  <a:srgbClr val="FF0000"/>
                </a:solidFill>
              </a:rPr>
              <a:t>138 </a:t>
            </a:r>
            <a:r>
              <a:rPr lang="ru-RU" sz="2800" dirty="0">
                <a:solidFill>
                  <a:schemeClr val="tx2"/>
                </a:solidFill>
              </a:rPr>
              <a:t>Социально-педагогических центров и </a:t>
            </a:r>
            <a:r>
              <a:rPr lang="ru-RU" sz="2800" b="1" dirty="0">
                <a:solidFill>
                  <a:srgbClr val="FF0000"/>
                </a:solidFill>
              </a:rPr>
              <a:t>111</a:t>
            </a:r>
            <a:r>
              <a:rPr lang="ru-RU" sz="2800" dirty="0">
                <a:solidFill>
                  <a:schemeClr val="tx2"/>
                </a:solidFill>
              </a:rPr>
              <a:t> приютов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      Количество </a:t>
            </a:r>
            <a:r>
              <a:rPr lang="ru-RU" sz="2800" b="1" dirty="0" smtClean="0">
                <a:solidFill>
                  <a:srgbClr val="FF0000"/>
                </a:solidFill>
              </a:rPr>
              <a:t>детей-сирот</a:t>
            </a:r>
            <a:r>
              <a:rPr lang="ru-RU" sz="2800" dirty="0" smtClean="0">
                <a:solidFill>
                  <a:schemeClr val="tx2"/>
                </a:solidFill>
              </a:rPr>
              <a:t> в </a:t>
            </a:r>
            <a:r>
              <a:rPr lang="ru-RU" sz="2800" dirty="0">
                <a:solidFill>
                  <a:schemeClr val="tx2"/>
                </a:solidFill>
              </a:rPr>
              <a:t>Республике Беларусь </a:t>
            </a:r>
            <a:r>
              <a:rPr lang="ru-RU" sz="2800" dirty="0" smtClean="0">
                <a:solidFill>
                  <a:schemeClr val="tx2"/>
                </a:solidFill>
              </a:rPr>
              <a:t>насчитывает около </a:t>
            </a:r>
            <a:r>
              <a:rPr lang="ru-RU" sz="2800" b="1" dirty="0" smtClean="0">
                <a:solidFill>
                  <a:srgbClr val="FF0000"/>
                </a:solidFill>
              </a:rPr>
              <a:t>25 тыс</a:t>
            </a:r>
            <a:r>
              <a:rPr lang="ru-RU" sz="2800" dirty="0" smtClean="0">
                <a:solidFill>
                  <a:schemeClr val="tx2"/>
                </a:solidFill>
              </a:rPr>
              <a:t>. Большинство из них - </a:t>
            </a:r>
            <a:r>
              <a:rPr lang="ru-RU" sz="2800" b="1" dirty="0" smtClean="0">
                <a:solidFill>
                  <a:srgbClr val="FF0000"/>
                </a:solidFill>
              </a:rPr>
              <a:t>80% социальные сироты</a:t>
            </a:r>
            <a:r>
              <a:rPr lang="ru-RU" sz="2800" dirty="0" smtClean="0">
                <a:solidFill>
                  <a:schemeClr val="tx2"/>
                </a:solidFill>
              </a:rPr>
              <a:t>, т.е. дети при живых родителях.</a:t>
            </a:r>
          </a:p>
          <a:p>
            <a:pPr marL="4572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sz="2800" b="1" i="1" dirty="0" smtClean="0"/>
              <a:t>Дети, </a:t>
            </a:r>
            <a:r>
              <a:rPr lang="ru-RU" sz="2800" b="1" i="1" dirty="0"/>
              <a:t>оставшиеся без попечения </a:t>
            </a:r>
            <a:r>
              <a:rPr lang="ru-RU" sz="2800" b="1" i="1" dirty="0" smtClean="0"/>
              <a:t>родителей </a:t>
            </a:r>
            <a:r>
              <a:rPr lang="ru-RU" sz="2800" b="1" dirty="0" smtClean="0">
                <a:solidFill>
                  <a:srgbClr val="002060"/>
                </a:solidFill>
              </a:rPr>
              <a:t>нуждаются в </a:t>
            </a:r>
            <a:r>
              <a:rPr lang="ru-RU" sz="2800" b="1" i="1" dirty="0" smtClean="0"/>
              <a:t>психосоциальной поддержке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76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369" y="266164"/>
            <a:ext cx="11258841" cy="120041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Содержание проекта: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202" y="1257299"/>
            <a:ext cx="11117174" cy="50452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Студенты волонтеры оказывают психологическую помощь детям разных возрастных категорий:</a:t>
            </a:r>
          </a:p>
          <a:p>
            <a:pPr lvl="0"/>
            <a:r>
              <a:rPr lang="ru-RU" sz="2400" b="1" i="1" dirty="0">
                <a:solidFill>
                  <a:srgbClr val="FF0000"/>
                </a:solidFill>
              </a:rPr>
              <a:t>детям дошкольного возраста</a:t>
            </a:r>
          </a:p>
          <a:p>
            <a:pPr lvl="0"/>
            <a:r>
              <a:rPr lang="ru-RU" sz="2400" b="1" i="1" dirty="0">
                <a:solidFill>
                  <a:srgbClr val="FF0000"/>
                </a:solidFill>
              </a:rPr>
              <a:t>детям младшего школьного возраста</a:t>
            </a:r>
          </a:p>
          <a:p>
            <a:pPr lvl="0"/>
            <a:r>
              <a:rPr lang="ru-RU" sz="2400" b="1" i="1" dirty="0">
                <a:solidFill>
                  <a:srgbClr val="FF0000"/>
                </a:solidFill>
              </a:rPr>
              <a:t>подросткам</a:t>
            </a:r>
          </a:p>
          <a:p>
            <a:pPr marL="0" indent="0">
              <a:buNone/>
            </a:pPr>
            <a:r>
              <a:rPr lang="ru-RU" sz="2400" i="1" dirty="0" smtClean="0"/>
              <a:t>Проект </a:t>
            </a:r>
            <a:r>
              <a:rPr lang="ru-RU" sz="2400" i="1" dirty="0"/>
              <a:t>реализуется в 3-х направлениях</a:t>
            </a:r>
            <a:r>
              <a:rPr lang="ru-RU" sz="2400" dirty="0"/>
              <a:t>: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индивидуальная работа с ребенком;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групповая </a:t>
            </a:r>
            <a:r>
              <a:rPr lang="ru-RU" sz="2400" dirty="0" err="1"/>
              <a:t>тренинговая</a:t>
            </a:r>
            <a:r>
              <a:rPr lang="ru-RU" sz="2400" dirty="0"/>
              <a:t> работа;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работа с семьей, организация совместной деятельности матери и ребенка (с целью возвращения ребенка в биологическую семью). 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DF5327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50718"/>
            <a:ext cx="10972800" cy="768927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Индивидуальная </a:t>
            </a:r>
            <a:r>
              <a:rPr lang="ru-RU" sz="3600" b="1" i="1" dirty="0">
                <a:solidFill>
                  <a:srgbClr val="FF0000"/>
                </a:solidFill>
              </a:rPr>
              <a:t>работа с ребенком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5" name="Рисунок 4" descr="E:\ЛЕНА\Работа КАФЕДРЫ\Филиал кафедры в ГСПЦ\Фото 19.03.16\IMG_20160319_0955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891" y="1266824"/>
            <a:ext cx="6286500" cy="547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168355">
            <a:off x="470858" y="2270995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9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ЛЕНА\Работа КАФЕДРЫ\Филиал кафедры в ГСПЦ\Фото 19.03.16\IMG_20160319_1018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291" y="363682"/>
            <a:ext cx="6650182" cy="6380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01325">
            <a:off x="9895515" y="2488279"/>
            <a:ext cx="1986833" cy="12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3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B856BB-9193-4B8B-9B4A-20C5F6797DE3}"/>
</file>

<file path=customXml/itemProps2.xml><?xml version="1.0" encoding="utf-8"?>
<ds:datastoreItem xmlns:ds="http://schemas.openxmlformats.org/officeDocument/2006/customXml" ds:itemID="{1D94CFB8-9547-49FD-B5E6-4826DE52F10C}"/>
</file>

<file path=customXml/itemProps3.xml><?xml version="1.0" encoding="utf-8"?>
<ds:datastoreItem xmlns:ds="http://schemas.openxmlformats.org/officeDocument/2006/customXml" ds:itemID="{7A06FA2A-FBB6-45F7-AE8B-88041E065115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детских презентаций</Template>
  <TotalTime>0</TotalTime>
  <Words>224</Words>
  <Application>Microsoft Office PowerPoint</Application>
  <PresentationFormat>Произвольный</PresentationFormat>
  <Paragraphs>58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Diseño predeterminado</vt:lpstr>
      <vt:lpstr>Гомельский государственный университет имени Франциска Cкорины Филиал кафедры психологии на базе Гомельского городского социально-педагогического центра  «Я – психолог, я – твой друг»</vt:lpstr>
      <vt:lpstr>Цель проекта:</vt:lpstr>
      <vt:lpstr>Задачи проекта:</vt:lpstr>
      <vt:lpstr>Целевая аудитория  проекта: </vt:lpstr>
      <vt:lpstr>Презентация PowerPoint</vt:lpstr>
      <vt:lpstr>Актуальность проекта: </vt:lpstr>
      <vt:lpstr>Содержание проекта:</vt:lpstr>
      <vt:lpstr>Индивидуальная работа с ребенком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Групповая тренинговая работа 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семьей </vt:lpstr>
      <vt:lpstr>Социальная значимость проекта:</vt:lpstr>
      <vt:lpstr>Как помочь ребенку?</vt:lpstr>
      <vt:lpstr>СПАСИБО ЗА ВНИМАНИЕ!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2016-04-12T10:18:42Z</dcterms:created>
  <dcterms:modified xsi:type="dcterms:W3CDTF">2016-11-22T06:35:59Z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  <property fmtid="{D5CDD505-2E9C-101B-9397-08002B2CF9AE}" pid="3" name="ContentTypeId">
    <vt:lpwstr>0x0101004F2A368D3035494DA465E43C4C6E389A</vt:lpwstr>
  </property>
</Properties>
</file>