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7" r:id="rId2"/>
    <p:sldId id="279" r:id="rId3"/>
    <p:sldId id="281" r:id="rId4"/>
    <p:sldId id="280" r:id="rId5"/>
    <p:sldId id="274" r:id="rId6"/>
    <p:sldId id="276" r:id="rId7"/>
    <p:sldId id="275" r:id="rId8"/>
    <p:sldId id="258" r:id="rId9"/>
    <p:sldId id="260" r:id="rId10"/>
    <p:sldId id="268" r:id="rId11"/>
    <p:sldId id="261" r:id="rId12"/>
    <p:sldId id="265" r:id="rId13"/>
    <p:sldId id="264" r:id="rId14"/>
    <p:sldId id="262" r:id="rId15"/>
    <p:sldId id="263" r:id="rId16"/>
    <p:sldId id="270" r:id="rId17"/>
    <p:sldId id="269" r:id="rId18"/>
    <p:sldId id="28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 showGuides="1"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22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2769D10-BF94-4527-96FD-42C005AD2C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66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6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6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6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66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CFB382-8893-4959-ACDF-8A33981297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F8079-83E8-4EDC-891B-0515E7AB63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9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CEE1F-17A3-4A40-B722-87840A5790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9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828E62-B557-4354-B8CA-6C8BF48120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4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FDE30-75F1-46D0-BA35-91B367CA3F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33DDC-C33F-4C74-96EC-51FFCC7C61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4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F18588-6BBF-42B1-B871-0D32DEAAB8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5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F439BC-288D-454C-996A-3F1D54759D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7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43E9DE-7923-40CC-B4C2-49B238701A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8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6EC070-D22C-4074-87C1-3E1B3F615A7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2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6A07B-4999-4B95-9132-B7F06BB6413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7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6F2610-491E-463C-AA01-59F8FF783E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661531-6FB0-4EBB-817A-0C27CB1CB1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5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0693D1A-9860-4B6F-8660-96ACBD7F075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56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5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d/Gomel_-_National_Bank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381000"/>
            <a:ext cx="7705725" cy="2471738"/>
          </a:xfrm>
        </p:spPr>
        <p:txBody>
          <a:bodyPr/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УО «Гомельский государственный университет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 имени Ф. Скорины»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Республиканский гражданско-патриотический проект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«Собери Беларусь в своем сердце»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Номинация «Маршрутами познания»</a:t>
            </a:r>
            <a:r>
              <a:rPr lang="en-US" sz="2000" b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2000" b="0">
                <a:latin typeface="Constantia" pitchFamily="18" charset="0"/>
              </a:rPr>
              <a:t/>
            </a:r>
            <a:br>
              <a:rPr lang="ru-RU" sz="2000" b="0">
                <a:latin typeface="Constantia" pitchFamily="18" charset="0"/>
              </a:rPr>
            </a:br>
            <a:r>
              <a:rPr lang="ru-RU" sz="2000" b="0">
                <a:latin typeface="Constantia" pitchFamily="18" charset="0"/>
              </a:rPr>
              <a:t/>
            </a:r>
            <a:br>
              <a:rPr lang="ru-RU" sz="2000" b="0">
                <a:latin typeface="Constantia" pitchFamily="18" charset="0"/>
              </a:rPr>
            </a:br>
            <a:endParaRPr lang="ru-RU" sz="3200" b="0">
              <a:latin typeface="Constant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507413" cy="3960812"/>
          </a:xfrm>
        </p:spPr>
        <p:txBody>
          <a:bodyPr/>
          <a:lstStyle/>
          <a:p>
            <a:pPr marL="0" indent="360363" algn="ctr">
              <a:lnSpc>
                <a:spcPct val="80000"/>
              </a:lnSpc>
              <a:buFont typeface="Wingdings" pitchFamily="2" charset="2"/>
              <a:buNone/>
            </a:pPr>
            <a:endParaRPr lang="ru-RU" sz="1200">
              <a:latin typeface="Constantia" pitchFamily="18" charset="0"/>
            </a:endParaRPr>
          </a:p>
          <a:p>
            <a:pPr marL="0" indent="360363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latin typeface="Constantia" pitchFamily="18" charset="0"/>
              </a:rPr>
              <a:t>По гомельским </a:t>
            </a:r>
            <a:r>
              <a:rPr lang="be-BY" b="1">
                <a:latin typeface="Constantia" pitchFamily="18" charset="0"/>
              </a:rPr>
              <a:t>местам</a:t>
            </a:r>
          </a:p>
          <a:p>
            <a:pPr marL="0" indent="360363" algn="ctr">
              <a:lnSpc>
                <a:spcPct val="80000"/>
              </a:lnSpc>
              <a:buFont typeface="Wingdings" pitchFamily="2" charset="2"/>
              <a:buNone/>
            </a:pPr>
            <a:r>
              <a:rPr lang="be-BY" b="1">
                <a:latin typeface="Constantia" pitchFamily="18" charset="0"/>
              </a:rPr>
              <a:t> </a:t>
            </a:r>
            <a:r>
              <a:rPr lang="ru-RU" b="1">
                <a:latin typeface="Constantia" pitchFamily="18" charset="0"/>
              </a:rPr>
              <a:t>Л.С. Выготского</a:t>
            </a:r>
            <a:endParaRPr lang="ru-RU">
              <a:latin typeface="Constantia" pitchFamily="18" charset="0"/>
            </a:endParaRPr>
          </a:p>
          <a:p>
            <a:pPr marL="0" indent="360363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Туристско-экскурсионный маршрут по историко-культурным достопримечательностям г. Гомеля, связанных с жизнью и творчеством выдающегося ученого.</a:t>
            </a:r>
          </a:p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Constantia" pitchFamily="18" charset="0"/>
            </a:endParaRPr>
          </a:p>
          <a:p>
            <a:pPr marL="0" indent="360363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latin typeface="Constantia" pitchFamily="18" charset="0"/>
              </a:rPr>
              <a:t>Разработан участниками проекта </a:t>
            </a:r>
          </a:p>
          <a:p>
            <a:pPr marL="0" indent="360363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latin typeface="Constantia" pitchFamily="18" charset="0"/>
              </a:rPr>
              <a:t>«Молодежное сотрудничество в исследовании </a:t>
            </a:r>
          </a:p>
          <a:p>
            <a:pPr marL="0" indent="360363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latin typeface="Constantia" pitchFamily="18" charset="0"/>
              </a:rPr>
              <a:t>гомельского периода </a:t>
            </a:r>
            <a:r>
              <a:rPr lang="en-US" sz="1600">
                <a:latin typeface="Constantia" pitchFamily="18" charset="0"/>
              </a:rPr>
              <a:t> </a:t>
            </a:r>
            <a:r>
              <a:rPr lang="ru-RU" sz="1600">
                <a:latin typeface="Constantia" pitchFamily="18" charset="0"/>
              </a:rPr>
              <a:t>жизни и творчества </a:t>
            </a:r>
            <a:r>
              <a:rPr lang="en-US" sz="1600">
                <a:latin typeface="Constantia" pitchFamily="18" charset="0"/>
              </a:rPr>
              <a:t> </a:t>
            </a:r>
            <a:r>
              <a:rPr lang="ru-RU" sz="1600">
                <a:latin typeface="Constantia" pitchFamily="18" charset="0"/>
              </a:rPr>
              <a:t>Л.С. Выготского».</a:t>
            </a:r>
          </a:p>
          <a:p>
            <a:pPr marL="0" indent="360363" algn="r">
              <a:lnSpc>
                <a:spcPct val="80000"/>
              </a:lnSpc>
              <a:buFont typeface="Wingdings" pitchFamily="2" charset="2"/>
              <a:buNone/>
            </a:pPr>
            <a:endParaRPr lang="ru-RU" sz="900">
              <a:latin typeface="Constantia" pitchFamily="18" charset="0"/>
            </a:endParaRPr>
          </a:p>
          <a:p>
            <a:pPr marL="0" indent="360363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latin typeface="Constantia" pitchFamily="18" charset="0"/>
              </a:rPr>
              <a:t> Руководитель проекта: </a:t>
            </a:r>
          </a:p>
          <a:p>
            <a:pPr marL="0" indent="360363"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latin typeface="Constantia" pitchFamily="18" charset="0"/>
              </a:rPr>
              <a:t>Дудаль Н.Н., старший преподаватель кафедры психологии</a:t>
            </a:r>
          </a:p>
        </p:txBody>
      </p:sp>
      <p:pic>
        <p:nvPicPr>
          <p:cNvPr id="3076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8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62950" cy="1557338"/>
          </a:xfrm>
        </p:spPr>
        <p:txBody>
          <a:bodyPr/>
          <a:lstStyle/>
          <a:p>
            <a:r>
              <a:rPr lang="ru-RU" sz="2400" b="0">
                <a:latin typeface="Constantia" pitchFamily="18" charset="0"/>
              </a:rPr>
              <a:t>Улица Советская– центральная улица города, именно на ней расположены основные исторические здания, связанные с именем Л.С. Выготского</a:t>
            </a:r>
          </a:p>
        </p:txBody>
      </p:sp>
      <p:sp>
        <p:nvSpPr>
          <p:cNvPr id="14029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708400" y="1484313"/>
            <a:ext cx="5256213" cy="5184775"/>
          </a:xfrm>
        </p:spPr>
        <p:txBody>
          <a:bodyPr/>
          <a:lstStyle/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Исторический центр города, спланированный знаменитым архитектором Джоном Кларком, построен как улицы-лучи, расходящиеся от центрального места – дворцово-паркового ансамбля. </a:t>
            </a: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Самой значимой улицей города является – Советская, которая появилась как одна из дорог, идущих от центральной части поселения за его пределы. Она росла вместе с городом, активно участвуя в организации его архитектурно-планировочной структуры, и вместила образцы различных художественно-стилевых  направлений, начиная от классицизма.</a:t>
            </a: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За время своего существования улица сменила несколько наименований: Пробойная, Шоссейная,</a:t>
            </a:r>
            <a:r>
              <a:rPr lang="en-US" sz="1900">
                <a:latin typeface="Constantia" pitchFamily="18" charset="0"/>
              </a:rPr>
              <a:t> c 186</a:t>
            </a:r>
            <a:r>
              <a:rPr lang="ru-RU" sz="1900">
                <a:latin typeface="Constantia" pitchFamily="18" charset="0"/>
              </a:rPr>
              <a:t>1</a:t>
            </a:r>
            <a:r>
              <a:rPr lang="en-US" sz="1900">
                <a:latin typeface="Constantia" pitchFamily="18" charset="0"/>
              </a:rPr>
              <a:t> </a:t>
            </a:r>
            <a:r>
              <a:rPr lang="ru-RU" sz="1900">
                <a:latin typeface="Constantia" pitchFamily="18" charset="0"/>
              </a:rPr>
              <a:t>г. – Румянцевская, а с 1919 г. она носит современное название. </a:t>
            </a:r>
          </a:p>
        </p:txBody>
      </p:sp>
      <p:pic>
        <p:nvPicPr>
          <p:cNvPr id="140299" name="Picture 4" descr="Румянцевская 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3382963" cy="2271712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00" name="Picture 12" descr="Советская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>
          <a:xfrm>
            <a:off x="250825" y="4292600"/>
            <a:ext cx="3382963" cy="2247900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20712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Дом семьи Выгодских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211638" y="1341438"/>
            <a:ext cx="4752975" cy="5111750"/>
          </a:xfrm>
        </p:spPr>
        <p:txBody>
          <a:bodyPr/>
          <a:lstStyle/>
          <a:p>
            <a:pPr marL="0" indent="263525" algn="just">
              <a:lnSpc>
                <a:spcPct val="90000"/>
              </a:lnSpc>
              <a:buFont typeface="Wingdings" pitchFamily="2" charset="2"/>
              <a:buNone/>
              <a:tabLst>
                <a:tab pos="4572000" algn="l"/>
              </a:tabLst>
            </a:pPr>
            <a:r>
              <a:rPr lang="ru-RU" sz="2000">
                <a:latin typeface="Constantia" pitchFamily="18" charset="0"/>
              </a:rPr>
              <a:t>Дом располагается на пересечении  улиц Советской и Жарковского (ранее Румянцевской и Аптечной). Это здание принадлежало доктору Мейеру, на его первом этаже находилась аптека, ныне здесь -  Гомельская областная филармония. </a:t>
            </a:r>
          </a:p>
          <a:p>
            <a:pPr marL="0" indent="263525" algn="just">
              <a:lnSpc>
                <a:spcPct val="90000"/>
              </a:lnSpc>
              <a:buFont typeface="Wingdings" pitchFamily="2" charset="2"/>
              <a:buNone/>
              <a:tabLst>
                <a:tab pos="4572000" algn="l"/>
              </a:tabLst>
            </a:pPr>
            <a:r>
              <a:rPr lang="ru-RU" sz="2000">
                <a:latin typeface="Constantia" pitchFamily="18" charset="0"/>
              </a:rPr>
              <a:t>Пятикомнатная квартира семьи находилась на втором этаже. Квартира состояла из двух больших комнат - столовой и спальни родителей, большой комнаты, в которой была спальня трех старших дочерей. В двух оставшихся узких комнатах жили две младшие дочери и трое сыновей.</a:t>
            </a:r>
          </a:p>
        </p:txBody>
      </p:sp>
      <p:pic>
        <p:nvPicPr>
          <p:cNvPr id="124936" name="Picture 8" descr="Дом Выготских совр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5" r="6155" b="7033"/>
          <a:stretch>
            <a:fillRect/>
          </a:stretch>
        </p:blipFill>
        <p:spPr>
          <a:xfrm>
            <a:off x="250825" y="3935413"/>
            <a:ext cx="3762375" cy="2446337"/>
          </a:xfr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3744913" cy="2114550"/>
          </a:xfr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z="2800">
                <a:latin typeface="Constantia" pitchFamily="18" charset="0"/>
              </a:rPr>
              <a:t>Родители Л.С. Выготского</a:t>
            </a: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987675" y="981075"/>
            <a:ext cx="5976938" cy="5472113"/>
          </a:xfrm>
        </p:spPr>
        <p:txBody>
          <a:bodyPr/>
          <a:lstStyle/>
          <a:p>
            <a:pPr marL="0" indent="263525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Constantia" pitchFamily="18" charset="0"/>
              </a:rPr>
              <a:t>Симха Яковлевич Выгодский (1869–1931)</a:t>
            </a:r>
            <a:r>
              <a:rPr lang="ru-RU" sz="2000">
                <a:latin typeface="Constantia" pitchFamily="18" charset="0"/>
              </a:rPr>
              <a:t> </a:t>
            </a:r>
          </a:p>
          <a:p>
            <a:pPr marL="0" indent="263525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 Служил управляющим Гомельского отделения Соединённого банка, окончил Коммерческий институт в Харькове. </a:t>
            </a:r>
          </a:p>
          <a:p>
            <a:pPr marL="0" indent="263525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Активный участник комитета «Союз для охраны безопасности населения города»,  организатор общества просвещения, в рамках которого была создана общественная библиотека. Отец заботился не только о своей семье, все заботы о семье своего покойного брата он целиком взял на себя и фактически содержал трех племянников и их мать. </a:t>
            </a:r>
          </a:p>
          <a:p>
            <a:pPr marL="0" indent="263525"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latin typeface="Constantia" pitchFamily="18" charset="0"/>
            </a:endParaRPr>
          </a:p>
          <a:p>
            <a:pPr marL="0" indent="263525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Constantia" pitchFamily="18" charset="0"/>
              </a:rPr>
              <a:t>Цецилия Моисеевна (1874–1935)</a:t>
            </a:r>
          </a:p>
          <a:p>
            <a:pPr marL="0" indent="263525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По образованию  учительница, свободно владела французским языком и особенно хорошо немецким языком. Занималась домом, семьей, воспитанием детей, которых было восемь (3 сына и 5 дочерей). </a:t>
            </a:r>
          </a:p>
          <a:p>
            <a:pPr marL="0" indent="263525" algn="just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Constantia" pitchFamily="18" charset="0"/>
            </a:endParaRPr>
          </a:p>
        </p:txBody>
      </p:sp>
      <p:pic>
        <p:nvPicPr>
          <p:cNvPr id="132104" name="Picture 8" descr="Vfxa0nBLv9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b="15701"/>
          <a:stretch>
            <a:fillRect/>
          </a:stretch>
        </p:blipFill>
        <p:spPr>
          <a:xfrm>
            <a:off x="179388" y="908050"/>
            <a:ext cx="2185987" cy="30321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05" name="Picture 9" descr="WozsAQDskPQ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8136" r="17532" b="17586"/>
          <a:stretch>
            <a:fillRect/>
          </a:stretch>
        </p:blipFill>
        <p:spPr>
          <a:xfrm>
            <a:off x="539750" y="3644900"/>
            <a:ext cx="2268538" cy="3024188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785225" cy="1700213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Открытие мемориальной доски, </a:t>
            </a:r>
            <a:br>
              <a:rPr lang="ru-RU" sz="2800" b="0">
                <a:latin typeface="Constantia" pitchFamily="18" charset="0"/>
              </a:rPr>
            </a:br>
            <a:r>
              <a:rPr lang="ru-RU" sz="2800" b="0">
                <a:latin typeface="Constantia" pitchFamily="18" charset="0"/>
              </a:rPr>
              <a:t>посвященной Л.С. Выготскому  </a:t>
            </a:r>
            <a:br>
              <a:rPr lang="ru-RU" sz="2800" b="0">
                <a:latin typeface="Constantia" pitchFamily="18" charset="0"/>
              </a:rPr>
            </a:br>
            <a:r>
              <a:rPr lang="ru-RU" sz="2800" b="0">
                <a:latin typeface="Constantia" pitchFamily="18" charset="0"/>
              </a:rPr>
              <a:t>в здании, где проживала семья ученого.</a:t>
            </a:r>
            <a:br>
              <a:rPr lang="ru-RU" sz="2800" b="0">
                <a:latin typeface="Constantia" pitchFamily="18" charset="0"/>
              </a:rPr>
            </a:br>
            <a:r>
              <a:rPr lang="ru-RU" sz="2800" b="0">
                <a:latin typeface="Constantia" pitchFamily="18" charset="0"/>
              </a:rPr>
              <a:t>                    </a:t>
            </a:r>
            <a:r>
              <a:rPr lang="ru-RU" sz="2400" b="0">
                <a:latin typeface="Constantia" pitchFamily="18" charset="0"/>
              </a:rPr>
              <a:t>22 ноября 2017 года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779838" y="1700213"/>
            <a:ext cx="5184775" cy="4897437"/>
          </a:xfrm>
        </p:spPr>
        <p:txBody>
          <a:bodyPr/>
          <a:lstStyle/>
          <a:p>
            <a:pPr marL="0" indent="179388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latin typeface="Constantia" pitchFamily="18" charset="0"/>
              </a:rPr>
              <a:t>Мероприятие приурочено к </a:t>
            </a:r>
          </a:p>
          <a:p>
            <a:pPr marL="0" indent="179388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latin typeface="Constantia" pitchFamily="18" charset="0"/>
              </a:rPr>
              <a:t>120-летию со дня рождения ученого.</a:t>
            </a:r>
          </a:p>
          <a:p>
            <a:pPr marL="0" indent="179388" algn="ctr">
              <a:lnSpc>
                <a:spcPct val="90000"/>
              </a:lnSpc>
              <a:buFont typeface="Wingdings" pitchFamily="2" charset="2"/>
              <a:buNone/>
            </a:pPr>
            <a:endParaRPr lang="ru-RU" sz="1400" b="1">
              <a:latin typeface="Constantia" pitchFamily="18" charset="0"/>
            </a:endParaRP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В церемонии открытия принимали участие: </a:t>
            </a:r>
          </a:p>
          <a:p>
            <a:pPr marL="0" indent="179388" algn="just">
              <a:lnSpc>
                <a:spcPct val="90000"/>
              </a:lnSpc>
              <a:buFontTx/>
              <a:buChar char="-"/>
            </a:pPr>
            <a:r>
              <a:rPr lang="ru-RU" sz="1900">
                <a:latin typeface="Constantia" pitchFamily="18" charset="0"/>
              </a:rPr>
              <a:t>Е.Е. Кравцова, профессор, доктор психологических наук (внучка ученого); </a:t>
            </a:r>
          </a:p>
          <a:p>
            <a:pPr marL="0" indent="179388" algn="just">
              <a:lnSpc>
                <a:spcPct val="90000"/>
              </a:lnSpc>
              <a:buFontTx/>
              <a:buChar char="-"/>
            </a:pPr>
            <a:r>
              <a:rPr lang="ru-RU" sz="1900">
                <a:latin typeface="Constantia" pitchFamily="18" charset="0"/>
              </a:rPr>
              <a:t>С.А. Хахомов, ректор УО «ГГУ им. Ф. Скорины»;</a:t>
            </a:r>
          </a:p>
          <a:p>
            <a:pPr marL="0" indent="179388" algn="just">
              <a:lnSpc>
                <a:spcPct val="90000"/>
              </a:lnSpc>
              <a:buFontTx/>
              <a:buChar char="-"/>
            </a:pPr>
            <a:r>
              <a:rPr lang="ru-RU" sz="1900">
                <a:latin typeface="Constantia" pitchFamily="18" charset="0"/>
              </a:rPr>
              <a:t>участники Международной научно-практической конференции "Л.С. Выготский и современная культурно-историческая психология", в т.ч. А.Н. Ждан, В.С. Мухина, А.Л. Семенов и др.</a:t>
            </a:r>
          </a:p>
          <a:p>
            <a:pPr marL="0" indent="179388" algn="just">
              <a:lnSpc>
                <a:spcPct val="90000"/>
              </a:lnSpc>
              <a:buFontTx/>
              <a:buNone/>
            </a:pPr>
            <a:r>
              <a:rPr lang="ru-RU" sz="1900">
                <a:latin typeface="Constantia" pitchFamily="18" charset="0"/>
              </a:rPr>
              <a:t>- студенты и преподаватели факультета психологии и педагогики УО «ГГУ им. Ф. Скорины».</a:t>
            </a: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endParaRPr lang="ru-RU" sz="1900">
              <a:latin typeface="Constantia" pitchFamily="18" charset="0"/>
            </a:endParaRP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latin typeface="Constantia" pitchFamily="18" charset="0"/>
            </a:endParaRPr>
          </a:p>
        </p:txBody>
      </p:sp>
      <p:pic>
        <p:nvPicPr>
          <p:cNvPr id="130057" name="Picture 9" descr="news_2016-11-22-adkrytstsi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r="4973"/>
          <a:stretch>
            <a:fillRect/>
          </a:stretch>
        </p:blipFill>
        <p:spPr>
          <a:xfrm>
            <a:off x="250825" y="1482725"/>
            <a:ext cx="3097213" cy="2257425"/>
          </a:xfrm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8" name="Picture 10" descr="7bbd901dea25b0aab06d3d9e4d1ee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b="11719"/>
          <a:stretch>
            <a:fillRect/>
          </a:stretch>
        </p:blipFill>
        <p:spPr bwMode="auto">
          <a:xfrm>
            <a:off x="250825" y="4797425"/>
            <a:ext cx="3203575" cy="18669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 descr="доска-Льву-Выготскому.jpg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9390" r="7559" b="6259"/>
          <a:stretch>
            <a:fillRect/>
          </a:stretch>
        </p:blipFill>
        <p:spPr>
          <a:xfrm>
            <a:off x="1692275" y="3192463"/>
            <a:ext cx="2016125" cy="17113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295400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Русско-Азиатский банк.</a:t>
            </a:r>
            <a:br>
              <a:rPr lang="ru-RU" sz="2800" b="0">
                <a:latin typeface="Constantia" pitchFamily="18" charset="0"/>
              </a:rPr>
            </a:br>
            <a:r>
              <a:rPr lang="ru-RU" sz="2400" b="0">
                <a:latin typeface="Constantia" pitchFamily="18" charset="0"/>
              </a:rPr>
              <a:t>Здесь работал управляющим С.Я. Выгодский</a:t>
            </a:r>
            <a:r>
              <a:rPr lang="ru-RU" sz="2800" b="0">
                <a:latin typeface="Constantia" pitchFamily="18" charset="0"/>
              </a:rPr>
              <a:t> </a:t>
            </a:r>
            <a:r>
              <a:rPr lang="ru-RU" sz="1800" b="0">
                <a:latin typeface="Constantia" pitchFamily="18" charset="0"/>
              </a:rPr>
              <a:t>(отец ученого)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995738" y="1628775"/>
            <a:ext cx="4968875" cy="4895850"/>
          </a:xfrm>
        </p:spPr>
        <p:txBody>
          <a:bodyPr/>
          <a:lstStyle/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Здание, построенное в начале </a:t>
            </a:r>
            <a:r>
              <a:rPr lang="en-US" sz="2000">
                <a:latin typeface="Constantia" pitchFamily="18" charset="0"/>
              </a:rPr>
              <a:t>XX </a:t>
            </a:r>
            <a:r>
              <a:rPr lang="ru-RU" sz="2000">
                <a:latin typeface="Constantia" pitchFamily="18" charset="0"/>
              </a:rPr>
              <a:t>века по проекту петербургского архитектора О.Р. Мунца, располагалось на пересечении улиц Румянцевской и Барона Нолькена (ныне Советской и Ланге). Здание увенчано глухим барабаном в центре которого — фигуры бога предпринимательства Меркурия и аллегорическая женская скульптура, под карнизом была надпись «Русско-Азиатский банк».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После революции 1917 г. в нем размещалось Гомельское отделение Госбанка. После капитального ремонта, проведенного в 1990-е годы, и по настоящее время здесь располагается Гомельское отделение Национального банка Республики Беларусь</a:t>
            </a:r>
            <a:r>
              <a:rPr lang="ru-RU" sz="1800">
                <a:latin typeface="Constantia" pitchFamily="18" charset="0"/>
              </a:rPr>
              <a:t>.</a:t>
            </a:r>
            <a:r>
              <a:rPr lang="ru-RU" sz="2800"/>
              <a:t> </a:t>
            </a:r>
            <a:endParaRPr lang="ru-RU" sz="1800">
              <a:latin typeface="Constantia" pitchFamily="18" charset="0"/>
            </a:endParaRPr>
          </a:p>
        </p:txBody>
      </p:sp>
      <p:pic>
        <p:nvPicPr>
          <p:cNvPr id="126993" name="Picture 5" descr="Русско-азиатский банк (ныне - Гомельский филиал Национального банка Республики Беларусь)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/>
          <a:stretch>
            <a:fillRect/>
          </a:stretch>
        </p:blipFill>
        <p:spPr>
          <a:xfrm>
            <a:off x="177800" y="1844675"/>
            <a:ext cx="3600450" cy="22193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94" name="Picture 4" descr="File:Gomel - National Bank.JPG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221163"/>
            <a:ext cx="3600450" cy="2387600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1439862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Частная мужская еврейская гимназия доктора А.Е. Ратнера.</a:t>
            </a:r>
            <a:br>
              <a:rPr lang="ru-RU" sz="2800" b="0">
                <a:latin typeface="Constantia" pitchFamily="18" charset="0"/>
              </a:rPr>
            </a:br>
            <a:r>
              <a:rPr lang="ru-RU" sz="2800" b="0">
                <a:latin typeface="Constantia" pitchFamily="18" charset="0"/>
              </a:rPr>
              <a:t>В ней учился Л.С. Выготский с 1911 по 1913 г.г.</a:t>
            </a:r>
            <a:endParaRPr lang="ru-RU" b="0">
              <a:latin typeface="Comic Sans MS" pitchFamily="66" charset="0"/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28775"/>
            <a:ext cx="4824412" cy="4895850"/>
          </a:xfrm>
        </p:spPr>
        <p:txBody>
          <a:bodyPr/>
          <a:lstStyle/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Гимназия размещалась на углу  улиц               Румянцевской и Александровской (ныне Советской и Комсомольской) в собственном доме С.Д. Шабуневского (знаменитого гомельского архитектора).</a:t>
            </a: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Фото 1943г. (Здание не сохранилось).</a:t>
            </a: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latin typeface="Constantia" pitchFamily="18" charset="0"/>
            </a:endParaRP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В 1913 году  Л.С. Выготский    окончил гимназию с золотой    медалью.</a:t>
            </a: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latin typeface="Constantia" pitchFamily="18" charset="0"/>
            </a:endParaRP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Рекламное объявление из справочного сборника «Гомель и его уезды» 1915 г. </a:t>
            </a:r>
          </a:p>
          <a:p>
            <a:pPr marL="0" indent="1793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(Из архивов Краеведческого музея г. Гомеля).</a:t>
            </a:r>
          </a:p>
        </p:txBody>
      </p:sp>
      <p:pic>
        <p:nvPicPr>
          <p:cNvPr id="129031" name="Picture 7" descr="Гимназия Ратнера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"/>
          <a:stretch>
            <a:fillRect/>
          </a:stretch>
        </p:blipFill>
        <p:spPr>
          <a:xfrm>
            <a:off x="250825" y="1628775"/>
            <a:ext cx="3313113" cy="25495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32" name="Picture 8" descr="IMG_2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0417" r="12366" b="7796"/>
          <a:stretch>
            <a:fillRect/>
          </a:stretch>
        </p:blipFill>
        <p:spPr bwMode="auto">
          <a:xfrm>
            <a:off x="250825" y="4365625"/>
            <a:ext cx="3313113" cy="23510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Picture 9" descr="Выготский семинари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1031875" cy="14398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Здание государственной думы</a:t>
            </a:r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1052513"/>
            <a:ext cx="5041900" cy="5472112"/>
          </a:xfrm>
        </p:spPr>
        <p:txBody>
          <a:bodyPr/>
          <a:lstStyle/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Здание построено примерно в 1880 – е годы по проекту архитектора Е.К. Торлина. Находится на углу улиц Советской и Билецкого (ранее Румянцевской и Миллионной). На первом этаже помещались магазины и конторы, на втором этаже проводились заседания государственной думы (в 1910-1914 г.г.). </a:t>
            </a: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В 1935 году надстроен третий этаж.</a:t>
            </a: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endParaRPr lang="ru-RU" sz="1900">
              <a:latin typeface="Constantia" pitchFamily="18" charset="0"/>
            </a:endParaRP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После революции в нем размещались всевозможные комиссии и учреждения, здесь  же проходили заседания литературного кружка, который организовали Л.С. Выготский и его двоюродный брат Д.И. Выгодский.</a:t>
            </a: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endParaRPr lang="ru-RU" sz="1900">
              <a:latin typeface="Constantia" pitchFamily="18" charset="0"/>
            </a:endParaRP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Сейчас это здание занимает фабрика «Полеспечать».</a:t>
            </a:r>
          </a:p>
          <a:p>
            <a:pPr marL="0" indent="360363" algn="just">
              <a:lnSpc>
                <a:spcPct val="90000"/>
              </a:lnSpc>
              <a:buFont typeface="Wingdings" pitchFamily="2" charset="2"/>
              <a:buNone/>
            </a:pPr>
            <a:endParaRPr lang="ru-RU" sz="1900">
              <a:latin typeface="Constantia" pitchFamily="18" charset="0"/>
            </a:endParaRPr>
          </a:p>
        </p:txBody>
      </p:sp>
      <p:pic>
        <p:nvPicPr>
          <p:cNvPr id="145416" name="Picture 6" descr="Ст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3203575" cy="18510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9" name="Picture 11" descr="д выгодский среди мол пис и журн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3311525" cy="195421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8" name="Picture 10" descr="IMG_3848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9917" b="13229"/>
          <a:stretch>
            <a:fillRect/>
          </a:stretch>
        </p:blipFill>
        <p:spPr>
          <a:xfrm>
            <a:off x="250825" y="4724400"/>
            <a:ext cx="3059113" cy="1917700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Здание гостиницы «Савой»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908050"/>
            <a:ext cx="5329238" cy="5761038"/>
          </a:xfrm>
        </p:spPr>
        <p:txBody>
          <a:bodyPr/>
          <a:lstStyle/>
          <a:p>
            <a:pPr marL="0" indent="263525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В здании гостиницы «Савой», которое принадлежало богатой купеческой семье Шановичей, размещались кинематограф, гостиница, ресторан, коммерческий клуб и множество магазинов. Построено оно в начале </a:t>
            </a:r>
            <a:r>
              <a:rPr lang="en-US" sz="1900">
                <a:latin typeface="Constantia" pitchFamily="18" charset="0"/>
              </a:rPr>
              <a:t>XX </a:t>
            </a:r>
            <a:r>
              <a:rPr lang="ru-RU" sz="1900">
                <a:latin typeface="Constantia" pitchFamily="18" charset="0"/>
              </a:rPr>
              <a:t>в. на  углу ул. Румянцевской и Мясницкой (ныне Советской и Коммунаров) по проекту С. Д. Шабуневского.  </a:t>
            </a:r>
          </a:p>
          <a:p>
            <a:pPr marL="0" indent="263525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После революции в нем разместился Губисполком, где заведующим театральной секцией Гом. Губ. ОНО с 1921 по 1924 г.г. служил Л.С. Выготский.</a:t>
            </a:r>
          </a:p>
          <a:p>
            <a:pPr marL="0" indent="263525" algn="just"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latin typeface="Constantia" pitchFamily="18" charset="0"/>
            </a:endParaRPr>
          </a:p>
          <a:p>
            <a:pPr marL="0" indent="263525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Фото удостоверения Л.С. Выготского (Учреждение Государственный архив Гомельской области» Ф.60, Оп.1,Д.67, Л.101а ).</a:t>
            </a:r>
          </a:p>
          <a:p>
            <a:pPr marL="0" indent="263525" algn="just"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latin typeface="Constantia" pitchFamily="18" charset="0"/>
            </a:endParaRPr>
          </a:p>
          <a:p>
            <a:pPr marL="0" indent="263525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900">
                <a:latin typeface="Constantia" pitchFamily="18" charset="0"/>
              </a:rPr>
              <a:t>Во время Великой Отечественной войны здание было частично разрушено, а впоследствии перестроено. Сейчас на его площадях располагается торговый комплекс.</a:t>
            </a:r>
          </a:p>
        </p:txBody>
      </p:sp>
      <p:pic>
        <p:nvPicPr>
          <p:cNvPr id="143368" name="Picture 8" descr="Гостиница Савой 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3241675" cy="21685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9" name="Picture 6" descr="Совр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>
            <a:fillRect/>
          </a:stretch>
        </p:blipFill>
        <p:spPr>
          <a:xfrm>
            <a:off x="179388" y="4652963"/>
            <a:ext cx="3313112" cy="1998662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70" name="Picture 10" descr="IMG_29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8315" r="1559" b="12495"/>
          <a:stretch>
            <a:fillRect/>
          </a:stretch>
        </p:blipFill>
        <p:spPr bwMode="auto">
          <a:xfrm>
            <a:off x="1258888" y="3114675"/>
            <a:ext cx="2376487" cy="16144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Учреждение образования </a:t>
            </a:r>
            <a:br>
              <a:rPr lang="ru-RU" sz="2800"/>
            </a:br>
            <a:r>
              <a:rPr lang="ru-RU" sz="2800"/>
              <a:t>«Гомельский государственный педагогический колледж имени Л.С. Выготского»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28775"/>
            <a:ext cx="4608513" cy="4968875"/>
          </a:xfrm>
        </p:spPr>
        <p:txBody>
          <a:bodyPr/>
          <a:lstStyle/>
          <a:p>
            <a:pPr marL="0" indent="266700" algn="just">
              <a:buFont typeface="Wingdings" pitchFamily="2" charset="2"/>
              <a:buNone/>
            </a:pPr>
            <a:r>
              <a:rPr lang="ru-RU" sz="1900"/>
              <a:t>Одно из старейших учебных заведений Республики Беларусь. Свое начало берет от Полесской учительской семинарии, основанной в 1914 году, позже реорганизованной в педагогический техникум. </a:t>
            </a:r>
          </a:p>
          <a:p>
            <a:pPr marL="0" indent="266700" algn="just">
              <a:buFont typeface="Wingdings" pitchFamily="2" charset="2"/>
              <a:buNone/>
            </a:pPr>
            <a:r>
              <a:rPr lang="ru-RU" sz="1900"/>
              <a:t>Его история тесно связана с именем всемирно известного психолога, который здесь работал и в 1923 году создал психологическую лабораторию.  </a:t>
            </a:r>
          </a:p>
          <a:p>
            <a:pPr marL="0" indent="266700" algn="just">
              <a:buFont typeface="Wingdings" pitchFamily="2" charset="2"/>
              <a:buNone/>
            </a:pPr>
            <a:r>
              <a:rPr lang="ru-RU" sz="1900"/>
              <a:t>В 1996 г. учебному заведению присвоено имя Льва Семеновича Выготского, а так же открыта экспозиция, посвященная ученому.</a:t>
            </a:r>
          </a:p>
          <a:p>
            <a:pPr marL="0" indent="266700" algn="just">
              <a:buFont typeface="Wingdings" pitchFamily="2" charset="2"/>
              <a:buNone/>
            </a:pPr>
            <a:r>
              <a:rPr lang="ru-RU" sz="1900"/>
              <a:t>С 2010 года в учебном заведении работает филиал кафедры психологии УО «ГГУ им. Ф. Скорины».</a:t>
            </a:r>
          </a:p>
        </p:txBody>
      </p:sp>
      <p:pic>
        <p:nvPicPr>
          <p:cNvPr id="176136" name="Picture 8" descr="g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8502"/>
          <a:stretch>
            <a:fillRect/>
          </a:stretch>
        </p:blipFill>
        <p:spPr bwMode="auto">
          <a:xfrm>
            <a:off x="250825" y="1773238"/>
            <a:ext cx="3960813" cy="15049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7" name="Picture 9" descr="DSCN35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0" r="5237" b="23003"/>
          <a:stretch>
            <a:fillRect/>
          </a:stretch>
        </p:blipFill>
        <p:spPr>
          <a:xfrm>
            <a:off x="250825" y="3500438"/>
            <a:ext cx="3816350" cy="2989262"/>
          </a:xfrm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ru-RU" sz="2800">
                <a:latin typeface="Constantia" pitchFamily="18" charset="0"/>
              </a:rPr>
              <a:t>Гомель древний и молодой -</a:t>
            </a:r>
            <a:br>
              <a:rPr lang="ru-RU" sz="2800">
                <a:latin typeface="Constantia" pitchFamily="18" charset="0"/>
              </a:rPr>
            </a:br>
            <a:r>
              <a:rPr lang="ru-RU" sz="2800">
                <a:latin typeface="Constantia" pitchFamily="18" charset="0"/>
              </a:rPr>
              <a:t> всегда интересный !</a:t>
            </a:r>
          </a:p>
        </p:txBody>
      </p:sp>
      <p:pic>
        <p:nvPicPr>
          <p:cNvPr id="153604" name="Picture 7" descr="Совр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>
            <a:fillRect/>
          </a:stretch>
        </p:blipFill>
        <p:spPr>
          <a:xfrm>
            <a:off x="5435600" y="1412875"/>
            <a:ext cx="3313113" cy="265112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5" name="Picture 5" descr="Совр па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/>
          <a:stretch>
            <a:fillRect/>
          </a:stretch>
        </p:blipFill>
        <p:spPr bwMode="auto">
          <a:xfrm>
            <a:off x="250825" y="4508500"/>
            <a:ext cx="3313113" cy="21415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6" name="Picture 6" descr="Совр бан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460" r="314" b="17218"/>
          <a:stretch>
            <a:fillRect/>
          </a:stretch>
        </p:blipFill>
        <p:spPr bwMode="auto">
          <a:xfrm>
            <a:off x="252413" y="1484313"/>
            <a:ext cx="3814762" cy="25765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7" name="Picture 4" descr="Современный гор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/>
          <a:stretch>
            <a:fillRect/>
          </a:stretch>
        </p:blipFill>
        <p:spPr bwMode="auto">
          <a:xfrm>
            <a:off x="4859338" y="4437063"/>
            <a:ext cx="3960812" cy="21748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8" name="Picture 4" descr="Совр парк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3816350" cy="28638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642350" cy="2016125"/>
          </a:xfrm>
        </p:spPr>
        <p:txBody>
          <a:bodyPr/>
          <a:lstStyle/>
          <a:p>
            <a:r>
              <a:rPr lang="ru-RU" sz="2200">
                <a:latin typeface="Constantia" pitchFamily="18" charset="0"/>
              </a:rPr>
              <a:t>В УО «ГГУ им. Ф. Скорины» при кафедре психологии работает проект «Молодежное сотрудничество в исследовании гомельского периода жизни и творчества </a:t>
            </a:r>
            <a:br>
              <a:rPr lang="ru-RU" sz="2200">
                <a:latin typeface="Constantia" pitchFamily="18" charset="0"/>
              </a:rPr>
            </a:br>
            <a:r>
              <a:rPr lang="ru-RU" sz="2200">
                <a:latin typeface="Constantia" pitchFamily="18" charset="0"/>
              </a:rPr>
              <a:t>Л.С. Выготского». Одним из направлений которого является проведение экскурсии  </a:t>
            </a:r>
            <a:br>
              <a:rPr lang="ru-RU" sz="2200">
                <a:latin typeface="Constantia" pitchFamily="18" charset="0"/>
              </a:rPr>
            </a:br>
            <a:r>
              <a:rPr lang="ru-RU" sz="2200">
                <a:latin typeface="Constantia" pitchFamily="18" charset="0"/>
              </a:rPr>
              <a:t>«По гомельским местам Л.С. Выготского»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2636838"/>
            <a:ext cx="4103688" cy="3671887"/>
          </a:xfrm>
        </p:spPr>
        <p:txBody>
          <a:bodyPr/>
          <a:lstStyle/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latin typeface="Constantia" pitchFamily="18" charset="0"/>
              </a:rPr>
              <a:t>Студенты факультета психологии и педагогики,  участники проекта ежегодно 17 ноября (день рождения ученого) проводят экскурсию, посвященную памяти великого земляка.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latin typeface="Constantia" pitchFamily="18" charset="0"/>
              </a:rPr>
              <a:t>Экскурсия проводится под  руководством Дудаль Н.Н., старшего преподавателя кафедры психологии.</a:t>
            </a:r>
          </a:p>
        </p:txBody>
      </p:sp>
      <p:pic>
        <p:nvPicPr>
          <p:cNvPr id="172036" name="Picture 4" descr="IMG_7019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420938"/>
            <a:ext cx="3887787" cy="1862137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7" name="Picture 5" descr="IMG_70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4508500"/>
            <a:ext cx="3313112" cy="2208213"/>
          </a:xfrm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latin typeface="Times New Roman" pitchFamily="18" charset="0"/>
              </a:rPr>
              <a:t>В Гомельском государственном университете регулярно проходят юбилейные Международные научные конференции, посвященные памяти Л.С. Выготского.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44675"/>
            <a:ext cx="4537075" cy="4608513"/>
          </a:xfrm>
        </p:spPr>
        <p:txBody>
          <a:bodyPr/>
          <a:lstStyle/>
          <a:p>
            <a:pPr marL="0" indent="365125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Иностранные делегации посещают Гомель и знают этот город как - Город Выготского. Они с огромным интересом знакомятся со всеми местами города, которые так или иначе связаны с именем ученого.</a:t>
            </a:r>
          </a:p>
          <a:p>
            <a:pPr marL="0" indent="365125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Мы в этой презентации хотим провести Вас по гомельским местам Л.С. Выготского</a:t>
            </a:r>
          </a:p>
        </p:txBody>
      </p:sp>
      <p:pic>
        <p:nvPicPr>
          <p:cNvPr id="174087" name="Picture 7" descr="Фото с Зинченко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4149725"/>
            <a:ext cx="3322638" cy="249237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8" name="Picture 8" descr="DSC_01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562350" cy="21637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9" name="Picture 9" descr="P60512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734050"/>
            <a:ext cx="1511300" cy="9429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Экскурсии для иностранных делегаций</a:t>
            </a:r>
          </a:p>
        </p:txBody>
      </p:sp>
      <p:pic>
        <p:nvPicPr>
          <p:cNvPr id="173060" name="Picture 4" descr="P605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4005263"/>
            <a:ext cx="3024188" cy="1404937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3061" name="Picture 5" descr="Изображение 1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103562" cy="15128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2" name="Picture 6" descr="IMG_20161121_1156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027362" cy="16557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3" name="Picture 7" descr="фотографи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589337" cy="15128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250825" y="2701925"/>
            <a:ext cx="374491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</a:rPr>
              <a:t>Экскурсия для участников </a:t>
            </a:r>
            <a:r>
              <a:rPr lang="en-US" sz="1400" b="1">
                <a:latin typeface="Times New Roman" pitchFamily="18" charset="0"/>
              </a:rPr>
              <a:t>IV</a:t>
            </a:r>
            <a:r>
              <a:rPr lang="ru-RU" sz="1400" b="1">
                <a:latin typeface="Times New Roman" pitchFamily="18" charset="0"/>
              </a:rPr>
              <a:t> Международной научной конференции «Л.С. Выготский и современная культурно-историческая психология», </a:t>
            </a:r>
            <a:r>
              <a:rPr lang="be-BY" sz="1400" b="1">
                <a:latin typeface="Times New Roman" pitchFamily="18" charset="0"/>
              </a:rPr>
              <a:t>28 октября</a:t>
            </a:r>
            <a:r>
              <a:rPr lang="ru-RU" sz="1400" b="1">
                <a:latin typeface="Times New Roman" pitchFamily="18" charset="0"/>
              </a:rPr>
              <a:t> 201</a:t>
            </a:r>
            <a:r>
              <a:rPr lang="be-BY" sz="1400" b="1">
                <a:latin typeface="Times New Roman" pitchFamily="18" charset="0"/>
              </a:rPr>
              <a:t>0</a:t>
            </a:r>
            <a:r>
              <a:rPr lang="ru-RU" sz="1400" b="1">
                <a:latin typeface="Times New Roman" pitchFamily="18" charset="0"/>
              </a:rPr>
              <a:t> г. 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250825" y="5445125"/>
            <a:ext cx="38163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</a:rPr>
              <a:t>Экскурсия для участников </a:t>
            </a:r>
            <a:r>
              <a:rPr lang="en-US" sz="1400" b="1">
                <a:latin typeface="Times New Roman" pitchFamily="18" charset="0"/>
              </a:rPr>
              <a:t>II</a:t>
            </a:r>
            <a:r>
              <a:rPr lang="ru-RU" sz="1400" b="1">
                <a:latin typeface="Times New Roman" pitchFamily="18" charset="0"/>
              </a:rPr>
              <a:t> Вереска – Международной научной конференции «Л.С. Выготский и современная культурно-историческая психология»,  5 июня 2014 г. 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4716463" y="2735263"/>
            <a:ext cx="41767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be-BY" sz="1400" b="1">
                <a:latin typeface="Times New Roman" pitchFamily="18" charset="0"/>
              </a:rPr>
              <a:t>Экскурсия для </a:t>
            </a:r>
            <a:r>
              <a:rPr lang="ru-RU" sz="1400" b="1">
                <a:latin typeface="Times New Roman" pitchFamily="18" charset="0"/>
              </a:rPr>
              <a:t>руководителя Федеральной службы по надзору в сфере образования и науки, доктора педагогических наук С.С. Кравцова 21 ноября 2017 г.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4500563" y="5437188"/>
            <a:ext cx="43926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</a:rPr>
              <a:t>Экскурсия для делегации из Академического образовательного колледжа (Ораним, Тивон, Израиль), Анна Прусак, доктор философии, 22 июня 2016 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Constantia" pitchFamily="18" charset="0"/>
              </a:rPr>
              <a:t>Выготский Лев Семенович</a:t>
            </a:r>
            <a:br>
              <a:rPr lang="ru-RU" sz="3600">
                <a:latin typeface="Constantia" pitchFamily="18" charset="0"/>
              </a:rPr>
            </a:br>
            <a:r>
              <a:rPr lang="ru-RU" sz="3600">
                <a:latin typeface="Constantia" pitchFamily="18" charset="0"/>
              </a:rPr>
              <a:t>(1896 - 1934)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773238"/>
            <a:ext cx="4978400" cy="4637087"/>
          </a:xfrm>
        </p:spPr>
        <p:txBody>
          <a:bodyPr/>
          <a:lstStyle/>
          <a:p>
            <a:pPr marL="0" indent="263525" algn="just">
              <a:buFont typeface="Wingdings" pitchFamily="2" charset="2"/>
              <a:buNone/>
            </a:pPr>
            <a:r>
              <a:rPr lang="ru-RU" sz="2200">
                <a:latin typeface="Times New Roman" pitchFamily="18" charset="0"/>
              </a:rPr>
              <a:t>Выдающийся отечественный психолог; создатель концепции развития высших психических функций, основатель культурно-исторической психологии. </a:t>
            </a:r>
            <a:endParaRPr lang="en-US" sz="2200">
              <a:latin typeface="Times New Roman" pitchFamily="18" charset="0"/>
            </a:endParaRPr>
          </a:p>
          <a:p>
            <a:pPr marL="0" indent="263525" algn="just">
              <a:buFont typeface="Wingdings" pitchFamily="2" charset="2"/>
              <a:buNone/>
            </a:pPr>
            <a:r>
              <a:rPr lang="ru-RU" sz="2200">
                <a:latin typeface="Times New Roman" pitchFamily="18" charset="0"/>
              </a:rPr>
              <a:t>Входит в десятку самых известных психологов мира. Согласно индексу цитирования в научной литературе он вполне конкурирует с таким классиком, как Зигмунд Фрейд. Без преувеличения, можно сказать, что без его идей психология не обрела бы своего современного вида.</a:t>
            </a:r>
          </a:p>
        </p:txBody>
      </p:sp>
      <p:pic>
        <p:nvPicPr>
          <p:cNvPr id="158727" name="Рисунок 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3022600" cy="4248150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Times New Roman" pitchFamily="18" charset="0"/>
              </a:rPr>
              <a:t>Л.С. Выготский с работниками просвещения и искусства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00200"/>
            <a:ext cx="4608513" cy="4924425"/>
          </a:xfrm>
        </p:spPr>
        <p:txBody>
          <a:bodyPr/>
          <a:lstStyle/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100">
                <a:latin typeface="Times New Roman" pitchFamily="18" charset="0"/>
              </a:rPr>
              <a:t>Условно жизнь и деятельность Л.С. Выготского разделяют на два временных отрезка: «гомельский» - 1897-1924 гг. и  «московский» - 1924-1934 гг. 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100">
                <a:latin typeface="Times New Roman" pitchFamily="18" charset="0"/>
              </a:rPr>
              <a:t>Гомельский период жизни учёного – это период становления его личности, формирования им общих контуров культурно-исторической психологии. 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100">
                <a:latin typeface="Times New Roman" pitchFamily="18" charset="0"/>
              </a:rPr>
              <a:t>С Гомелем связано начало его трудовой деятельности, здесь происходило его становление как педагога, журналиста, театрального критика, психолога, исследователя.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100">
                <a:latin typeface="Times New Roman" pitchFamily="18" charset="0"/>
              </a:rPr>
              <a:t>В период с 1913 по 1924 г.г. Л.С. Выготский сменил отчество и одну букву фамилии.</a:t>
            </a:r>
            <a:endParaRPr lang="ru-RU" sz="2100"/>
          </a:p>
        </p:txBody>
      </p:sp>
      <p:pic>
        <p:nvPicPr>
          <p:cNvPr id="16487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425700" cy="2971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5" name="Рисунок 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0475" y="3716338"/>
            <a:ext cx="2357438" cy="2913062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Лев Семенович Выготский</a:t>
            </a:r>
            <a:r>
              <a:rPr lang="ru-RU"/>
              <a:t> 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600200"/>
            <a:ext cx="5184775" cy="4781550"/>
          </a:xfrm>
        </p:spPr>
        <p:txBody>
          <a:bodyPr/>
          <a:lstStyle/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Constantia" pitchFamily="18" charset="0"/>
              </a:rPr>
              <a:t>Родился будущий ученый 17 ноября (по новому стилю) 5 ноября (по старому) 1896 г. 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Constantia" pitchFamily="18" charset="0"/>
              </a:rPr>
              <a:t>Когда мальчику был один год, семья переехала из Орши в Гомель, в котором проживала вплоть до 1924 года.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Constantia" pitchFamily="18" charset="0"/>
              </a:rPr>
              <a:t>Именно этот город Лев Семенович считал своей Родиной, в нем он прожил бόльшую часть своей короткой жизни. Здесь он получил домашнее и гимназическое образование, состоялся как педагог, психолог, ученый.</a:t>
            </a: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latin typeface="Constantia" pitchFamily="18" charset="0"/>
            </a:endParaRPr>
          </a:p>
          <a:p>
            <a:pPr marL="0" indent="360363" algn="just">
              <a:lnSpc>
                <a:spcPct val="80000"/>
              </a:lnSpc>
              <a:buFont typeface="Wingdings" pitchFamily="2" charset="2"/>
              <a:buNone/>
            </a:pPr>
            <a:endParaRPr lang="ru-RU" sz="1200">
              <a:latin typeface="Constantia" pitchFamily="18" charset="0"/>
            </a:endParaRPr>
          </a:p>
        </p:txBody>
      </p:sp>
      <p:pic>
        <p:nvPicPr>
          <p:cNvPr id="16179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89" r="4439"/>
          <a:stretch>
            <a:fillRect/>
          </a:stretch>
        </p:blipFill>
        <p:spPr>
          <a:xfrm>
            <a:off x="395288" y="1773238"/>
            <a:ext cx="2949575" cy="417671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ru-RU" sz="3200">
                <a:latin typeface="Constantia" pitchFamily="18" charset="0"/>
              </a:rPr>
              <a:t>Краткая предистория Гомеля</a:t>
            </a:r>
            <a:r>
              <a:rPr lang="ru-RU" sz="2400">
                <a:latin typeface="Constantia" pitchFamily="18" charset="0"/>
              </a:rPr>
              <a:t> 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412875"/>
            <a:ext cx="4968875" cy="5040313"/>
          </a:xfrm>
        </p:spPr>
        <p:txBody>
          <a:bodyPr/>
          <a:lstStyle/>
          <a:p>
            <a:pPr marL="0" indent="360363" algn="just">
              <a:buFont typeface="Wingdings" pitchFamily="2" charset="2"/>
              <a:buNone/>
            </a:pPr>
            <a:r>
              <a:rPr lang="ru-RU" sz="2400">
                <a:latin typeface="Constantia" pitchFamily="18" charset="0"/>
              </a:rPr>
              <a:t>Первые появления людей на данной территории относят  к  эпохе позднего палеолита (древнекаменного века) - это 27-25 тыс. лет до н.э. </a:t>
            </a:r>
          </a:p>
          <a:p>
            <a:pPr marL="0" indent="360363" algn="just">
              <a:buFont typeface="Wingdings" pitchFamily="2" charset="2"/>
              <a:buNone/>
            </a:pPr>
            <a:r>
              <a:rPr lang="ru-RU" sz="2400">
                <a:latin typeface="Constantia" pitchFamily="18" charset="0"/>
              </a:rPr>
              <a:t>В дальнейшем эта местность была заселена племенем радзимичей.</a:t>
            </a:r>
          </a:p>
          <a:p>
            <a:pPr marL="0" indent="360363" algn="just">
              <a:buFont typeface="Wingdings" pitchFamily="2" charset="2"/>
              <a:buNone/>
            </a:pPr>
            <a:r>
              <a:rPr lang="ru-RU" sz="2400">
                <a:latin typeface="Constantia" pitchFamily="18" charset="0"/>
              </a:rPr>
              <a:t>Первое письменное упоминание о Гомеле встречается в Ипатьевской летописи за 1142 год.  </a:t>
            </a:r>
          </a:p>
        </p:txBody>
      </p:sp>
      <p:pic>
        <p:nvPicPr>
          <p:cNvPr id="117774" name="Picture 14" descr="клас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3529012" cy="4465637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r>
              <a:rPr lang="ru-RU" sz="2800" b="0">
                <a:latin typeface="Constantia" pitchFamily="18" charset="0"/>
              </a:rPr>
              <a:t>События, оказавшие значительное влияние на современный облик Гомеля: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341438"/>
            <a:ext cx="5400675" cy="5256212"/>
          </a:xfrm>
        </p:spPr>
        <p:txBody>
          <a:bodyPr/>
          <a:lstStyle/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1772 г.</a:t>
            </a:r>
            <a:r>
              <a:rPr lang="ru-RU" sz="2000">
                <a:latin typeface="Constantia" pitchFamily="18" charset="0"/>
              </a:rPr>
              <a:t> – Конвенция о разделе Речи Посполитой;</a:t>
            </a:r>
          </a:p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1775 г.</a:t>
            </a:r>
            <a:r>
              <a:rPr lang="en-US" sz="2000">
                <a:latin typeface="Constantia" pitchFamily="18" charset="0"/>
              </a:rPr>
              <a:t> –</a:t>
            </a:r>
            <a:r>
              <a:rPr lang="ru-RU" sz="2000">
                <a:latin typeface="Constantia" pitchFamily="18" charset="0"/>
              </a:rPr>
              <a:t> приезд в Гомель </a:t>
            </a:r>
            <a:endParaRPr lang="en-US" sz="2000">
              <a:latin typeface="Constantia" pitchFamily="18" charset="0"/>
            </a:endParaRPr>
          </a:p>
          <a:p>
            <a:pPr marL="179388" indent="-179388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nstantia" pitchFamily="18" charset="0"/>
              </a:rPr>
              <a:t>      </a:t>
            </a:r>
            <a:r>
              <a:rPr lang="ru-RU" sz="2000">
                <a:latin typeface="Constantia" pitchFamily="18" charset="0"/>
              </a:rPr>
              <a:t>П.А. Румянцева-Задунайского;</a:t>
            </a:r>
          </a:p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1800 г.</a:t>
            </a:r>
            <a:r>
              <a:rPr lang="en-US" sz="2000">
                <a:latin typeface="Constantia" pitchFamily="18" charset="0"/>
              </a:rPr>
              <a:t> –</a:t>
            </a:r>
            <a:r>
              <a:rPr lang="ru-RU" sz="2000">
                <a:latin typeface="Constantia" pitchFamily="18" charset="0"/>
              </a:rPr>
              <a:t> пожар, уничтоживший старый деревянный Гомель;</a:t>
            </a:r>
          </a:p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1850 г.</a:t>
            </a:r>
            <a:r>
              <a:rPr lang="ru-RU" sz="2000">
                <a:latin typeface="Constantia" pitchFamily="18" charset="0"/>
              </a:rPr>
              <a:t> – постройка шоссейной дороги Петербург – Киев;</a:t>
            </a:r>
          </a:p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1850 г.</a:t>
            </a:r>
            <a:r>
              <a:rPr lang="ru-RU" sz="2000">
                <a:latin typeface="Constantia" pitchFamily="18" charset="0"/>
              </a:rPr>
              <a:t> – открытие первой в России телеграфной линии Петербург – Севастополь;</a:t>
            </a:r>
          </a:p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1873 г.</a:t>
            </a:r>
            <a:r>
              <a:rPr lang="ru-RU" sz="2000">
                <a:latin typeface="Constantia" pitchFamily="18" charset="0"/>
              </a:rPr>
              <a:t> –  открытие лини Любаво–Роменской железной дороги;</a:t>
            </a:r>
            <a:endParaRPr lang="en-US" sz="2000">
              <a:latin typeface="Constantia" pitchFamily="18" charset="0"/>
            </a:endParaRPr>
          </a:p>
          <a:p>
            <a:pPr marL="179388" indent="-179388" algn="just">
              <a:lnSpc>
                <a:spcPct val="90000"/>
              </a:lnSpc>
            </a:pPr>
            <a:r>
              <a:rPr lang="en-US" sz="2000" b="1">
                <a:latin typeface="Constantia" pitchFamily="18" charset="0"/>
              </a:rPr>
              <a:t>1888 </a:t>
            </a:r>
            <a:r>
              <a:rPr lang="ru-RU" sz="2000" b="1">
                <a:latin typeface="Constantia" pitchFamily="18" charset="0"/>
              </a:rPr>
              <a:t>г</a:t>
            </a:r>
            <a:r>
              <a:rPr lang="ru-RU" sz="2000">
                <a:latin typeface="Constantia" pitchFamily="18" charset="0"/>
              </a:rPr>
              <a:t>. –  открытие линии Полоцкой железной дороги;</a:t>
            </a:r>
          </a:p>
          <a:p>
            <a:pPr marL="179388" indent="-179388" algn="just">
              <a:lnSpc>
                <a:spcPct val="90000"/>
              </a:lnSpc>
            </a:pPr>
            <a:r>
              <a:rPr lang="ru-RU" sz="2000" b="1">
                <a:latin typeface="Constantia" pitchFamily="18" charset="0"/>
              </a:rPr>
              <a:t>1941 – 1945 г.г.</a:t>
            </a:r>
            <a:r>
              <a:rPr lang="ru-RU" sz="2000">
                <a:latin typeface="Constantia" pitchFamily="18" charset="0"/>
              </a:rPr>
              <a:t> – Великая Отечественная война </a:t>
            </a:r>
          </a:p>
          <a:p>
            <a:pPr marL="179388" indent="-179388">
              <a:lnSpc>
                <a:spcPct val="90000"/>
              </a:lnSpc>
            </a:pPr>
            <a:endParaRPr lang="ru-RU" sz="2000">
              <a:latin typeface="Constantia" pitchFamily="18" charset="0"/>
            </a:endParaRPr>
          </a:p>
        </p:txBody>
      </p:sp>
      <p:pic>
        <p:nvPicPr>
          <p:cNvPr id="122887" name="Picture 6" descr="gomel_19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3313112" cy="4473575"/>
          </a:xfr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718C8F-9B98-40C2-803D-E1E6B62697AA}"/>
</file>

<file path=customXml/itemProps2.xml><?xml version="1.0" encoding="utf-8"?>
<ds:datastoreItem xmlns:ds="http://schemas.openxmlformats.org/officeDocument/2006/customXml" ds:itemID="{040B7CCF-1B74-408A-95B8-CFD7C546BA61}"/>
</file>

<file path=customXml/itemProps3.xml><?xml version="1.0" encoding="utf-8"?>
<ds:datastoreItem xmlns:ds="http://schemas.openxmlformats.org/officeDocument/2006/customXml" ds:itemID="{25F7FEB9-FC66-4F01-9713-DC98CC4E455A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856</TotalTime>
  <Words>1486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Garamond</vt:lpstr>
      <vt:lpstr>Times New Roman</vt:lpstr>
      <vt:lpstr>Wingdings</vt:lpstr>
      <vt:lpstr>Constantia</vt:lpstr>
      <vt:lpstr>Comic Sans MS</vt:lpstr>
      <vt:lpstr>Течение</vt:lpstr>
      <vt:lpstr> УО «Гомельский государственный университет  имени Ф. Скорины»  Республиканский гражданско-патриотический проект «Собери Беларусь в своем сердце»  Номинация «Маршрутами познания»   </vt:lpstr>
      <vt:lpstr>В УО «ГГУ им. Ф. Скорины» при кафедре психологии работает проект «Молодежное сотрудничество в исследовании гомельского периода жизни и творчества  Л.С. Выготского». Одним из направлений которого является проведение экскурсии   «По гомельским местам Л.С. Выготского»</vt:lpstr>
      <vt:lpstr>В Гомельском государственном университете регулярно проходят юбилейные Международные научные конференции, посвященные памяти Л.С. Выготского.</vt:lpstr>
      <vt:lpstr>Экскурсии для иностранных делегаций</vt:lpstr>
      <vt:lpstr>Выготский Лев Семенович (1896 - 1934)</vt:lpstr>
      <vt:lpstr>Л.С. Выготский с работниками просвещения и искусства</vt:lpstr>
      <vt:lpstr>Лев Семенович Выготский </vt:lpstr>
      <vt:lpstr>Краткая предистория Гомеля </vt:lpstr>
      <vt:lpstr>События, оказавшие значительное влияние на современный облик Гомеля:</vt:lpstr>
      <vt:lpstr>Улица Советская– центральная улица города, именно на ней расположены основные исторические здания, связанные с именем Л.С. Выготского</vt:lpstr>
      <vt:lpstr>Дом семьи Выгодских</vt:lpstr>
      <vt:lpstr>Родители Л.С. Выготского</vt:lpstr>
      <vt:lpstr>Открытие мемориальной доски,  посвященной Л.С. Выготскому   в здании, где проживала семья ученого.                     22 ноября 2017 года</vt:lpstr>
      <vt:lpstr>Русско-Азиатский банк. Здесь работал управляющим С.Я. Выгодский (отец ученого)</vt:lpstr>
      <vt:lpstr>Частная мужская еврейская гимназия доктора А.Е. Ратнера. В ней учился Л.С. Выготский с 1911 по 1913 г.г.</vt:lpstr>
      <vt:lpstr>Здание государственной думы</vt:lpstr>
      <vt:lpstr>Здание гостиницы «Савой»</vt:lpstr>
      <vt:lpstr>Учреждение образования  «Гомельский государственный педагогический колледж имени Л.С. Выготского»</vt:lpstr>
      <vt:lpstr>Гомель древний и молодой -  всегда интересный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Dmitry Tarasov</cp:lastModifiedBy>
  <cp:revision>54</cp:revision>
  <dcterms:created xsi:type="dcterms:W3CDTF">2017-01-31T10:00:04Z</dcterms:created>
  <dcterms:modified xsi:type="dcterms:W3CDTF">2017-05-25T05:32:45Z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