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6" r:id="rId3"/>
  </p:sldMasterIdLst>
  <p:handoutMasterIdLst>
    <p:handoutMasterId r:id="rId23"/>
  </p:handoutMasterIdLst>
  <p:sldIdLst>
    <p:sldId id="273" r:id="rId4"/>
    <p:sldId id="256" r:id="rId5"/>
    <p:sldId id="269" r:id="rId6"/>
    <p:sldId id="258" r:id="rId7"/>
    <p:sldId id="260" r:id="rId8"/>
    <p:sldId id="267" r:id="rId9"/>
    <p:sldId id="286" r:id="rId10"/>
    <p:sldId id="285" r:id="rId11"/>
    <p:sldId id="282" r:id="rId12"/>
    <p:sldId id="283" r:id="rId13"/>
    <p:sldId id="284" r:id="rId14"/>
    <p:sldId id="271" r:id="rId15"/>
    <p:sldId id="290" r:id="rId16"/>
    <p:sldId id="291" r:id="rId17"/>
    <p:sldId id="292" r:id="rId18"/>
    <p:sldId id="289" r:id="rId19"/>
    <p:sldId id="293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45EA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36094F-101C-4F2E-8C38-105D7E80474F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98D551-0606-463F-BEB5-5BD6B6CD6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3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7" indent="0" algn="ctr">
              <a:buNone/>
              <a:defRPr/>
            </a:lvl2pPr>
            <a:lvl3pPr marL="914273" indent="0" algn="ctr">
              <a:buNone/>
              <a:defRPr/>
            </a:lvl3pPr>
            <a:lvl4pPr marL="1371410" indent="0" algn="ctr">
              <a:buNone/>
              <a:defRPr/>
            </a:lvl4pPr>
            <a:lvl5pPr marL="1828546" indent="0" algn="ctr">
              <a:buNone/>
              <a:defRPr/>
            </a:lvl5pPr>
            <a:lvl6pPr marL="2285683" indent="0" algn="ctr">
              <a:buNone/>
              <a:defRPr/>
            </a:lvl6pPr>
            <a:lvl7pPr marL="2742820" indent="0" algn="ctr">
              <a:buNone/>
              <a:defRPr/>
            </a:lvl7pPr>
            <a:lvl8pPr marL="3199956" indent="0" algn="ctr">
              <a:buNone/>
              <a:defRPr/>
            </a:lvl8pPr>
            <a:lvl9pPr marL="36570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815C-0150-41B8-9321-AA1305893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20874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A634C-2FA4-486E-9748-A6189620C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35951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08F4-6518-4AEA-80A6-BB7F96F44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39646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6A58-6DFE-4C91-9FA8-79CCE242C81A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32C3-DE37-4569-A986-9B09CD35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03694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9EE9-4D54-4705-9319-4B299B6D59A3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1172-A9DB-442C-84AC-5A7852F5F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17488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C1076-04E4-46A0-9CBD-5124196E8B4F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E3EB-BEC6-4538-A17D-2C594CEDA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57236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BF72-A906-442F-879F-92622BCC6D88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6B51C-DD3C-4D49-845D-88B6BB211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50324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3" indent="0">
              <a:buNone/>
              <a:defRPr sz="2000" b="1"/>
            </a:lvl2pPr>
            <a:lvl3pPr marL="914146" indent="0">
              <a:buNone/>
              <a:defRPr sz="1800" b="1"/>
            </a:lvl3pPr>
            <a:lvl4pPr marL="1371220" indent="0">
              <a:buNone/>
              <a:defRPr sz="1600" b="1"/>
            </a:lvl4pPr>
            <a:lvl5pPr marL="1828292" indent="0">
              <a:buNone/>
              <a:defRPr sz="1600" b="1"/>
            </a:lvl5pPr>
            <a:lvl6pPr marL="2285366" indent="0">
              <a:buNone/>
              <a:defRPr sz="1600" b="1"/>
            </a:lvl6pPr>
            <a:lvl7pPr marL="2742440" indent="0">
              <a:buNone/>
              <a:defRPr sz="1600" b="1"/>
            </a:lvl7pPr>
            <a:lvl8pPr marL="3199512" indent="0">
              <a:buNone/>
              <a:defRPr sz="1600" b="1"/>
            </a:lvl8pPr>
            <a:lvl9pPr marL="36565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3" indent="0">
              <a:buNone/>
              <a:defRPr sz="2000" b="1"/>
            </a:lvl2pPr>
            <a:lvl3pPr marL="914146" indent="0">
              <a:buNone/>
              <a:defRPr sz="1800" b="1"/>
            </a:lvl3pPr>
            <a:lvl4pPr marL="1371220" indent="0">
              <a:buNone/>
              <a:defRPr sz="1600" b="1"/>
            </a:lvl4pPr>
            <a:lvl5pPr marL="1828292" indent="0">
              <a:buNone/>
              <a:defRPr sz="1600" b="1"/>
            </a:lvl5pPr>
            <a:lvl6pPr marL="2285366" indent="0">
              <a:buNone/>
              <a:defRPr sz="1600" b="1"/>
            </a:lvl6pPr>
            <a:lvl7pPr marL="2742440" indent="0">
              <a:buNone/>
              <a:defRPr sz="1600" b="1"/>
            </a:lvl7pPr>
            <a:lvl8pPr marL="3199512" indent="0">
              <a:buNone/>
              <a:defRPr sz="1600" b="1"/>
            </a:lvl8pPr>
            <a:lvl9pPr marL="36565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B037-3410-413B-AE6E-3D1D660BDE0F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7C97-D892-48B4-A15B-D162DD687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89796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BCDF-2716-406A-8C8E-1384E290397B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B4FC-A2DA-4F4B-84B2-26C3147B6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34812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6235-A0F9-4382-AEBB-EA863464E63C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70F0-7140-4455-8884-8AB8D3B24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14867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46" indent="0">
              <a:buNone/>
              <a:defRPr sz="1000"/>
            </a:lvl3pPr>
            <a:lvl4pPr marL="1371220" indent="0">
              <a:buNone/>
              <a:defRPr sz="900"/>
            </a:lvl4pPr>
            <a:lvl5pPr marL="1828292" indent="0">
              <a:buNone/>
              <a:defRPr sz="900"/>
            </a:lvl5pPr>
            <a:lvl6pPr marL="2285366" indent="0">
              <a:buNone/>
              <a:defRPr sz="900"/>
            </a:lvl6pPr>
            <a:lvl7pPr marL="2742440" indent="0">
              <a:buNone/>
              <a:defRPr sz="900"/>
            </a:lvl7pPr>
            <a:lvl8pPr marL="3199512" indent="0">
              <a:buNone/>
              <a:defRPr sz="900"/>
            </a:lvl8pPr>
            <a:lvl9pPr marL="36565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5DE2-5A07-4D5F-AD00-9264C97E42BB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4AD8-0E9A-4275-9814-A986A92EB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3164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0802-4515-43CB-B9AF-3D8E59000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94899"/>
      </p:ext>
    </p:extLst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3" indent="0">
              <a:buNone/>
              <a:defRPr sz="2800"/>
            </a:lvl2pPr>
            <a:lvl3pPr marL="914146" indent="0">
              <a:buNone/>
              <a:defRPr sz="2400"/>
            </a:lvl3pPr>
            <a:lvl4pPr marL="1371220" indent="0">
              <a:buNone/>
              <a:defRPr sz="2000"/>
            </a:lvl4pPr>
            <a:lvl5pPr marL="1828292" indent="0">
              <a:buNone/>
              <a:defRPr sz="2000"/>
            </a:lvl5pPr>
            <a:lvl6pPr marL="2285366" indent="0">
              <a:buNone/>
              <a:defRPr sz="2000"/>
            </a:lvl6pPr>
            <a:lvl7pPr marL="2742440" indent="0">
              <a:buNone/>
              <a:defRPr sz="2000"/>
            </a:lvl7pPr>
            <a:lvl8pPr marL="3199512" indent="0">
              <a:buNone/>
              <a:defRPr sz="2000"/>
            </a:lvl8pPr>
            <a:lvl9pPr marL="365658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46" indent="0">
              <a:buNone/>
              <a:defRPr sz="1000"/>
            </a:lvl3pPr>
            <a:lvl4pPr marL="1371220" indent="0">
              <a:buNone/>
              <a:defRPr sz="900"/>
            </a:lvl4pPr>
            <a:lvl5pPr marL="1828292" indent="0">
              <a:buNone/>
              <a:defRPr sz="900"/>
            </a:lvl5pPr>
            <a:lvl6pPr marL="2285366" indent="0">
              <a:buNone/>
              <a:defRPr sz="900"/>
            </a:lvl6pPr>
            <a:lvl7pPr marL="2742440" indent="0">
              <a:buNone/>
              <a:defRPr sz="900"/>
            </a:lvl7pPr>
            <a:lvl8pPr marL="3199512" indent="0">
              <a:buNone/>
              <a:defRPr sz="900"/>
            </a:lvl8pPr>
            <a:lvl9pPr marL="36565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D783-5255-4BA9-B9ED-9A80AB3672AC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E999-2E1D-45AB-94A3-B728DBCC0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36972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CB21-573B-4480-BB7C-BF8690F38022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3A6-4BFD-403E-B105-D2D4A2E64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08341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577A-58D0-486D-B105-0C3BE4FCD280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C5B8-8C29-48B0-8D91-485A02F65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03532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85AB1D95-36C9-4C8A-8047-FFD864A02569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0D78C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rgbClr val="0D78C9"/>
                </a:solidFill>
              </a:defRPr>
            </a:lvl1pPr>
          </a:lstStyle>
          <a:p>
            <a:pPr>
              <a:defRPr/>
            </a:pPr>
            <a:fld id="{8ECC7A6F-F307-4B42-B5D9-525816B8C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74673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67CA-A6F4-454F-AA1D-A7947DF66DA7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9186-23B1-47C8-96E3-A88A64C0B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82651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458C-5FCD-4476-A353-8F6A236B0926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0ACA-75FC-4ECC-9D4B-E7CE6E0D1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85425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8315-F498-488E-95DE-90A0FB15B728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A861-3CEB-41A1-9080-EF3CA32EC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70327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F645-5C3A-4229-AA11-9B1EE72EE194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9C57-C82F-47EA-8D63-7E0AAA1A2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19444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8EA0-E36C-4FBD-9CEE-A2976870C285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DEED-BB4D-4CE2-8A47-519C7CF93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62864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4067-85AF-491C-AC41-A740FE72D074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2454-57CE-4410-BF54-4EFD1054E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4347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7" indent="0">
              <a:buNone/>
              <a:defRPr sz="1800"/>
            </a:lvl2pPr>
            <a:lvl3pPr marL="914273" indent="0">
              <a:buNone/>
              <a:defRPr sz="1600"/>
            </a:lvl3pPr>
            <a:lvl4pPr marL="1371410" indent="0">
              <a:buNone/>
              <a:defRPr sz="1400"/>
            </a:lvl4pPr>
            <a:lvl5pPr marL="1828546" indent="0">
              <a:buNone/>
              <a:defRPr sz="1400"/>
            </a:lvl5pPr>
            <a:lvl6pPr marL="2285683" indent="0">
              <a:buNone/>
              <a:defRPr sz="1400"/>
            </a:lvl6pPr>
            <a:lvl7pPr marL="2742820" indent="0">
              <a:buNone/>
              <a:defRPr sz="1400"/>
            </a:lvl7pPr>
            <a:lvl8pPr marL="3199956" indent="0">
              <a:buNone/>
              <a:defRPr sz="1400"/>
            </a:lvl8pPr>
            <a:lvl9pPr marL="365709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288A-7026-498B-B191-2B2AB919A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06157"/>
      </p:ext>
    </p:extLst>
  </p:cSld>
  <p:clrMapOvr>
    <a:masterClrMapping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67B6-4C0F-43C4-8405-4C6E6B592082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68F5-69D5-4006-A2B3-EB941DA64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36019"/>
      </p:ext>
    </p:extLst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0A8D-A8DE-4EF0-BD99-839838BD90F5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BA31-9420-4BBE-BBE0-539088EC3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26532"/>
      </p:ext>
    </p:extLst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C29E-E91B-49D9-AB3B-9752DA13453F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2D14-3D44-4A14-B4A2-2ED06E363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25062"/>
      </p:ext>
    </p:extLst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E509-B7DF-480B-8A53-99A76C97CB51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C135-819D-423D-B6B6-EB9B0A6E1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63807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7AF6-1BD6-4DA9-B174-54E0E0799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00198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6" indent="0">
              <a:buNone/>
              <a:defRPr sz="1600" b="1"/>
            </a:lvl5pPr>
            <a:lvl6pPr marL="2285683" indent="0">
              <a:buNone/>
              <a:defRPr sz="1600" b="1"/>
            </a:lvl6pPr>
            <a:lvl7pPr marL="2742820" indent="0">
              <a:buNone/>
              <a:defRPr sz="1600" b="1"/>
            </a:lvl7pPr>
            <a:lvl8pPr marL="3199956" indent="0">
              <a:buNone/>
              <a:defRPr sz="1600" b="1"/>
            </a:lvl8pPr>
            <a:lvl9pPr marL="36570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6" indent="0">
              <a:buNone/>
              <a:defRPr sz="1600" b="1"/>
            </a:lvl5pPr>
            <a:lvl6pPr marL="2285683" indent="0">
              <a:buNone/>
              <a:defRPr sz="1600" b="1"/>
            </a:lvl6pPr>
            <a:lvl7pPr marL="2742820" indent="0">
              <a:buNone/>
              <a:defRPr sz="1600" b="1"/>
            </a:lvl7pPr>
            <a:lvl8pPr marL="3199956" indent="0">
              <a:buNone/>
              <a:defRPr sz="1600" b="1"/>
            </a:lvl8pPr>
            <a:lvl9pPr marL="36570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A186-348E-43EB-A9D4-8683E97DB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38476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3A72-17B0-4457-8173-A8EE33C4E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17831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20EC-6FBE-40E4-B1FB-543E6A237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82340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3" indent="0">
              <a:buNone/>
              <a:defRPr sz="1000"/>
            </a:lvl3pPr>
            <a:lvl4pPr marL="1371410" indent="0">
              <a:buNone/>
              <a:defRPr sz="900"/>
            </a:lvl4pPr>
            <a:lvl5pPr marL="1828546" indent="0">
              <a:buNone/>
              <a:defRPr sz="900"/>
            </a:lvl5pPr>
            <a:lvl6pPr marL="2285683" indent="0">
              <a:buNone/>
              <a:defRPr sz="900"/>
            </a:lvl6pPr>
            <a:lvl7pPr marL="2742820" indent="0">
              <a:buNone/>
              <a:defRPr sz="900"/>
            </a:lvl7pPr>
            <a:lvl8pPr marL="3199956" indent="0">
              <a:buNone/>
              <a:defRPr sz="900"/>
            </a:lvl8pPr>
            <a:lvl9pPr marL="36570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03E8-DF08-4107-97B8-D07AD512C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78411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3" indent="0">
              <a:buNone/>
              <a:defRPr sz="2400"/>
            </a:lvl3pPr>
            <a:lvl4pPr marL="1371410" indent="0">
              <a:buNone/>
              <a:defRPr sz="2000"/>
            </a:lvl4pPr>
            <a:lvl5pPr marL="1828546" indent="0">
              <a:buNone/>
              <a:defRPr sz="2000"/>
            </a:lvl5pPr>
            <a:lvl6pPr marL="2285683" indent="0">
              <a:buNone/>
              <a:defRPr sz="2000"/>
            </a:lvl6pPr>
            <a:lvl7pPr marL="2742820" indent="0">
              <a:buNone/>
              <a:defRPr sz="2000"/>
            </a:lvl7pPr>
            <a:lvl8pPr marL="3199956" indent="0">
              <a:buNone/>
              <a:defRPr sz="2000"/>
            </a:lvl8pPr>
            <a:lvl9pPr marL="3657093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3" indent="0">
              <a:buNone/>
              <a:defRPr sz="1000"/>
            </a:lvl3pPr>
            <a:lvl4pPr marL="1371410" indent="0">
              <a:buNone/>
              <a:defRPr sz="900"/>
            </a:lvl4pPr>
            <a:lvl5pPr marL="1828546" indent="0">
              <a:buNone/>
              <a:defRPr sz="900"/>
            </a:lvl5pPr>
            <a:lvl6pPr marL="2285683" indent="0">
              <a:buNone/>
              <a:defRPr sz="900"/>
            </a:lvl6pPr>
            <a:lvl7pPr marL="2742820" indent="0">
              <a:buNone/>
              <a:defRPr sz="900"/>
            </a:lvl7pPr>
            <a:lvl8pPr marL="3199956" indent="0">
              <a:buNone/>
              <a:defRPr sz="900"/>
            </a:lvl8pPr>
            <a:lvl9pPr marL="36570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06C6-8368-4D25-AC08-BDF23E735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38849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1CD9E3-C627-46BC-815A-5193D0B6F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52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88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25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61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3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6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0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6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3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8" rIns="91414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 defTabSz="91414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866038-2A69-4444-A426-555F5D6B6291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 defTabSz="91414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 defTabSz="91414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17E775-CF84-4318-B8F1-265182204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comb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283334" algn="ctr" defTabSz="9139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566666" algn="ctr" defTabSz="9139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850000" algn="ctr" defTabSz="9139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133333" algn="ctr" defTabSz="9139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3" indent="-228538" algn="l" defTabSz="9141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76" indent="-228538" algn="l" defTabSz="9141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0" indent="-228538" algn="l" defTabSz="9141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22" indent="-228538" algn="l" defTabSz="9141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0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2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0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12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8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308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0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0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0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5493BA-5FFF-4508-A3C2-0904A9099BE8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8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5EB652-0919-4550-BD6A-28EE727E9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png"/><Relationship Id="rId10" Type="http://schemas.openxmlformats.org/officeDocument/2006/relationships/oleObject" Target="../embeddings/_____Microsoft_Excel_97-20035.xls"/><Relationship Id="rId4" Type="http://schemas.openxmlformats.org/officeDocument/2006/relationships/oleObject" Target="../embeddings/_____Microsoft_Excel_97-20033.xls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png"/><Relationship Id="rId4" Type="http://schemas.openxmlformats.org/officeDocument/2006/relationships/oleObject" Target="../embeddings/_____Microsoft_Excel_97-20036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jpeg"/><Relationship Id="rId7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7.xml"/><Relationship Id="rId1" Type="http://schemas.openxmlformats.org/officeDocument/2006/relationships/video" Target="file:///D:\news.wmv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Объект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5341937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4751388"/>
          </a:xfrm>
        </p:spPr>
        <p:txBody>
          <a:bodyPr/>
          <a:lstStyle/>
          <a:p>
            <a:r>
              <a:rPr lang="ru-RU" sz="3600" b="1" smtClean="0">
                <a:solidFill>
                  <a:srgbClr val="000066"/>
                </a:solidFill>
              </a:rPr>
              <a:t>Гомельский государственный университет </a:t>
            </a:r>
            <a:r>
              <a:rPr lang="ru-RU" sz="2000" b="1" smtClean="0">
                <a:solidFill>
                  <a:srgbClr val="000066"/>
                </a:solidFill>
              </a:rPr>
              <a:t/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3600" b="1" smtClean="0">
                <a:solidFill>
                  <a:srgbClr val="000066"/>
                </a:solidFill>
              </a:rPr>
              <a:t>имени Франциска Скорины</a:t>
            </a:r>
            <a:br>
              <a:rPr lang="ru-RU" sz="3600" b="1" smtClean="0">
                <a:solidFill>
                  <a:srgbClr val="000066"/>
                </a:solidFill>
              </a:rPr>
            </a:br>
            <a:r>
              <a:rPr lang="ru-RU" sz="3600" b="1" smtClean="0">
                <a:solidFill>
                  <a:srgbClr val="000066"/>
                </a:solidFill>
              </a:rPr>
              <a:t/>
            </a:r>
            <a:br>
              <a:rPr lang="ru-RU" sz="3600" b="1" smtClean="0">
                <a:solidFill>
                  <a:srgbClr val="000066"/>
                </a:solidFill>
              </a:rPr>
            </a:br>
            <a:r>
              <a:rPr lang="ru-RU" sz="3600" b="1" smtClean="0">
                <a:solidFill>
                  <a:srgbClr val="000066"/>
                </a:solidFill>
              </a:rPr>
              <a:t>представляет</a:t>
            </a:r>
            <a:br>
              <a:rPr lang="ru-RU" sz="3600" b="1" smtClean="0">
                <a:solidFill>
                  <a:srgbClr val="000066"/>
                </a:solidFill>
              </a:rPr>
            </a:br>
            <a:r>
              <a:rPr lang="ru-RU" sz="3600" b="1" smtClean="0">
                <a:solidFill>
                  <a:srgbClr val="000066"/>
                </a:solidFill>
              </a:rPr>
              <a:t/>
            </a:r>
            <a:br>
              <a:rPr lang="ru-RU" sz="3600" b="1" smtClean="0">
                <a:solidFill>
                  <a:srgbClr val="000066"/>
                </a:solidFill>
              </a:rPr>
            </a:br>
            <a:r>
              <a:rPr lang="ru-RU" sz="4200" b="1" smtClean="0">
                <a:solidFill>
                  <a:srgbClr val="000066"/>
                </a:solidFill>
              </a:rPr>
              <a:t>проект «Вырастим вместе!»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Что прежде всего приходит в голову, когда Вы слышите словосочетание «молодая семья»?</a:t>
            </a:r>
          </a:p>
        </p:txBody>
      </p:sp>
      <p:graphicFrame>
        <p:nvGraphicFramePr>
          <p:cNvPr id="47107" name="Объект 5"/>
          <p:cNvGraphicFramePr>
            <a:graphicFrameLocks noGrp="1"/>
          </p:cNvGraphicFramePr>
          <p:nvPr>
            <p:ph idx="1"/>
          </p:nvPr>
        </p:nvGraphicFramePr>
        <p:xfrm>
          <a:off x="57150" y="1722438"/>
          <a:ext cx="6581775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r:id="rId4" imgW="6584251" imgH="4932091" progId="Excel.Chart.8">
                  <p:embed/>
                </p:oleObj>
              </mc:Choice>
              <mc:Fallback>
                <p:oleObj r:id="rId4" imgW="6584251" imgH="4932091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722438"/>
                        <a:ext cx="6581775" cy="492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Объект 5"/>
          <p:cNvGraphicFramePr>
            <a:graphicFrameLocks/>
          </p:cNvGraphicFramePr>
          <p:nvPr/>
        </p:nvGraphicFramePr>
        <p:xfrm>
          <a:off x="5168900" y="1865313"/>
          <a:ext cx="4025900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r:id="rId7" imgW="4023709" imgH="5334462" progId="Excel.Chart.8">
                  <p:embed/>
                </p:oleObj>
              </mc:Choice>
              <mc:Fallback>
                <p:oleObj r:id="rId7" imgW="4023709" imgH="5334462" progId="Excel.Chart.8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1865313"/>
                        <a:ext cx="4025900" cy="533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Объект 5"/>
          <p:cNvGraphicFramePr>
            <a:graphicFrameLocks/>
          </p:cNvGraphicFramePr>
          <p:nvPr/>
        </p:nvGraphicFramePr>
        <p:xfrm>
          <a:off x="5219700" y="1844675"/>
          <a:ext cx="4025900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r:id="rId10" imgW="4023709" imgH="5334462" progId="Excel.Chart.8">
                  <p:embed/>
                </p:oleObj>
              </mc:Choice>
              <mc:Fallback>
                <p:oleObj r:id="rId10" imgW="4023709" imgH="5334462" progId="Excel.Chart.8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44675"/>
                        <a:ext cx="4025900" cy="533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</a:rPr>
              <a:t>Вы считаете заключение брака необходимым условием</a:t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 для создания семьи?</a:t>
            </a:r>
          </a:p>
        </p:txBody>
      </p:sp>
      <p:graphicFrame>
        <p:nvGraphicFramePr>
          <p:cNvPr id="48131" name="Объект 7"/>
          <p:cNvGraphicFramePr>
            <a:graphicFrameLocks noGrp="1"/>
          </p:cNvGraphicFramePr>
          <p:nvPr>
            <p:ph idx="1"/>
          </p:nvPr>
        </p:nvGraphicFramePr>
        <p:xfrm>
          <a:off x="107950" y="1484313"/>
          <a:ext cx="8669338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r:id="rId4" imgW="8669263" imgH="5096698" progId="Excel.Chart.8">
                  <p:embed/>
                </p:oleObj>
              </mc:Choice>
              <mc:Fallback>
                <p:oleObj r:id="rId4" imgW="8669263" imgH="5096698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84313"/>
                        <a:ext cx="8669338" cy="509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Объект 3"/>
          <p:cNvGraphicFramePr>
            <a:graphicFrameLocks/>
          </p:cNvGraphicFramePr>
          <p:nvPr/>
        </p:nvGraphicFramePr>
        <p:xfrm>
          <a:off x="4906963" y="1506538"/>
          <a:ext cx="3532187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r:id="rId7" imgW="3529890" imgH="4133446" progId="Excel.Chart.8">
                  <p:embed/>
                </p:oleObj>
              </mc:Choice>
              <mc:Fallback>
                <p:oleObj r:id="rId7" imgW="3529890" imgH="4133446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1506538"/>
                        <a:ext cx="3532187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1"/>
          <p:cNvSpPr>
            <a:spLocks noGrp="1"/>
          </p:cNvSpPr>
          <p:nvPr>
            <p:ph sz="quarter" idx="4"/>
          </p:nvPr>
        </p:nvSpPr>
        <p:spPr>
          <a:xfrm>
            <a:off x="755650" y="476250"/>
            <a:ext cx="7931150" cy="56499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4800" b="1" smtClean="0">
                <a:solidFill>
                  <a:schemeClr val="bg1"/>
                </a:solidFill>
              </a:rPr>
              <a:t>Основной этап реализации проекта</a:t>
            </a:r>
          </a:p>
          <a:p>
            <a:pPr marL="0" indent="0" algn="ctr">
              <a:buFontTx/>
              <a:buNone/>
            </a:pPr>
            <a:endParaRPr lang="ru-RU" sz="4800" b="1" smtClean="0">
              <a:solidFill>
                <a:schemeClr val="bg1"/>
              </a:solidFill>
            </a:endParaRPr>
          </a:p>
        </p:txBody>
      </p:sp>
      <p:pic>
        <p:nvPicPr>
          <p:cNvPr id="49155" name="Объект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26638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3"/>
          <p:cNvSpPr>
            <a:spLocks noGrp="1"/>
          </p:cNvSpPr>
          <p:nvPr>
            <p:ph type="title"/>
          </p:nvPr>
        </p:nvSpPr>
        <p:spPr>
          <a:xfrm>
            <a:off x="1131888" y="1196975"/>
            <a:ext cx="7024687" cy="962025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FF0000"/>
                </a:solidFill>
              </a:rPr>
              <a:t>Встреча автора проекта и родителей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учреждения дошкольного образования №111 г.Гомеля о проведении и участию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в акции «Папина аллея»</a:t>
            </a:r>
            <a:endParaRPr lang="ru-RU" sz="2400" b="1" smtClean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-25400"/>
            <a:ext cx="6286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 descr="D:\ОТДЕЛ МОЛОДЕЖНЫХ ИНИЦИАТИВ\КАРТИНКИ\Для работы\100 иде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989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2060575"/>
            <a:ext cx="2287587" cy="4076700"/>
          </a:xfrm>
        </p:spPr>
      </p:pic>
      <p:pic>
        <p:nvPicPr>
          <p:cNvPr id="50182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325" y="2085975"/>
            <a:ext cx="2303463" cy="4103688"/>
          </a:xfrm>
        </p:spPr>
      </p:pic>
      <p:pic>
        <p:nvPicPr>
          <p:cNvPr id="50183" name="Объект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2060575"/>
            <a:ext cx="26701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588" y="4221163"/>
            <a:ext cx="26701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5632450" y="0"/>
            <a:ext cx="1936750" cy="63976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«Вырастим вместе!»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-25400"/>
            <a:ext cx="6286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4" descr="D:\ОТДЕЛ МОЛОДЕЖНЫХ ИНИЦИАТИВ\КАРТИНКИ\Для работы\100 иде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989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5632450" y="0"/>
            <a:ext cx="1936750" cy="63976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«Папина аллея»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05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1801813" cy="1352550"/>
          </a:xfrm>
        </p:spPr>
      </p:pic>
      <p:pic>
        <p:nvPicPr>
          <p:cNvPr id="51206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2438" y="836613"/>
            <a:ext cx="1800225" cy="1350962"/>
          </a:xfrm>
        </p:spPr>
      </p:pic>
      <p:pic>
        <p:nvPicPr>
          <p:cNvPr id="51207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836613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Объект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738" y="850900"/>
            <a:ext cx="23780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006850"/>
            <a:ext cx="18002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0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75" y="4003675"/>
            <a:ext cx="16732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75100"/>
            <a:ext cx="15843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3975100"/>
            <a:ext cx="1612900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3" name="Объект 12"/>
          <p:cNvSpPr txBox="1">
            <a:spLocks/>
          </p:cNvSpPr>
          <p:nvPr/>
        </p:nvSpPr>
        <p:spPr bwMode="auto">
          <a:xfrm>
            <a:off x="611188" y="2349500"/>
            <a:ext cx="79216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D78C9"/>
              </a:buClr>
              <a:buSzPct val="76000"/>
              <a:buFont typeface="Wingdings 2" pitchFamily="18" charset="2"/>
              <a:buNone/>
            </a:pPr>
            <a:r>
              <a:rPr lang="ru-RU" sz="6000" b="1" i="1">
                <a:solidFill>
                  <a:srgbClr val="212745"/>
                </a:solidFill>
                <a:latin typeface="Century Gothic" pitchFamily="34" charset="0"/>
                <a:cs typeface="Arial" charset="0"/>
              </a:rPr>
              <a:t>«ПАПИНА АЛЛЕЯ»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-25400"/>
            <a:ext cx="6286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4" descr="D:\ОТДЕЛ МОЛОДЕЖНЫХ ИНИЦИАТИВ\КАРТИНКИ\Для работы\100 иде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989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5632450" y="0"/>
            <a:ext cx="1936750" cy="63976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«Папина аллея»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news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13" y="765175"/>
            <a:ext cx="7613650" cy="5710238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617855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рекламных 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плакатов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и       </a:t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агитационных 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рисунков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тему ответственного отцовства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и 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уважительного отношения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женщинам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«Вырастим вместе!»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vk.com/club42630527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03463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Открытка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4813"/>
            <a:ext cx="9144000" cy="5922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530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5301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5302" name="Picture 5" descr="открытка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856662" cy="6408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4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6325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63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60350"/>
            <a:ext cx="8362950" cy="6192838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Электронная визитка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557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Объект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65100"/>
            <a:ext cx="8569325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404813"/>
            <a:ext cx="6119813" cy="5327650"/>
          </a:xfrm>
        </p:spPr>
        <p:txBody>
          <a:bodyPr rtlCol="0">
            <a:normAutofit fontScale="92500" lnSpcReduction="20000"/>
          </a:bodyPr>
          <a:lstStyle/>
          <a:p>
            <a:pPr defTabSz="914019" eaLnBrk="1" fontAlgn="auto" hangingPunct="1">
              <a:spcAft>
                <a:spcPts val="0"/>
              </a:spcAft>
              <a:defRPr/>
            </a:pPr>
            <a:r>
              <a:rPr lang="ru-RU" sz="3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  <a:p>
            <a:pPr defTabSz="914019" eaLnBrk="1" fontAlgn="auto" hangingPunct="1">
              <a:spcAft>
                <a:spcPts val="0"/>
              </a:spcAft>
              <a:defRPr/>
            </a:pP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019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пропаганда молодых, крепких, здоровых и счастливых семей;</a:t>
            </a:r>
          </a:p>
          <a:p>
            <a:pPr defTabSz="914019" eaLnBrk="1" fontAlgn="auto" hangingPunct="1">
              <a:spcAft>
                <a:spcPts val="0"/>
              </a:spcAft>
              <a:defRPr/>
            </a:pPr>
            <a:endParaRPr lang="ru-RU" sz="1900" b="1" dirty="0">
              <a:solidFill>
                <a:schemeClr val="accent5">
                  <a:lumMod val="50000"/>
                </a:schemeClr>
              </a:solidFill>
            </a:endParaRPr>
          </a:p>
          <a:p>
            <a:pPr defTabSz="914019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укрепление в сознании молодых людей идей о том, что отцовство – это не только труд и постоянные хлопоты, но так же радость и самореализация;</a:t>
            </a:r>
          </a:p>
          <a:p>
            <a:pPr defTabSz="914019" eaLnBrk="1" fontAlgn="auto" hangingPunct="1">
              <a:spcAft>
                <a:spcPts val="0"/>
              </a:spcAft>
              <a:defRPr/>
            </a:pPr>
            <a:endParaRPr lang="ru-RU" sz="1900" b="1" dirty="0">
              <a:solidFill>
                <a:schemeClr val="accent5">
                  <a:lumMod val="50000"/>
                </a:schemeClr>
              </a:solidFill>
            </a:endParaRPr>
          </a:p>
          <a:p>
            <a:pPr defTabSz="914019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улучшение культуры общения между молодыми людьми</a:t>
            </a:r>
          </a:p>
          <a:p>
            <a:pPr defTabSz="914019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defTabSz="914019"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113" y="165100"/>
            <a:ext cx="2405062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238" y="173038"/>
            <a:ext cx="2405062" cy="634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4" name="Picture 5" descr="результаты и этап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93663"/>
            <a:ext cx="907256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результаты и этап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246063"/>
            <a:ext cx="907256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6" descr="участни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17145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59187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solidFill>
                  <a:srgbClr val="FF3300"/>
                </a:solidFill>
                <a:latin typeface="+mn-lt"/>
                <a:ea typeface="BatangChe" pitchFamily="49" charset="-127"/>
              </a:rPr>
              <a:t/>
            </a:r>
            <a:br>
              <a:rPr lang="ru-RU" sz="5400" b="1" i="1" dirty="0" smtClean="0">
                <a:solidFill>
                  <a:srgbClr val="FF3300"/>
                </a:solidFill>
                <a:latin typeface="+mn-lt"/>
                <a:ea typeface="BatangChe" pitchFamily="49" charset="-127"/>
              </a:rPr>
            </a:br>
            <a:r>
              <a:rPr lang="ru-RU" sz="5400" b="1" i="1" dirty="0" smtClean="0">
                <a:solidFill>
                  <a:srgbClr val="FF3300"/>
                </a:solidFill>
                <a:latin typeface="+mn-lt"/>
                <a:ea typeface="BatangChe" pitchFamily="49" charset="-127"/>
              </a:rPr>
              <a:t/>
            </a:r>
            <a:br>
              <a:rPr lang="ru-RU" sz="5400" b="1" i="1" dirty="0" smtClean="0">
                <a:solidFill>
                  <a:srgbClr val="FF3300"/>
                </a:solidFill>
                <a:latin typeface="+mn-lt"/>
                <a:ea typeface="BatangChe" pitchFamily="49" charset="-127"/>
              </a:rPr>
            </a:br>
            <a:r>
              <a:rPr lang="ru-RU" b="1" i="1" dirty="0" smtClean="0">
                <a:solidFill>
                  <a:srgbClr val="FF3300"/>
                </a:solidFill>
                <a:latin typeface="+mn-lt"/>
                <a:ea typeface="BatangChe" pitchFamily="49" charset="-127"/>
              </a:rPr>
              <a:t>Подготовительный этап </a:t>
            </a:r>
            <a:r>
              <a:rPr lang="ru-RU" sz="4800" b="1" i="1" dirty="0" smtClean="0">
                <a:solidFill>
                  <a:srgbClr val="FF3300"/>
                </a:solidFill>
                <a:latin typeface="+mn-lt"/>
                <a:ea typeface="BatangChe" pitchFamily="49" charset="-127"/>
              </a:rPr>
              <a:t>реализации проекта</a:t>
            </a:r>
            <a:r>
              <a:rPr lang="ru-RU" sz="4800" b="1" i="1" dirty="0" smtClean="0">
                <a:latin typeface="+mn-lt"/>
              </a:rPr>
              <a:t/>
            </a:r>
            <a:br>
              <a:rPr lang="ru-RU" sz="4800" b="1" i="1" dirty="0" smtClean="0">
                <a:latin typeface="+mn-lt"/>
              </a:rPr>
            </a:br>
            <a:endParaRPr lang="ru-RU" sz="5400" dirty="0" smtClean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65450"/>
            <a:ext cx="8713788" cy="32416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sz="5400" b="1" dirty="0" smtClean="0">
              <a:solidFill>
                <a:srgbClr val="FF3300"/>
              </a:solidFill>
              <a:latin typeface="BatangChe" pitchFamily="49" charset="-127"/>
              <a:ea typeface="BatangChe" pitchFamily="49" charset="-127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86313"/>
            <a:ext cx="2016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Объект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20825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13787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2160587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cs typeface="Times New Roman" pitchFamily="18" charset="0"/>
              </a:rPr>
              <a:t>Результаты анкетирования</a:t>
            </a:r>
            <a:br>
              <a:rPr lang="ru-RU" sz="3200" b="1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cs typeface="Times New Roman" pitchFamily="18" charset="0"/>
              </a:rPr>
              <a:t> по изучению общественного мнения </a:t>
            </a:r>
            <a:br>
              <a:rPr lang="ru-RU" sz="3200" b="1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cs typeface="Times New Roman" pitchFamily="18" charset="0"/>
              </a:rPr>
              <a:t>в сфере демографической безопасности</a:t>
            </a:r>
          </a:p>
        </p:txBody>
      </p:sp>
      <p:pic>
        <p:nvPicPr>
          <p:cNvPr id="45059" name="Объект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4076700"/>
            <a:ext cx="1520825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Сколько бы Вы хотели иметь детей?</a:t>
            </a:r>
          </a:p>
        </p:txBody>
      </p:sp>
      <p:graphicFrame>
        <p:nvGraphicFramePr>
          <p:cNvPr id="46083" name="Объект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5080000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r:id="rId4" imgW="5078408" imgH="5102794" progId="Excel.Chart.8">
                  <p:embed/>
                </p:oleObj>
              </mc:Choice>
              <mc:Fallback>
                <p:oleObj r:id="rId4" imgW="5078408" imgH="5102794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5080000" cy="509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Объект 3"/>
          <p:cNvGraphicFramePr>
            <a:graphicFrameLocks/>
          </p:cNvGraphicFramePr>
          <p:nvPr/>
        </p:nvGraphicFramePr>
        <p:xfrm>
          <a:off x="4592638" y="1506538"/>
          <a:ext cx="4216400" cy="5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r:id="rId7" imgW="4218798" imgH="5145470" progId="Excel.Chart.8">
                  <p:embed/>
                </p:oleObj>
              </mc:Choice>
              <mc:Fallback>
                <p:oleObj r:id="rId7" imgW="4218798" imgH="5145470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1506538"/>
                        <a:ext cx="4216400" cy="514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стин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D78C9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D85C00"/>
      </a:accent6>
      <a:hlink>
        <a:srgbClr val="56C7AA"/>
      </a:hlink>
      <a:folHlink>
        <a:srgbClr val="59A8D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2DD802-6651-40C3-8188-6F3426E481CC}"/>
</file>

<file path=customXml/itemProps2.xml><?xml version="1.0" encoding="utf-8"?>
<ds:datastoreItem xmlns:ds="http://schemas.openxmlformats.org/officeDocument/2006/customXml" ds:itemID="{4D1FCD3D-D5AA-4B1A-96D8-757EF4920253}"/>
</file>

<file path=customXml/itemProps3.xml><?xml version="1.0" encoding="utf-8"?>
<ds:datastoreItem xmlns:ds="http://schemas.openxmlformats.org/officeDocument/2006/customXml" ds:itemID="{F4CF66D7-9674-48BC-B047-D5CB18FFFC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104</Words>
  <Application>Microsoft Office PowerPoint</Application>
  <PresentationFormat>Экран (4:3)</PresentationFormat>
  <Paragraphs>20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Оформление по умолчанию</vt:lpstr>
      <vt:lpstr>Тема Office</vt:lpstr>
      <vt:lpstr>Остин</vt:lpstr>
      <vt:lpstr>Диаграмма Microsoft Excel</vt:lpstr>
      <vt:lpstr>Гомельский государственный университет  имени Франциска Скорины  представляет  проект «Вырастим вместе!»</vt:lpstr>
      <vt:lpstr>Презентация PowerPoint</vt:lpstr>
      <vt:lpstr>Презентация PowerPoint</vt:lpstr>
      <vt:lpstr>Презентация PowerPoint</vt:lpstr>
      <vt:lpstr>Презентация PowerPoint</vt:lpstr>
      <vt:lpstr>  Подготовительный этап реализации проекта </vt:lpstr>
      <vt:lpstr>Презентация PowerPoint</vt:lpstr>
      <vt:lpstr>Результаты анкетирования  по изучению общественного мнения  в сфере демографической безопасности</vt:lpstr>
      <vt:lpstr>Сколько бы Вы хотели иметь детей?</vt:lpstr>
      <vt:lpstr>Что прежде всего приходит в голову, когда Вы слышите словосочетание «молодая семья»?</vt:lpstr>
      <vt:lpstr>Вы считаете заключение брака необходимым условием  для создания семьи?</vt:lpstr>
      <vt:lpstr>Презентация PowerPoint</vt:lpstr>
      <vt:lpstr>Встреча автора проекта и родителей  учреждения дошкольного образования №111 г.Гомеля о проведении и участию  в акции «Папина аллея»</vt:lpstr>
      <vt:lpstr>Презентация PowerPoint</vt:lpstr>
      <vt:lpstr>Презентация PowerPoint</vt:lpstr>
      <vt:lpstr>                        Конкурс                       рекламных плакатов                и                            агитационных рисунков         на тему ответственного отцовства                   и уважительного отношения  к женщинам «Вырастим вместе!»                                              http://vk.com/club42630527 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Dmitry Tarasov</cp:lastModifiedBy>
  <cp:revision>75</cp:revision>
  <cp:lastPrinted>2012-10-23T06:51:41Z</cp:lastPrinted>
  <dcterms:created xsi:type="dcterms:W3CDTF">2012-04-05T12:53:19Z</dcterms:created>
  <dcterms:modified xsi:type="dcterms:W3CDTF">2016-05-31T12:34:05Z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