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4" r:id="rId6"/>
    <p:sldId id="275" r:id="rId7"/>
    <p:sldId id="277" r:id="rId8"/>
    <p:sldId id="276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EFF"/>
    <a:srgbClr val="FF3399"/>
    <a:srgbClr val="593F8D"/>
    <a:srgbClr val="5D93FF"/>
    <a:srgbClr val="3B7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171" autoAdjust="0"/>
    <p:restoredTop sz="99343" autoAdjust="0"/>
  </p:normalViewPr>
  <p:slideViewPr>
    <p:cSldViewPr showGuides="1">
      <p:cViewPr>
        <p:scale>
          <a:sx n="75" d="100"/>
          <a:sy n="75" d="100"/>
        </p:scale>
        <p:origin x="-1860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12C5-E6DB-4141-9750-103E51FD960F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0859-D3FF-4657-B0D3-F4F5A9E9F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0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5F37-5C16-40FE-BE75-4DC817736215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06B75-E6CB-4260-B054-E59DAC9C0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E55B-9708-4CE5-8668-62668D8B863B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EA9E-14AC-47B6-90FC-0A63F784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04AC6-249E-4938-BEEC-765931277B05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F216-2A81-4BBB-9CFF-9E32D182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47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2B14-4120-46E0-891D-5BD6F009B36C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0F9E-BFB3-44DB-846C-8E26F9A7C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1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3454-260F-4F94-9F73-5F271D00C3DC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68F5-544D-415B-B642-5E7111AA7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9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57EA-795D-4D4A-92B3-E8059D72A0B2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5417-981D-4142-B381-293095668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7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ED238-7F0B-4D68-A7C1-C6D9B7FF0019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5482-2E5A-4D8B-940D-4A5E497D5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F0D5-6485-4C70-ADBA-E4193108321E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0590-E286-4FC5-A70E-30A2EC6B8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3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FB8A-1A6B-408F-9550-979CE426ABDE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516FB-1B61-4ECB-86C6-0AE483A2D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C8AB-63AD-442D-853B-500FD705C895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CD70-F4C2-4ED0-B0B9-4C8E53431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1315059">
            <a:off x="152400" y="4724400"/>
            <a:ext cx="4254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76FAD-A4A9-4139-BD17-C42818143760}" type="datetimeFigureOut">
              <a:rPr lang="ru-RU"/>
              <a:pPr>
                <a:defRPr/>
              </a:pPr>
              <a:t>01.06.2016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B5C390-FC3E-4D1E-BD04-9708C41AF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8688" y="6000750"/>
            <a:ext cx="7572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C:\Users\Дмитрий\Desktop\Безимени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32886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2426112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ln w="0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Учреждение образования</a:t>
            </a:r>
            <a:br>
              <a:rPr lang="ru-RU" sz="4000" b="1" dirty="0">
                <a:ln w="0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0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«Гомельский государственный университет имени Ф.Скорины»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9100" y="4638693"/>
            <a:ext cx="757242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Юридический факультет</a:t>
            </a:r>
          </a:p>
        </p:txBody>
      </p:sp>
      <p:pic>
        <p:nvPicPr>
          <p:cNvPr id="13318" name="Picture 3" descr="K:\ВАЛЕРА\ггу-эмблем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02406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27088" y="5373688"/>
            <a:ext cx="6927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Студенческая учебно-научная лаборатория </a:t>
            </a:r>
          </a:p>
          <a:p>
            <a:pPr algn="ctr"/>
            <a:r>
              <a:rPr lang="ru-RU" sz="2400" b="1"/>
              <a:t>«Юридическая клиника»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Для реализации проекта </a:t>
            </a:r>
            <a:r>
              <a:rPr lang="ru-RU" sz="3600" b="1" u="sng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необходимо: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12" y="836712"/>
            <a:ext cx="9144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 Укрепление материальной базы лаборатории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посредством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приобретения:</a:t>
            </a:r>
          </a:p>
          <a:p>
            <a:pPr>
              <a:defRPr/>
            </a:pPr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оборудования</a:t>
            </a:r>
            <a:r>
              <a:rPr lang="en-US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-канцелярских товаров</a:t>
            </a:r>
            <a:r>
              <a:rPr lang="en-US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расходных материалов.</a:t>
            </a:r>
          </a:p>
        </p:txBody>
      </p:sp>
      <p:pic>
        <p:nvPicPr>
          <p:cNvPr id="6" name="Picture 2" descr="C:\Users\Дмитрий\Desktop\Эмблем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84538"/>
            <a:ext cx="3960813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118316"/>
            <a:ext cx="889248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Обеспечение проводимых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тренингов и консультаций  с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осужденными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en-US" sz="2400" dirty="0">
              <a:solidFill>
                <a:srgbClr val="256EFF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-плакатами</a:t>
            </a:r>
            <a:r>
              <a:rPr lang="en-US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-буклетами</a:t>
            </a:r>
            <a:r>
              <a:rPr lang="en-US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-брошюрами</a:t>
            </a:r>
            <a:r>
              <a:rPr lang="en-US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-прочей наглядной информацией</a:t>
            </a:r>
            <a:r>
              <a:rPr lang="en-US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28688" y="6000750"/>
            <a:ext cx="7572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0" y="1453754"/>
            <a:ext cx="9144000" cy="1938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0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ПРОЕКТ: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0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«Будущие юристы – за гармоничное развитие общества»</a:t>
            </a:r>
            <a:endParaRPr lang="ru-RU" sz="4000" b="1" dirty="0">
              <a:ln w="0"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350" y="3636977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000" b="1" dirty="0">
                <a:ln w="0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ПРЕДСТАВЛЯЕТ</a:t>
            </a:r>
            <a:endParaRPr lang="ru-RU" sz="6000" b="1" dirty="0">
              <a:ln w="0"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7504" y="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ln w="0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000" b="1" dirty="0">
              <a:ln w="0"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836712"/>
            <a:ext cx="7092279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1.</a:t>
            </a:r>
            <a:r>
              <a:rPr lang="ru-RU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Концепция национальной безопасности Республики Беларусь </a:t>
            </a: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области обеспечения национальной безопасности в социальной сфере указывает на необходимость принятия мер, направленных на снижение уровня преступности и криминализации общества (</a:t>
            </a:r>
            <a:r>
              <a:rPr lang="ru-RU" sz="22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п.12 Указа Президента Республики Беларусь  от 9 ноября 2010 года № 575</a:t>
            </a: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652569"/>
            <a:ext cx="6984776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ru-RU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.Постановление «О некоторых вопросах правового просвещения населения» </a:t>
            </a: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 числу субъектов</a:t>
            </a:r>
            <a:r>
              <a:rPr lang="ru-RU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правового просвещения относит:</a:t>
            </a:r>
            <a:r>
              <a:rPr lang="ru-RU" sz="2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лиц ведущих прием граждан в </a:t>
            </a: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юридических </a:t>
            </a: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клиниках создаваемых на базе учреждений образования </a:t>
            </a:r>
            <a:r>
              <a:rPr lang="ru-RU" sz="22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(п.1.3 Постановления Министерства юстиции Республики Беларусь от </a:t>
            </a:r>
          </a:p>
          <a:p>
            <a:pPr algn="just">
              <a:defRPr/>
            </a:pPr>
            <a:r>
              <a:rPr lang="ru-RU" sz="22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19 ноября 2010 г. № 98).</a:t>
            </a:r>
            <a:endParaRPr lang="ru-RU" sz="2200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Боярин\Desktop\Новый конкурс инновации\Герб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1349375"/>
            <a:ext cx="17811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Users\Боярин\Desktop\Новый конкурс инновации\Герб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76700"/>
            <a:ext cx="1512888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7504" y="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ln w="0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Значение проекта</a:t>
            </a:r>
            <a:endParaRPr lang="ru-RU" sz="4000" b="1" dirty="0">
              <a:ln w="0"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2882"/>
            <a:ext cx="882047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effectLst>
                  <a:glow rad="101600">
                    <a:schemeClr val="bg2">
                      <a:lumMod val="9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1.Предоставление своевременной правовой информации лицам, осужденным к ограничению свободы</a:t>
            </a:r>
            <a:r>
              <a:rPr lang="en-US" sz="2000" b="1" dirty="0">
                <a:effectLst>
                  <a:glow rad="101600">
                    <a:schemeClr val="bg2">
                      <a:lumMod val="9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glow rad="101600">
                    <a:schemeClr val="bg2">
                      <a:lumMod val="9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будет способствовать</a:t>
            </a:r>
            <a:r>
              <a:rPr lang="en-US" sz="2000" b="1" dirty="0">
                <a:effectLst>
                  <a:glow rad="101600">
                    <a:schemeClr val="bg2">
                      <a:lumMod val="90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effectLst>
                <a:glow rad="101600">
                  <a:schemeClr val="bg2">
                    <a:lumMod val="90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54168"/>
            <a:ext cx="8676456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effectLst>
                  <a:glow rad="101600">
                    <a:schemeClr val="bg2">
                      <a:lumMod val="9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2. Работа студентов – будущих юристов с осужденными будет способствовать внедрению инновационных технологий в процесс обучения посредством приобретения ими практических навыков работы, что соответствует политике Гомельского государственного университета имени Ф. Скорины в области качества</a:t>
            </a:r>
            <a:endParaRPr lang="ru-RU" sz="2000" b="1" dirty="0">
              <a:effectLst>
                <a:glow rad="101600">
                  <a:schemeClr val="bg2">
                    <a:lumMod val="9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352962"/>
            <a:ext cx="800494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000" i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-активному использованию гражданами законных средств при</a:t>
            </a:r>
          </a:p>
          <a:p>
            <a:pPr algn="just">
              <a:defRPr/>
            </a:pPr>
            <a:r>
              <a:rPr lang="ru-RU" sz="2000" i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разрешении жизненных ситуаций</a:t>
            </a:r>
            <a:r>
              <a:rPr lang="en-US" sz="2000" i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145050"/>
            <a:ext cx="799288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-предотвращению </a:t>
            </a:r>
            <a:r>
              <a:rPr lang="ru-RU" sz="2000" i="1" dirty="0" err="1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рецидивности</a:t>
            </a:r>
            <a:r>
              <a:rPr lang="ru-RU" sz="2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преступности и снижению социальной напряжённости в обществе</a:t>
            </a:r>
            <a:r>
              <a:rPr lang="en-US" sz="2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852936"/>
            <a:ext cx="799288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-минимизации рисков наступления неблагоприятных последствий, связанных с их долгим отсутствием на свободе (задолженность по коммунальным платежам, задолженность по исполнительным листам и т.п.)</a:t>
            </a:r>
            <a:r>
              <a:rPr lang="en-US" sz="2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1" y="4213537"/>
            <a:ext cx="79928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	-выявлению и пресечению нарушений трудового законодательства недобросовестными нанимателями в отношении трудящихся осужденных</a:t>
            </a:r>
            <a:endParaRPr lang="ru-RU" sz="2000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Студенческая учебно-научная</a:t>
            </a:r>
            <a:br>
              <a:rPr lang="ru-RU" sz="45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лаборатория</a:t>
            </a:r>
            <a:endParaRPr lang="ru-RU" sz="4500" b="1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митрий\Desktop\Эмблем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44600"/>
            <a:ext cx="62150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Дмитрий\Desktop\Эмблем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18716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212976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«Визитная карточка»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604" y="2492896"/>
            <a:ext cx="421484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unga" pitchFamily="2"/>
                <a:cs typeface="Arial" charset="0"/>
              </a:rPr>
              <a:t>ДАТА ОСНОВАНИЯ: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608" y="31469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unga" pitchFamily="2"/>
                <a:cs typeface="Arial" charset="0"/>
              </a:rPr>
              <a:t>МЕСТО ОСНОВАНИЯ: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unga" pitchFamily="2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53570" y="2522035"/>
            <a:ext cx="3512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Tunga" pitchFamily="2"/>
                <a:cs typeface="Arial" charset="0"/>
              </a:rPr>
              <a:t>январь 2003 года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465" y="4289733"/>
            <a:ext cx="8786841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Tunga" pitchFamily="2"/>
                <a:cs typeface="Arial" charset="0"/>
              </a:rPr>
              <a:t>Юридический факультет УО «ГГУ им.  Ф.Скорины», г. Гомель, ул.Кирова 119, к.2, ауд. 1-8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32952 -0.30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00" y="-1544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Основные направления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деятельности</a:t>
            </a:r>
            <a:endParaRPr lang="ru-RU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313" y="1357313"/>
            <a:ext cx="4321175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ln/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студентов-юристов</a:t>
            </a:r>
          </a:p>
          <a:p>
            <a:pPr algn="ctr">
              <a:defRPr/>
            </a:pPr>
            <a:r>
              <a:rPr lang="ru-RU" sz="2200" b="1" dirty="0">
                <a:ln/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профессиональным навыкам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4821238" y="1357313"/>
            <a:ext cx="4071937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/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«Адвокат  по переписке»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3850" y="3214688"/>
            <a:ext cx="4071938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/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Правовая помощь</a:t>
            </a:r>
          </a:p>
          <a:p>
            <a:pPr algn="ctr">
              <a:defRPr/>
            </a:pPr>
            <a:r>
              <a:rPr lang="ru-RU" sz="2400" b="1" dirty="0">
                <a:ln/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осужденным </a:t>
            </a:r>
          </a:p>
        </p:txBody>
      </p:sp>
      <p:sp>
        <p:nvSpPr>
          <p:cNvPr id="13" name="Овал 12"/>
          <p:cNvSpPr/>
          <p:nvPr/>
        </p:nvSpPr>
        <p:spPr>
          <a:xfrm>
            <a:off x="4859338" y="3286125"/>
            <a:ext cx="4071937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/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«Живое право»</a:t>
            </a:r>
          </a:p>
        </p:txBody>
      </p:sp>
      <p:sp>
        <p:nvSpPr>
          <p:cNvPr id="14" name="Овал 13"/>
          <p:cNvSpPr/>
          <p:nvPr/>
        </p:nvSpPr>
        <p:spPr>
          <a:xfrm>
            <a:off x="2627313" y="5000625"/>
            <a:ext cx="4071937" cy="1643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n/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Консультирование 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2" grpId="1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93725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Целевая группа: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осужденные к ограничению свободы с отбыванием наказания в ИУ открытого типа.</a:t>
            </a:r>
          </a:p>
          <a:p>
            <a:pPr algn="just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развитие социальной функции лаборатории.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746250"/>
            <a:ext cx="471646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i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i="1" u="sng">
                <a:latin typeface="Times New Roman" pitchFamily="18" charset="0"/>
                <a:cs typeface="Times New Roman" pitchFamily="18" charset="0"/>
              </a:rPr>
              <a:t>Проведение тренингов по: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*механизмам защиты трудовых прав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вопросам социальной поддержки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социальным правам осужденных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реализации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жилищных и наследственных прав и т.д.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i="1" u="sng">
                <a:latin typeface="Times New Roman" pitchFamily="18" charset="0"/>
                <a:cs typeface="Times New Roman" pitchFamily="18" charset="0"/>
              </a:rPr>
              <a:t>Осуществление: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правового консультирования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   *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правового информирования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i="1" u="sng">
                <a:latin typeface="Times New Roman" pitchFamily="18" charset="0"/>
                <a:cs typeface="Times New Roman" pitchFamily="18" charset="0"/>
              </a:rPr>
              <a:t>Подготовка ответов на письма осужденных</a:t>
            </a:r>
          </a:p>
        </p:txBody>
      </p:sp>
      <p:pic>
        <p:nvPicPr>
          <p:cNvPr id="1026" name="Picture 2" descr="C:\Users\Боярин\Desktop\Занятие для лиц, отбывающих наказание в виде ограничения своб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96078"/>
            <a:ext cx="3699499" cy="262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5" y="4169654"/>
            <a:ext cx="3701211" cy="264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35496" y="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tabLst>
                <a:tab pos="4208463" algn="l"/>
              </a:tabLst>
              <a:defRPr/>
            </a:pPr>
            <a:r>
              <a:rPr lang="ru-RU" sz="4000" b="1" dirty="0">
                <a:ln w="0"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Содержание проекта</a:t>
            </a:r>
            <a:endParaRPr lang="ru-RU" sz="4000" b="1" dirty="0">
              <a:ln w="0"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Для реализации проекта </a:t>
            </a:r>
            <a:r>
              <a:rPr lang="ru-RU" sz="3600" b="1" u="sng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имеем: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221088"/>
            <a:ext cx="816646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 Помещение для реализации проекта на территории ИУОТ № 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0906" y="4654297"/>
            <a:ext cx="639001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Людей, способных и готовых реализовать проект</a:t>
            </a:r>
            <a:endParaRPr lang="ru-RU" sz="2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085184"/>
            <a:ext cx="590892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3. Необходимую базу для подготовки студентов</a:t>
            </a:r>
            <a:endParaRPr lang="ru-RU" sz="2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91" y="5517232"/>
            <a:ext cx="842088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4. Налаженные контакты с  управлением Департамента </a:t>
            </a:r>
          </a:p>
          <a:p>
            <a:pPr algn="just">
              <a:defRPr/>
            </a:pPr>
            <a:r>
              <a:rPr lang="ru-RU" sz="2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исполнения наказаний Республики Беларусь по Гомельской области</a:t>
            </a:r>
            <a:endParaRPr lang="ru-RU" sz="2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Боярин\Desktop\Буклетики\IMGP156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20006" y="854714"/>
            <a:ext cx="4488498" cy="33663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I:\май 2011\IMG_7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651" y="836712"/>
            <a:ext cx="451235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6199C1-5117-4ECF-B45E-D452D4AF3E79}"/>
</file>

<file path=customXml/itemProps2.xml><?xml version="1.0" encoding="utf-8"?>
<ds:datastoreItem xmlns:ds="http://schemas.openxmlformats.org/officeDocument/2006/customXml" ds:itemID="{6C24A75A-EE20-4359-8127-812BCC97E4A9}"/>
</file>

<file path=customXml/itemProps3.xml><?xml version="1.0" encoding="utf-8"?>
<ds:datastoreItem xmlns:ds="http://schemas.openxmlformats.org/officeDocument/2006/customXml" ds:itemID="{01BD16A0-728B-4487-8330-451852355E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Words>139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Corbel</vt:lpstr>
      <vt:lpstr>Tw Cen MT</vt:lpstr>
      <vt:lpstr>Wingdings 2</vt:lpstr>
      <vt:lpstr>Wingdings</vt:lpstr>
      <vt:lpstr>Calibri</vt:lpstr>
      <vt:lpstr>Times New Roman</vt:lpstr>
      <vt:lpstr>Тема4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KIRILL</dc:creator>
  <cp:lastModifiedBy>Dmitry Tarasov</cp:lastModifiedBy>
  <cp:revision>310</cp:revision>
  <dcterms:created xsi:type="dcterms:W3CDTF">2010-03-13T14:45:17Z</dcterms:created>
  <dcterms:modified xsi:type="dcterms:W3CDTF">2016-06-01T08:52:05Z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