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90" r:id="rId4"/>
    <p:sldId id="291" r:id="rId5"/>
    <p:sldId id="280" r:id="rId6"/>
    <p:sldId id="310" r:id="rId7"/>
    <p:sldId id="311" r:id="rId8"/>
    <p:sldId id="312" r:id="rId9"/>
    <p:sldId id="258" r:id="rId10"/>
    <p:sldId id="259" r:id="rId11"/>
    <p:sldId id="260" r:id="rId12"/>
    <p:sldId id="276" r:id="rId13"/>
    <p:sldId id="292" r:id="rId14"/>
    <p:sldId id="264" r:id="rId15"/>
    <p:sldId id="265" r:id="rId16"/>
    <p:sldId id="267" r:id="rId17"/>
    <p:sldId id="289" r:id="rId18"/>
    <p:sldId id="266" r:id="rId19"/>
    <p:sldId id="269" r:id="rId20"/>
    <p:sldId id="274" r:id="rId21"/>
    <p:sldId id="307" r:id="rId22"/>
    <p:sldId id="271" r:id="rId23"/>
    <p:sldId id="285" r:id="rId24"/>
    <p:sldId id="294" r:id="rId25"/>
    <p:sldId id="295" r:id="rId26"/>
    <p:sldId id="308" r:id="rId27"/>
    <p:sldId id="293" r:id="rId28"/>
    <p:sldId id="275" r:id="rId29"/>
    <p:sldId id="261" r:id="rId30"/>
    <p:sldId id="272" r:id="rId31"/>
    <p:sldId id="262" r:id="rId32"/>
    <p:sldId id="283" r:id="rId33"/>
    <p:sldId id="299" r:id="rId34"/>
    <p:sldId id="298" r:id="rId35"/>
    <p:sldId id="297" r:id="rId36"/>
    <p:sldId id="296" r:id="rId37"/>
    <p:sldId id="286" r:id="rId38"/>
    <p:sldId id="313" r:id="rId39"/>
    <p:sldId id="314" r:id="rId40"/>
    <p:sldId id="315" r:id="rId41"/>
    <p:sldId id="316" r:id="rId42"/>
    <p:sldId id="281" r:id="rId43"/>
    <p:sldId id="277" r:id="rId44"/>
    <p:sldId id="273" r:id="rId45"/>
    <p:sldId id="284" r:id="rId46"/>
    <p:sldId id="256" r:id="rId47"/>
    <p:sldId id="309" r:id="rId48"/>
    <p:sldId id="305" r:id="rId49"/>
    <p:sldId id="306" r:id="rId50"/>
    <p:sldId id="28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«Кто я? Что я? Только лишь мечтатель…»</a:t>
            </a:r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b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b="1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Вечер поэзии, посвящённый 120-летию </a:t>
            </a:r>
            <a:br>
              <a:rPr lang="ru-RU" b="1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b="1" i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со дня рождения Сергея Есенина</a:t>
            </a:r>
            <a:endParaRPr lang="ru-RU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0"/>
            <a:r>
              <a:rPr lang="ru-RU" sz="2000" b="1" i="1" cap="all" dirty="0" smtClean="0">
                <a:latin typeface="Times New Roman" pitchFamily="18" charset="0"/>
                <a:cs typeface="Times New Roman" pitchFamily="18" charset="0"/>
              </a:rPr>
              <a:t>Письмо матери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жива ещё, моя старушка?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 и я. Привет тебе, привет!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струится над твоей избушкой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Тот вечерний несказанный свет.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836713"/>
            <a:ext cx="4139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Пишут мне, что ты, тая тревогу,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Загрустила шибко обо мне,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ты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xодишь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дорогу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старомодном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ветxом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шушуне.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тебе в вечернем синем мраке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видится одно и то ж: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Будто кто-то мне в кабацкой драке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Саданул под сердце финский нож.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Ничего, родная! Успокойся.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только тягостная бредь.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такой уж горький я пропойца,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Чтоб, тебя не видя, умереть.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по-прежнему такой же нежный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мечтаю только лишь о том,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скорее от тоски мятежной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Воротиться в низенький наш дом.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5" name="Рисунок 4" descr="y_d7e7a6bb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2856"/>
            <a:ext cx="4884035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вернусь, когда раскинет ветви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По-весеннему наш белый сад.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ты меня уж на рассвете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буди, как восемь лет назад.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5462"/>
            <a:ext cx="6840760" cy="489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5976" y="40466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буди того,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отмечталось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волнуй того, что не сбылось, 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Слишком раннюю утрату и усталость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Испытать мне в жизни привелось.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1496428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69"/>
          <a:stretch>
            <a:fillRect/>
          </a:stretch>
        </p:blipFill>
        <p:spPr>
          <a:xfrm>
            <a:off x="541515" y="2060848"/>
            <a:ext cx="8362285" cy="47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4048" y="404664"/>
            <a:ext cx="3889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забудь же про свою тревогу,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грусти так шибко обо мне.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xоди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часто на дорогу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старомодном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ветxом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шушуне.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молиться не учи меня. Не надо!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старому возврата больше 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одна мне помощь и отрада,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одна мне несказанный свет.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23827"/>
            <a:ext cx="6552728" cy="644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212976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«Письмо матери»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читает слушатель подготовительного отделения специальности «Психология»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Лызова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Эвелина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Авдонина Татьяна Викторовна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491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помните, Вы всё, конечно, помните…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«Письмо к женщине»</a:t>
            </a:r>
            <a:endParaRPr kumimoji="0" lang="ru-RU" sz="2400" b="0" i="1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065617" cy="47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1997224"/>
            <a:ext cx="7065617" cy="47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040" y="260648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«Лицом к лицу лица не увидать. Большое видится на расстоянье».  В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«Письме к женщине»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сплетаются, сходятся и расходятся две линии, два мощных пласта: личное и общественное, любовь к женщине и любовь к Родине.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строки можно отнести и к женщине, которую когда-то любил поэт, но потерял. Теперь ему остаётся только сожалеть о ней.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6482080" cy="443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8504"/>
            <a:ext cx="46795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помните,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все, конечно, помните,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я стоял,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Приблизившись к стене,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Взволнованно ходили вы по комнате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что-то резкое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лицо бросали мне.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говорили: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пора расстаться,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вас измучила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шальная жизнь,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вам пора за дело приниматься,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мой удел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Катиться дальше, вниз.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27984" y="-62518"/>
            <a:ext cx="449999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Любимая!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вы не любили.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знали вы, что в сонмище людском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был, как лошадь, загнанная в мыле,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Пришпоренная смелым ездоком.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Простите мне...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знаю:  вы не та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Живете вы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серьезным, умным мужем;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не нужна вам наша маета,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 я вам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капельки не нужен.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Живите так,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вас ведет звезда,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кущей обновленной сени.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приветствием,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Знакомый ваш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Сергей Есенин.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70567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07704" y="5373216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Стихотворение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«Письмо к женщине»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читает слушатель подготовительного отделения специальности «Психология»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Хилько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Анастасия.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Авдонина Татьяна Викторовна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236536"/>
            <a:ext cx="7524328" cy="562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0"/>
            <a:ext cx="6552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Родство душ лирического героя и зверя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мотив одиночества в стихотворении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«СОБАКЕ КАЧАЛОВА»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272120"/>
            <a:ext cx="460851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«Собаке Качалова»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написано в 1925 году, это последний год жизни поэта, о котором он сам сказал: «Не удержался. Видать, разбился о камень чёрствых людских сердец». Есенина роднила с окружающим миром каждая строка, он умел передать чувства и настроения берёзы, хлебного колоса, птицы, собаки и т.д.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b1cad_ece443e8_XL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388843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Познавательно-обучающее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подготовительном отделении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 «ГГУ им. Ф. Скорины»,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которого является расширение кругозора обучающихся, приобщение их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общечеловеческим и национальным ценностям, развитие чувства прекрасного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476672"/>
            <a:ext cx="2670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СОБАКЕ КАЧАЛОВА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206624"/>
            <a:ext cx="45365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Дай, Джим на счастье лапу мне,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Такую лапу не видал я с роду.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 с тобой полаем при луне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тихую, бесшумную погоду.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Дай, Джим на счастье лапу мне.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Пожалуйста, голубчик, не лижись.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Пойми со мной хоть самое простое.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ты не знаешь, что такое жизнь,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знаешь, ты, что жить на свете стоит.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Хозяин твой и мил, и знаменит,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 него гостей бывает в доме много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каждый, улыбаясь, норовит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Тебя по шерсти бархатной потрогать.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1764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484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1196752"/>
            <a:ext cx="4716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по-собачьи дьявольски красив,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такою милою, доверчивой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приятцей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никого ни капли не спросив,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пьяный друг ты лезешь целоваться.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милый Джим, среди твоих гостей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много всяких и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невсяких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та, что всех безмолвней и грустней,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Сюда случайно вдруг не заходила?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придёт, даю тебе поруку.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без меня, в её </a:t>
            </a:r>
            <a:r>
              <a:rPr lang="ru-RU" sz="20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уставясь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взгляд,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за меня лизни ей нежно руку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всё, в чём был и не был виноват.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058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188640"/>
            <a:ext cx="4763145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Интересна история написания стихотворения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«Собаке Качалова»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1929 году актёр В.И.Качалов вспоминал, что после нескольких дней «знакомства» с его собакой, Есенин, надев цилиндр «для парада», пришёл к Джиму с визитом и со специально ему написанными стихами, но не отдал их, «так как акт вручения стихов Джиму требует присутствия хозяина», но он придёт в другой раз, чтобы застать и самого Качалова.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5933080" cy="525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3284984"/>
            <a:ext cx="29878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«Собаке Качалова»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читает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лушатель подготовительного отделения специальности «Экономика»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Васильева Вероника.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Королёва Елена Анатольевна.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0648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 том, что горе животного может быть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таким же огромным, как у человека,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свидетельствует стихотворение </a:t>
            </a:r>
            <a:r>
              <a:rPr lang="ru-RU" sz="2200" b="1" i="1" cap="all" dirty="0" smtClean="0">
                <a:latin typeface="Times New Roman" pitchFamily="18" charset="0"/>
                <a:cs typeface="Times New Roman" pitchFamily="18" charset="0"/>
              </a:rPr>
              <a:t>«Песнь о собаке»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3843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1484784"/>
            <a:ext cx="52210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Есенин неоднократно признавался в том, что животных любит гораздо больше, чем людей. По мнению поэта, братья наши меньшие – существа более благородные и возвышенные, их натуре присущи преданность и честность, а жестокость обусловлена не тщеславием и попыткой самоутвердится, а банальным инстинктом самосохранения.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 кому удавалось так контрастно и ярко противопоставить человека животному, как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сделал поэт в стихотворении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«Песнь о собаке»,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написанном в 1915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86916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сюжета этого произведения – типичная и весьма банальная история о том, как на сельском подворье ощенилась рыжая сука, а хозяин, не пожелавший возиться со щенками и решать, куда их пристроить, попросту утопил малышей в реке. С человеческой точки зрения такой поступок, безусловно, является жестоким, однако в этот момент мало кто задумывается над тем, что и у обычной дворовой собаки тоже есть чувства и душа и она может страдать так же сильно, как и человек.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6967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191000" cy="32403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Утром в ржаном закуте,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Где златятся рогожи в ряд,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Семерых ощенила сука,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Рыжих семерых щенят.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 вечера она их ласкала,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Причёсывая языком,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струился снежок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подталый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 тёплым её животом.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88640"/>
            <a:ext cx="3870176" cy="338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вечером, когда куры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Обсиживают шесток,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Вышел хозяин хмурый,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Семерых всех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поклал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мешок.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сугробам она бежала,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Поспевая за ним бежать…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так долго, долго дрожала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Воды незамерзшей гладь.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24744"/>
            <a:ext cx="4086200" cy="523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когда чуть плелась обратно,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Слизывая пот с боков,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Показался ей месяц над хатой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Одним из её щенков.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синюю высь звонко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Глядела она, скуля,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месяц скользил тонкий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скрылся за холм в полях.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глухо, как от подачки,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бросят ей камень в смех,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Покатились глаза собачьи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84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Золотыми звёздами в снег.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39"/>
            <a:ext cx="4248472" cy="469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132856"/>
            <a:ext cx="48965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2080" y="4797152"/>
            <a:ext cx="36724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«Песнь о собаке»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преподаватель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Авдонина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Татьяна Викторовна.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latin typeface="Times New Roman" pitchFamily="18" charset="0"/>
                <a:cs typeface="Times New Roman" pitchFamily="18" charset="0"/>
              </a:rPr>
              <a:t>«Отговорила роща золотая...»</a:t>
            </a:r>
            <a:endParaRPr lang="ru-RU" sz="2400" b="1" i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9512" y="1052736"/>
            <a:ext cx="8712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 проводит параллель между собой и золотой осенней рощей, которая постепенно сбрасывает свой роскошный наряд, готовясь к зимнему сну. Вообще, каждому явлению природы Есенин стремится подобрать некие аналоги из собственной жизни. Поэтому стая журавлей, улетающих на юг, напоминает ему странника. И тут же поэт уточняет –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«стою один среди равнины голой»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подчёркивая тем самым, что является точно таким же странником, который не думает о прошлом, но и в будущем не видит для себя места.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27 ноября 2015 года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состоялся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Вечер поэзии,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посвящённый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120-летию со дня рождения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Сергея Александровича </a:t>
            </a:r>
            <a:r>
              <a:rPr lang="ru-RU" sz="3400" b="1" cap="all" dirty="0" smtClean="0">
                <a:latin typeface="Times New Roman" pitchFamily="18" charset="0"/>
                <a:cs typeface="Times New Roman" pitchFamily="18" charset="0"/>
              </a:rPr>
              <a:t>Есенина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«Кто я? Что я? Только лишь мечтатель…»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7463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Слушатели факультета довузовской подготовки и обучения иностранных студентов представили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видеопрезентации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посвящённые творчеству величайшего русского поэта. </a:t>
            </a:r>
          </a:p>
          <a:p>
            <a:pPr marL="0" indent="27463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Стихотворения Сергея Есенина читали  слушатели подготовительного отделения: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Васильева Вероника,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Холопов Игорь,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Хилько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Анастасия,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Лызова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Эвелина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иностранные студенты юридического и геолого-географического факультетов: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Бабаев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Арслан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Алламырадов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Бакы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 Назаров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Гуванч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Балтабаев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Анвар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Оразов</a:t>
            </a:r>
            <a:r>
              <a:rPr lang="ru-RU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Шадурды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463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Тематику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Вечера поэзии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разработала доцент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Авдонина Татьяна Викторовна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7463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Вела программу старший преподаватель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Королёва Елена Анатольевна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4638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Музыкальное оформление подготовил старший преподаватель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Казимирский Геннадий Леонидович.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6896"/>
            <a:ext cx="3995936" cy="264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8640"/>
            <a:ext cx="52200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Отговорила роща золотая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Берёзовым, весёлым языком,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журавли, печально пролетая,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не жалеют больше ни о 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жалеть? Ведь каждый в мире странник 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Пройдёт, зайдёт и вновь покинет 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всех ушедших грезит конопляник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широким месяцем над голубым прудом.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Стою один среди равнины голой,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журавлей относит ветром вдаль,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полон дум о юности весёлой,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ничего в прошедшем мне не жаль.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16016" y="2887682"/>
            <a:ext cx="44279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жаль мне лет, растраченных напрасно,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жаль души сиреневую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саду горит костёр рябины красной,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никого не может он согреть.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обгорят рябиновые кисти,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желтизны не пропадёт трава,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дерево роняет тихо листья,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я роняю грустные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время, ветром разметая,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Сгребёт их все в один ненужный ком…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 так… что роща золотая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Отговорила милым языком.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969" y="0"/>
            <a:ext cx="4243131" cy="282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8064896" cy="518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5537556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«Отговорила роща золотая»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тудент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курса геолого-географический факультета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Балтабаев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Анвар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Королёва Елена Анатольевна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260648"/>
            <a:ext cx="78488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Клён как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образ, символизирующий человека,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долю </a:t>
            </a:r>
            <a:r>
              <a:rPr lang="ru-RU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которого выпали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непростые жизненные испытания, представлен в стихотворении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«Клён ты мой опавший, клён заледенелый…»</a:t>
            </a:r>
            <a:endParaRPr kumimoji="0" lang="ru-RU" sz="22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91326"/>
            <a:ext cx="7699231" cy="486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138739"/>
            <a:ext cx="856895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Пейзажная лирика Сергея Есенина помимо удивительной образности и метафоричности обладает одной уникальной особенностью – практически все произведения поэта являются автобиографичными. Стихотворение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«Клён ты мой опавший, клён заледенелый…»,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созданное в конце ноября 1925 года, не исключение. Оно основано на реальных фактах и имеет свою предысторию, о которой до недавнего времени ничего не было известно.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несколько лет назад исследователи жизни и творчества Есенина сопоставили дату написания этого стихотворения с теми событиями, которые происходили в жизни поэта. Оказывается, 28 ноября 1925 года, когда были написаны эти удивительные строки, ставшие впоследствии замечательным романсом, поэт покинул московскую клинику, в которой лечился от алкогольной зависимости. И, естественно, первым же делом отправился в кабак. Когда и при каких обстоятельствах мысли Есенина сложились в поэтические строки, история умалчивает. Однако старая клиника сохранилась по сей день, и библиографам поэта даже удалось найти палату на втором этаже старинного особняка, в которой он провёл несколько дней. Каково же было удивление исследователей, когда из окна, выходившего во двор, они увидели тот самый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«клён заледенелый»,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стоял в глубине парка и, словно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«пьяный сторож, выйдя на дорогу, утонул в сугробе, приморозив ногу»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572000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71691"/>
            <a:ext cx="4823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Клён ты мой опавший, клён заледенелый,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стоишь, нагнувшись, под метелью белой?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что увидел? Или что услышал?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за деревню погулять ты вышел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как пьяный сторож, выйдя на дорогу,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Утонул в сугробе, приморозил ногу.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Ах, и сам я нынче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чтой-то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нестойкий,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дойду до дома с дружеской попойки.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вон встретил вербу, там сосну приметил,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Распевал им песни под метель о лете.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себе казался я таким же клёном,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не опавшим, а вовсю зелёным.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утратив скромность, одуревши в доску,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жену чужую, обнимал берёзку.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123" y="30560"/>
            <a:ext cx="4793877" cy="682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364" y="188641"/>
            <a:ext cx="742217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75656" y="5512877"/>
            <a:ext cx="76683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«Клён ты мой опавший»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читает </a:t>
            </a: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слушатель подготовительного отделения специальности «Экономика»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Холопов Игорь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Королёва Елена Анатольевна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Ранние произведения Есенина, к которым относится стихотворение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«Пороша»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написанное в 1914 году, словно бы дышат чистотой и свежестью. Поэт не упускает возможности запечатлеть в рифмованных фразах то, что дорого ему с самого детства. Именно в этот период своего творчества автор всё чаще обращается к воспоминаниям, которые представляют собой резкий контраст с неприглядной действительностью. Шумная и суетливая Москва настолько утомляет Есенина, что, оставшись наедине со своими мыслями, он старается вспомнить запах зимнего леса и почувствовать привкус снега на губах, чтобы передать это в своих стихах.</a:t>
            </a:r>
          </a:p>
          <a:p>
            <a:pPr indent="18256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Есенин искренне, как ребёнок, любуется зимним пейзажем в лесу. Прислушавшись к тишине, поэт подмечает громкий треск снега под копытами лошадей, стук дятла, который уселся под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«самою макушкой»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ёлки и долбит ствол, выискивая что-то очень вкусное. Чтобы так проникновенно описать обычную зимнюю природу, нужно пропустить эту красоту через себя, проникнуться её прелестью и только потом излить всю глубину очарования в стихах, подобрав к каждому элементу пейзажа  столь замечательные слова.</a:t>
            </a:r>
            <a:r>
              <a:rPr lang="ru-RU" sz="20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8374"/>
            <a:ext cx="84249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Вспомнить запах зимнего леса и почувствовать привкус снега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губах – цель лирического героя стихотворения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«ПОРОША»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Еду. Тихо. Слышны звоны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 копытом на снегу,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Только серые вороны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Расшумелись на лугу.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Заколдован невидимкой,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Дремлет лес под сказку сна,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Словно белою косынкой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Подвязалася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сосна.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57600"/>
            <a:ext cx="45720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413995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35"/>
            <a:ext cx="8581735" cy="643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444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Понагнулась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как старушка,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Оперлася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клюку,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над самою макушкой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Долбит дятел на суку.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Скачет конь, простору много,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Валит снег и стелет шаль.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Бесконечная дорога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Убегает лентой вдаль.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5433978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31" y="188640"/>
            <a:ext cx="815306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6612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«Пороша»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читает студент 1 курса геолого-географического факультета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Алламырадов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Королёва Елена Анатольевна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536" y="332656"/>
            <a:ext cx="83863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функция специальных выразительных средств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создании эмоционально-образной картины стихотворения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8745" y="1052736"/>
            <a:ext cx="31849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cap="al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 добрым утром!»</a:t>
            </a:r>
            <a:endParaRPr lang="ru-RU" sz="2200" i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1483863"/>
            <a:ext cx="849694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4638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конкретных образов автор воплощает основное лирическое переживание: поэтическое воспевание истинной красоты и возвышенности одухотворённого мира природы, сливающегося в гармонии с пробуждающейся и открытой этому миру душой лирического героя.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Лирический мир есенинской поэзии насыщен метафорами, сравнениями, олицетворениями. В этом стихотворении нет ни одной строки без специальных выразительных средств. Природные образы изображаются с помощью эпитетов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«звёзды золотые», «сонные берёзки», «шёлковые косы», «серебряные росы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»); олицетворений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«задремали звёзды», «улыбнулись ... берёзки», «растрепали ... косы», «крапива обрядилась», «шепчет шаловливо»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метафор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«зеркало затона», «горят ... росы», «сетку небосклона»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Всё это создаёт насыщенное экспрессивно-ассоциативное «поле», помогающее читателю вообразить и эстетически оценить данную картину жизни. Мир красочной, праздничной, блистающей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«румяной», «золотой», «серебряной»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природы изображается автором как мир живой, просыпающийся, наполненный ласковой дрёмой, улыбающимся уютом и свежестью.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29408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Задремали звёзды золотые,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Задрожало зеркало затона.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Брезжит свет на заводи речные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румянит сетку небосклона.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5720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46531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плетня заросшая крапива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Обрядилась ярким перламутром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качаясь, шепчет шаловливо: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 добрым утром!»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170703" cy="408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32656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Улыбнулись сонные берёзки,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Растрепали шёлковые косы,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Шелестят зелёные серёжки,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горят серебряные росы.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04056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1520" y="3325634"/>
            <a:ext cx="352839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 добрым утром!»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тудент 1 курса геолого-географического факультета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Оразов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Шадурды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Королёва Елена Анатольевна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Есенин является одним из самых талантливых поэтов первой половины 20 века. Однако к своему творчеству автор относился с определённой долей сарказма и недоверия. Несмотря на всеобщее признание, Есенин чувствовал себя очень несчастным, тоскуя по родному селу Константиново и буквально задыхаясь в московской суете. </a:t>
            </a: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427984" cy="571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69269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25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Замечено, что у многих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осеннерождённых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очень сильная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природе и внутренняя житейская мудрость, но с каким-то печальным душевным надрывом. А уж если родился осенью талант, то так сказать дано только ему: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красном вечере задумалась дорога, / Кусты рябин туманней глубины. / Изба-старуха челюстью порога / Жуёт пахучий мякиш тишины»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Вот такое необыкновенное сравнение! И уже старая избушка в осеннем тумане на окраине деревни превратилась в маленькую сказочную миниатюру, по-осеннему печальную, но светлую. И вся наша жизнь на фоне роскоши увядающей природы становится проще и понятнее.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45365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Кто я? Что я? Только лишь мечтатель,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Синь очей утративший во мгле,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Эту жизнь прожил я словно кстати,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Заодно с другими на земле.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И с тобой целуюсь по привычке,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Потому что многих целовал,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И, как будто зажигая спички,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Говорю любовные слова.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«Дорогая», «милая», «навеки»,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А в душе всегда одно и то ж,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Если тронуть страсти в человеке,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То, конечно, правды не найдёшь.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6718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200" b="1" i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«Кто я? Что я? Только лишь мечтатель...»</a:t>
            </a:r>
            <a:endParaRPr lang="ru-RU" sz="22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7"/>
            <a:ext cx="4355976" cy="497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Оттого душе моей не жёстко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 желать, ни требовать огня,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Ты, моя ходячая берёзка,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Создана для многих и меня.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Но, всегда ища себе родную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томясь в неласковом плену,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тебя нисколько не ревную,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тебя нисколько не кляну.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Кто я? Что я? Только лишь мечтатель,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Синь очей утративший во мгле,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тебя любил я только кстати,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Заодно с другими на земле.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61242"/>
            <a:ext cx="4320480" cy="606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523875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276872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 Сергея Есенина весьма многогранно и незаурядно. Однако отличительная особенность большинства произведений поэта в том, что в них он предельно честен и откровенен, поэтому по его стихотворениям можно легко проследить весь жизненные путь поэта, его взлёты и падения, душевные терзания и мечты.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79512" y="-452999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«Лицом к лицу лица не увидать.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видится на расстоянье»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Лирика Сергея Есенина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79512" y="4747018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Авторы-составители: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Авдонина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Викторовна, доцент, канд. филологических наук;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Казимирский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Геннадий Леонидович, старший преподаватель;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Королёва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Анатольевна, старший преподаватель.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 довузовской подготовки и обучения иностранных студентов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2260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190084"/>
            <a:ext cx="8712968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Наполненное грустью и болью оттого, что судьба сыграла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поэтом злую шутку, лишив родины, которую он боготворил,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«Я ПОКИНУЛ РОДИМЫЙ ДОМ…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1912 году 17-летний Сергей Есенин, получив диплом сельского учителя, отказался от возможности преподавать в родной школе и отправился в Москву, чтобы попытаться устроиться на работу в газету. Будущий поэт тогда ещё не подозревал, что покидает село Константиново навсегда. Отныне он всегда будет здесь чужаком в силу различных обстоятельств.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Понимая, что мир детских грёз разрушен окончательно и бесповоротно, поэт отмечает: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не скоро, не скоро вернусь!»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Действительно, пройдёт почти пять лет, прежде чем Есенин вновь побывает в Константиново и с трудом сможет узнать родное село. Не потому, что оно так сильно изменилось, а из-за того, что сами люди стали другими, и в их новом мире поэту, пусть даже такому знаменитому и талантливому, просто нет места. Но в тот момент, когда писались эти строчки, Есенин имел в виду совсем другое. Он был уверен, что ещё не скоро сможет увидеть свою родину такой, какой она была до революции. Автор и не предполагал, что изменения, происходящие в стране, будут настолько глобальными и масштабными, однако верил в то, что рано или поздно всё встанет на свои места и 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«голубая Русь»,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которую стережёт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«старый клён на одной ноге»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распахнёт перед ним свои объятия.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932040" y="692696"/>
            <a:ext cx="42119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покинул родимый дом,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Голубую оставил Русь.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три звезды березняк над прудом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Теплит матери старой грусть.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Золотою лягушкой луна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Распласталась на тихой воде.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яблонный цвет, седина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отца пролилась в бороде.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 скоро, не скоро вернусь!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 петь и звенеть пурге.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Стережёт голубую Русь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Старый клён на одной ноге.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 знаю, есть радость в нём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Тем, кто листьев целует дождь,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Оттого, что тот старый клён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на меня похож.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88640"/>
            <a:ext cx="4417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 Полужирный"/>
                <a:ea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ПОКИНУЛ РОДИМЫЙ ДОМ…»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48245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608512" cy="608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1520" y="2132856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покинул родимый дом…»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курса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геолого-географического факультета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Гуванч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Королёва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Елена Анатольевна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2430760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1924 году, после восьмилетней разлуки, Сергей Есенин решил посетить родное село Константиново и встретиться со своими близкими. Накануне отъезда на родину из Москвы поэт написал проникновенное и очень трогательное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«Письмо матери»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которое в наши дни является программным стихотворением и одним из наиболее ярких образцов есенинской лирики.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«Письмо матери» – это исповедь хулигана, блудного сына, исповедь, полная нежности и раскаянья, в которой, между тем, автор прямо заявляет о том, что менять свою жизнь, которую к тому моменту считает загубленной, не собирается.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373305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Горечь разочарования и осознание того,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жизнь сложилась совсем не так, как хотелось бы,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стихотворении  «ПИСЬМО МАТЕРИ»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AF276E-2DA9-4B43-B904-B67B08904A61}"/>
</file>

<file path=customXml/itemProps2.xml><?xml version="1.0" encoding="utf-8"?>
<ds:datastoreItem xmlns:ds="http://schemas.openxmlformats.org/officeDocument/2006/customXml" ds:itemID="{7DFFD2CF-B37A-488A-9C24-9A97D30AFA0A}"/>
</file>

<file path=customXml/itemProps3.xml><?xml version="1.0" encoding="utf-8"?>
<ds:datastoreItem xmlns:ds="http://schemas.openxmlformats.org/officeDocument/2006/customXml" ds:itemID="{89A5E345-22B1-4AEC-9870-22E00BB1453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1115</TotalTime>
  <Words>3111</Words>
  <Application>Microsoft Office PowerPoint</Application>
  <PresentationFormat>Экран (4:3)</PresentationFormat>
  <Paragraphs>378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Трек</vt:lpstr>
      <vt:lpstr>«Кто я? Что я? Только лишь мечтатель…»  Вечер поэзии, посвящённый 120-летию  со дня рождения Сергея Есенина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 «Письмо к матери»</dc:title>
  <dc:creator>admin</dc:creator>
  <cp:lastModifiedBy>Dmitry Tarasov</cp:lastModifiedBy>
  <cp:revision>140</cp:revision>
  <dcterms:created xsi:type="dcterms:W3CDTF">2016-02-19T14:22:20Z</dcterms:created>
  <dcterms:modified xsi:type="dcterms:W3CDTF">2016-05-23T09:21:22Z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