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1" r:id="rId3"/>
    <p:sldId id="273" r:id="rId4"/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92" r:id="rId13"/>
    <p:sldId id="294" r:id="rId14"/>
    <p:sldId id="295" r:id="rId15"/>
    <p:sldId id="296" r:id="rId16"/>
    <p:sldId id="298" r:id="rId17"/>
    <p:sldId id="299" r:id="rId18"/>
    <p:sldId id="300" r:id="rId19"/>
    <p:sldId id="331" r:id="rId20"/>
    <p:sldId id="301" r:id="rId21"/>
    <p:sldId id="332" r:id="rId22"/>
    <p:sldId id="284" r:id="rId23"/>
    <p:sldId id="287" r:id="rId24"/>
    <p:sldId id="289" r:id="rId25"/>
    <p:sldId id="306" r:id="rId26"/>
    <p:sldId id="307" r:id="rId27"/>
    <p:sldId id="308" r:id="rId28"/>
    <p:sldId id="309" r:id="rId29"/>
    <p:sldId id="313" r:id="rId30"/>
    <p:sldId id="314" r:id="rId31"/>
    <p:sldId id="315" r:id="rId32"/>
    <p:sldId id="317" r:id="rId33"/>
    <p:sldId id="325" r:id="rId34"/>
    <p:sldId id="318" r:id="rId35"/>
    <p:sldId id="319" r:id="rId36"/>
    <p:sldId id="320" r:id="rId37"/>
    <p:sldId id="328" r:id="rId38"/>
    <p:sldId id="321" r:id="rId39"/>
    <p:sldId id="322" r:id="rId40"/>
    <p:sldId id="33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6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F328-3C5B-490D-A913-0D34EEB53A2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2798-8330-452D-A964-AA44FE8A5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0E9-78D5-4F0C-8161-E43448EC6C0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1CAE-31C9-4690-812F-F2BA6E899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1B7E-2917-4842-B75F-8DD88D15D43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C0DE-016C-4962-9C53-EE9267CC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D5BF-385A-4501-9F3C-587F7EFF696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9DF2-1FD3-4D33-B7B9-8647D8217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5EB5-0EE9-471E-A895-DF564A042F6B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7AC5-005A-44BF-AB3D-3852D9DA4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9C60-2C4C-475C-B972-1AE3D950989C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C848-F5C4-445E-829C-AB479487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06C4-97BE-4A9F-B0F5-A4316B4CE9C8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1DC3-3FF3-478F-A921-6C071035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0D86-3E1E-41C3-A615-407445BAB7C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B961-A8EF-4E89-8043-A50F3704F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DE88-BA7E-4AC9-9B7E-C34F1865DD50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6149-14D5-4B9B-A25D-812F9D9B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9DF5-986A-4C90-8A12-09A17E237F2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6E61-D6C6-45FF-B6E3-A5CCEF6AF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6F03-F3AD-47E4-8489-6D6DA83E1FB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DC70-1497-4B95-B130-63735BB62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2D9DA-86DB-4FA6-99B6-4EB92B4F959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E9D37-9144-4E36-98E8-8D061F36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psi.gsu.by/images/DSC_1339.JPG" TargetMode="Externa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psi.gsu.by/images/meropriyat/tort_mama.jpg" TargetMode="Externa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7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60.png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microsoft.com/office/2007/relationships/hdphoto" Target="../media/hdphoto15.wdp"/><Relationship Id="rId2" Type="http://schemas.openxmlformats.org/officeDocument/2006/relationships/hyperlink" Target="http://psi.gsu.by/images/meropriyat/tanc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psi.gsu.by/images/meropriyat/ital1.jpg" TargetMode="External"/><Relationship Id="rId4" Type="http://schemas.microsoft.com/office/2007/relationships/hdphoto" Target="../media/hdphoto1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microsoft.com/office/2007/relationships/hdphoto" Target="../media/hdphoto16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microsoft.com/office/2007/relationships/hdphoto" Target="../media/hdphoto18.wdp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sz="2800" b="1" dirty="0"/>
              <a:t>Становление психологической специальности в Гомельском государственном университете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имени </a:t>
            </a:r>
            <a:r>
              <a:rPr lang="ru-RU" sz="2800" b="1" dirty="0"/>
              <a:t>Ф. Скорины</a:t>
            </a:r>
            <a:endParaRPr lang="ru-RU" sz="2800" dirty="0"/>
          </a:p>
        </p:txBody>
      </p:sp>
      <p:pic>
        <p:nvPicPr>
          <p:cNvPr id="4" name="Picture 5" descr="D:\РАЗОБРАТЬ\ФОТО 11\100MSDCF\DSC0490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8" y="1772816"/>
            <a:ext cx="7931224" cy="45365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53669"/>
            <a:ext cx="135255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916832"/>
            <a:ext cx="1352550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8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6634">
            <a:off x="560508" y="1503596"/>
            <a:ext cx="1855616" cy="197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Рисунок 12" descr="http://gsu.by/chairs/psi2/images/ddddddddddddd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6974">
            <a:off x="557804" y="4167892"/>
            <a:ext cx="1874024" cy="218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9" name="Рисунок 10" descr="http://psi.gsu.by/images/Prepod/dsc_04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8446">
            <a:off x="6876256" y="2708920"/>
            <a:ext cx="1813067" cy="218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16632"/>
            <a:ext cx="85297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Лучшие студенты-выпускники: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Лупекина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Н.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Новак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Шевцова Ю.А.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защитили кандидатские диссертации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37448" y="2006691"/>
            <a:ext cx="28482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Е.А.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Лупекина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психол. наук,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доцент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37448" y="5157192"/>
            <a:ext cx="25530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Н. Г.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Новак</a:t>
            </a:r>
            <a:endParaRPr lang="ru-RU" sz="1600" b="1" i="1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кандидат психол. наук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31840" y="3158085"/>
            <a:ext cx="337172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Ю.А.Шевцова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психол. наук, доцент, доцент кафедры социальной и педагогической психологии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Такунова Н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8397">
            <a:off x="440610" y="1697862"/>
            <a:ext cx="162550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3" name="Рисунок 16411" descr="image (1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84710">
            <a:off x="6574823" y="2082780"/>
            <a:ext cx="2039807" cy="2008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9796" y="393630"/>
            <a:ext cx="82444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Закончили аспирантуру и завершают работу </a:t>
            </a:r>
            <a:endParaRPr lang="ru-RU" sz="2000" dirty="0" smtClean="0"/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над </a:t>
            </a:r>
            <a:r>
              <a:rPr lang="ru-RU" sz="2000" dirty="0"/>
              <a:t>диссертационными исследованиями  </a:t>
            </a:r>
            <a:endParaRPr lang="ru-RU" sz="2000" dirty="0" smtClean="0"/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Н.А</a:t>
            </a:r>
            <a:r>
              <a:rPr lang="ru-RU" sz="2000" dirty="0"/>
              <a:t>. </a:t>
            </a:r>
            <a:r>
              <a:rPr lang="ru-RU" sz="2000" dirty="0" err="1"/>
              <a:t>Булынко</a:t>
            </a:r>
            <a:r>
              <a:rPr lang="ru-RU" sz="2000" dirty="0"/>
              <a:t> и Е.В. </a:t>
            </a:r>
            <a:r>
              <a:rPr lang="ru-RU" sz="2000" dirty="0" smtClean="0"/>
              <a:t>Приходько</a:t>
            </a:r>
            <a:endParaRPr lang="ru-RU" sz="20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65862" y="3088825"/>
            <a:ext cx="38341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Е.В. </a:t>
            </a:r>
            <a:r>
              <a:rPr lang="ru-RU" sz="1600" b="1" i="1" dirty="0" smtClean="0"/>
              <a:t>Приходько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преподаватель </a:t>
            </a:r>
            <a:r>
              <a:rPr lang="ru-RU" sz="1400" dirty="0"/>
              <a:t>кафедры психологии, магистр </a:t>
            </a:r>
            <a:r>
              <a:rPr lang="ru-RU" sz="1400" dirty="0" smtClean="0"/>
              <a:t>психол. </a:t>
            </a:r>
            <a:r>
              <a:rPr lang="ru-RU" sz="1400" dirty="0"/>
              <a:t>наук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2111" y="1882182"/>
            <a:ext cx="3906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Н.А. </a:t>
            </a:r>
            <a:r>
              <a:rPr lang="ru-RU" sz="1600" b="1" i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Булынко</a:t>
            </a:r>
            <a:endParaRPr lang="ru-RU" sz="1600" b="1" i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hangingPunct="0"/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ассистент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кафедры психологии, магистр психологических наук</a:t>
            </a:r>
            <a:endParaRPr lang="ru-RU" sz="500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75856" y="4923067"/>
            <a:ext cx="57606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Сегодня в аспирантуре при кафедре психологии под руководством кандидата психологических наук, доцента С.Н. </a:t>
            </a:r>
            <a:r>
              <a:rPr lang="ru-RU" sz="1600" dirty="0" err="1"/>
              <a:t>Жеребцова</a:t>
            </a:r>
            <a:r>
              <a:rPr lang="ru-RU" sz="1600" dirty="0"/>
              <a:t> обучаются  выпускники – магистры психологических наук  Сериков А., </a:t>
            </a:r>
            <a:r>
              <a:rPr lang="ru-RU" sz="1600" dirty="0" err="1"/>
              <a:t>Одиночкина</a:t>
            </a:r>
            <a:r>
              <a:rPr lang="ru-RU" sz="1600" dirty="0"/>
              <a:t> Е.,  Павлович С., </a:t>
            </a:r>
            <a:r>
              <a:rPr lang="ru-RU" sz="1600" dirty="0" err="1"/>
              <a:t>Бысенкова</a:t>
            </a:r>
            <a:r>
              <a:rPr lang="ru-RU" sz="1600" dirty="0"/>
              <a:t> М. </a:t>
            </a:r>
          </a:p>
        </p:txBody>
      </p:sp>
      <p:pic>
        <p:nvPicPr>
          <p:cNvPr id="9" name="Picture 15" descr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6" y="4609268"/>
            <a:ext cx="2803525" cy="195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4396" y="198555"/>
            <a:ext cx="8532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Активно занимаются научно-исследовательской деятельностью, участвуют в выполнении научных проектов Белорусского фонда фундаментальных исследований и Министерства образования РБ молодые преподаватели факультета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2292" name="Рисунок 10959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335" y="1758808"/>
            <a:ext cx="2157364" cy="2171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19638" y="1758808"/>
            <a:ext cx="60486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1600" b="1" i="1" dirty="0" err="1"/>
              <a:t>Щекудовой</a:t>
            </a:r>
            <a:r>
              <a:rPr lang="ru-RU" sz="1600" b="1" i="1" dirty="0"/>
              <a:t> С.С., </a:t>
            </a:r>
            <a:r>
              <a:rPr lang="ru-RU" sz="1600" dirty="0"/>
              <a:t>кандидату психологических наук, доценту за цикл научно-исследовательских работ присвоено звание Лауреата </a:t>
            </a:r>
            <a:r>
              <a:rPr lang="ru-RU" sz="1600" dirty="0" err="1"/>
              <a:t>Скорининских</a:t>
            </a:r>
            <a:r>
              <a:rPr lang="ru-RU" sz="1600" dirty="0"/>
              <a:t> научных чтений 2016 года, назначена стипендия Президента Республики Беларусь на 2017 год.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96" y="2693246"/>
            <a:ext cx="852573" cy="13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4291463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hangingPunct="0"/>
            <a:r>
              <a:rPr lang="ru-RU" sz="1600" dirty="0"/>
              <a:t> В.Н. Дворак, </a:t>
            </a:r>
            <a:r>
              <a:rPr lang="ru-RU" sz="1600" dirty="0" err="1"/>
              <a:t>к.пед.н</a:t>
            </a:r>
            <a:r>
              <a:rPr lang="ru-RU" sz="1600" dirty="0"/>
              <a:t>. , доцент возглавляет «Научно-исследовательскую лабораторию инновационных технологий развития личности», в рамках которой с помощью современного высокотехнологичного оборудования проходит обучение управлению психоэмоциональным состоянием, навыкам </a:t>
            </a:r>
            <a:r>
              <a:rPr lang="ru-RU" sz="1600" dirty="0" err="1"/>
              <a:t>саморегуляции</a:t>
            </a:r>
            <a:r>
              <a:rPr lang="ru-RU" sz="1600" dirty="0"/>
              <a:t> и релаксации, повышение стрессоустойчивости. </a:t>
            </a:r>
          </a:p>
        </p:txBody>
      </p:sp>
      <p:pic>
        <p:nvPicPr>
          <p:cNvPr id="8" name="Рисунок 109593" descr="http://psi.gsu.by/images/DSC_133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198" y="4091438"/>
            <a:ext cx="3451112" cy="229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34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6" descr="reshenok.png - 124.06 KB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3116">
            <a:off x="6876256" y="705763"/>
            <a:ext cx="18648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836712"/>
            <a:ext cx="561662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Старшими преподавателями кафедры психологии </a:t>
            </a:r>
            <a:r>
              <a:rPr lang="ru-RU" sz="1600" dirty="0" err="1"/>
              <a:t>Станибулой</a:t>
            </a:r>
            <a:r>
              <a:rPr lang="ru-RU" sz="1600" dirty="0"/>
              <a:t> С.А. (руководитель) и Приходько Е.В. реализуется научный проект Министерства образования РБ «Выявление ключевых характеристик социально-психологической </a:t>
            </a:r>
            <a:r>
              <a:rPr lang="ru-RU" sz="1600" dirty="0" err="1"/>
              <a:t>адаптированности</a:t>
            </a:r>
            <a:r>
              <a:rPr lang="ru-RU" sz="1600" dirty="0"/>
              <a:t> детей-сирот и детей, оставшихся без попечения родителей».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2586" y="3861048"/>
            <a:ext cx="5377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Ассистент кафедры психологии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Крутолевич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А.Н. защитила диссертацию на соискание степени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Вестфальском университете (г.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Мюнстер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участвует в ряде международных научных проектов.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6" descr="112232454656789898777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2933">
            <a:off x="571587" y="3800663"/>
            <a:ext cx="1864360" cy="212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98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2711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/>
              <a:t>Развитие студенческой науки</a:t>
            </a:r>
          </a:p>
          <a:p>
            <a:pPr algn="ctr">
              <a:spcAft>
                <a:spcPts val="0"/>
              </a:spcAft>
            </a:pPr>
            <a:r>
              <a:rPr lang="ru-RU" sz="2400" dirty="0"/>
              <a:t>Студенческие научно-исследовательские </a:t>
            </a:r>
            <a:r>
              <a:rPr lang="ru-RU" sz="2400" dirty="0" smtClean="0"/>
              <a:t>лаборатории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91" y="3140968"/>
            <a:ext cx="2546725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94681" y="1333037"/>
            <a:ext cx="862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/>
              <a:t>В 2000 г. на кафедре социальной и педагогической психологии по инициативе зав. кафедрой </a:t>
            </a:r>
            <a:r>
              <a:rPr lang="ru-RU" sz="1600" dirty="0" err="1"/>
              <a:t>Гатальской</a:t>
            </a:r>
            <a:r>
              <a:rPr lang="ru-RU" sz="1600" dirty="0"/>
              <a:t> Г.В. была создана студенческая научно-исследовательская лаборатория «Альянс», на базе которой преподавателями кафедры и студентами реализуются социально значимые проекты, направленные на изучение психологических особенностей несовершеннолетних матерей, психологическую поддержку детей из кризисных семей.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104" y="3147388"/>
            <a:ext cx="2795048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148380"/>
            <a:ext cx="265757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319092" y="5445224"/>
            <a:ext cx="8573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/>
              <a:t>Лаборатория стала дважды лауреатом специального фонда Президента Республики Беларусь (2003 и 2010 гг.)  В 2006 году волонтерский проект «Психологическое сопровождение детей, находящихся на лечении в стационаре больниц» стал Лауреатом </a:t>
            </a:r>
            <a:r>
              <a:rPr lang="en-US" sz="1600" dirty="0"/>
              <a:t>IV</a:t>
            </a:r>
            <a:r>
              <a:rPr lang="ru-RU" sz="1600" dirty="0"/>
              <a:t> международной ярмарки социальных проектов (г. Минск).</a:t>
            </a:r>
          </a:p>
        </p:txBody>
      </p:sp>
    </p:spTree>
    <p:extLst>
      <p:ext uri="{BB962C8B-B14F-4D97-AF65-F5344CB8AC3E}">
        <p14:creationId xmlns:p14="http://schemas.microsoft.com/office/powerpoint/2010/main" val="3910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dirty="0" smtClean="0"/>
              <a:t>С 2010 г. на кафедре психологии функционирует СНИЛ «Культурно-исторической психологии», в рамках которой осуществляются научные и волонтерские проекты. 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4" y="3923184"/>
            <a:ext cx="2640686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3944" y="1989421"/>
            <a:ext cx="8501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В проекте «Молодежное сотрудничество в исследовании гомельского периода жизни и творчества Л.С. Выготского» (руководитель ст. преп. Н.Н. </a:t>
            </a:r>
            <a:r>
              <a:rPr lang="ru-RU" dirty="0" err="1"/>
              <a:t>Дудаль</a:t>
            </a:r>
            <a:r>
              <a:rPr lang="ru-RU" dirty="0"/>
              <a:t>) студенты работают в архивах г. Гомеля и области по поиску документов, связанных с неизвестными фактами из жизни и творчества всемирно известного психолога.</a:t>
            </a:r>
          </a:p>
        </p:txBody>
      </p:sp>
      <p:pic>
        <p:nvPicPr>
          <p:cNvPr id="8" name="Picture 2" descr="C:\Documents and Settings\Admin\Рабочий стол\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993" y="3933056"/>
            <a:ext cx="2804951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307" y="3933056"/>
            <a:ext cx="263946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5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2442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>
              <a:spcAft>
                <a:spcPts val="0"/>
              </a:spcAft>
            </a:pPr>
            <a:r>
              <a:rPr lang="ru-RU" dirty="0"/>
              <a:t>Волонтерский </a:t>
            </a:r>
            <a:r>
              <a:rPr lang="ru-RU" dirty="0" smtClean="0"/>
              <a:t>студенческий проект </a:t>
            </a:r>
            <a:r>
              <a:rPr lang="ru-RU" dirty="0"/>
              <a:t>«Я - психолог, я – твой друг</a:t>
            </a:r>
            <a:r>
              <a:rPr lang="ru-RU" dirty="0" smtClean="0"/>
              <a:t>» </a:t>
            </a:r>
            <a:r>
              <a:rPr lang="ru-RU" dirty="0"/>
              <a:t>и </a:t>
            </a:r>
            <a:r>
              <a:rPr lang="ru-RU" dirty="0" smtClean="0"/>
              <a:t>социально-психологический </a:t>
            </a:r>
            <a:r>
              <a:rPr lang="ru-RU" dirty="0"/>
              <a:t>студенческий проект «Торт для мамочки</a:t>
            </a:r>
            <a:r>
              <a:rPr lang="ru-RU" dirty="0" smtClean="0"/>
              <a:t>» (</a:t>
            </a:r>
            <a:r>
              <a:rPr lang="ru-RU" dirty="0"/>
              <a:t>рук. доц. Е.А. </a:t>
            </a:r>
            <a:r>
              <a:rPr lang="ru-RU" dirty="0" err="1"/>
              <a:t>Лупекина</a:t>
            </a:r>
            <a:r>
              <a:rPr lang="ru-RU" dirty="0"/>
              <a:t>), в рамках которого студенты работают в Гомельском городском социально-педагогическом центре, направлен на оказание психосоциальной поддержки детям, оставшимся без попечения родителей, а так же их родителям  в воссоздании семьи.</a:t>
            </a:r>
          </a:p>
        </p:txBody>
      </p:sp>
      <p:pic>
        <p:nvPicPr>
          <p:cNvPr id="15363" name="Рисунок 109590" descr="http://psi.gsu.by/images/meropriyat/ya_psiholog_dru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3685"/>
            <a:ext cx="252441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1431" y="4073685"/>
            <a:ext cx="322072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290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9499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9274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26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dirty="0" smtClean="0"/>
              <a:t>С 2010 г. на кафедре психологии функционирует СНИЛ «Культурно-исторической психологии», в рамках которой осуществляются научные и волонтерские проекты.  </a:t>
            </a:r>
            <a:endParaRPr lang="ru-RU" sz="2400" dirty="0"/>
          </a:p>
        </p:txBody>
      </p:sp>
      <p:pic>
        <p:nvPicPr>
          <p:cNvPr id="11" name="Рисунок 20485" descr="http://psi.gsu.by/images/meropriyat/tort_mam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611" y="4077312"/>
            <a:ext cx="162459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8" descr="rhfdwjdf1"/>
          <p:cNvPicPr>
            <a:picLocks noGrp="1"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85324">
            <a:off x="448283" y="2680775"/>
            <a:ext cx="1800200" cy="203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Рисунок 2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8498">
            <a:off x="6435602" y="4079906"/>
            <a:ext cx="2246685" cy="2359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01601" y="183278"/>
            <a:ext cx="88278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Международное </a:t>
            </a:r>
            <a:r>
              <a:rPr lang="ru-RU" sz="2800" dirty="0" smtClean="0"/>
              <a:t>сотрудничество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481651" y="2980772"/>
            <a:ext cx="310356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Кравцова Елена </a:t>
            </a:r>
            <a:r>
              <a:rPr lang="ru-RU" sz="1600" b="1" i="1" dirty="0" smtClean="0"/>
              <a:t>Евгеньевна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 </a:t>
            </a:r>
            <a:r>
              <a:rPr lang="ru-RU" sz="1400" dirty="0"/>
              <a:t>доктор психологических наук, профессор. (внучка Л.С. Выготского), Москва, Россия.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37635" y="5206428"/>
            <a:ext cx="382810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Собкин</a:t>
            </a:r>
            <a:r>
              <a:rPr lang="ru-RU" sz="1600" b="1" i="1" dirty="0"/>
              <a:t> Владимир </a:t>
            </a:r>
            <a:r>
              <a:rPr lang="ru-RU" sz="1600" b="1" i="1" dirty="0" smtClean="0"/>
              <a:t>Самуилович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доктор </a:t>
            </a:r>
            <a:r>
              <a:rPr lang="ru-RU" sz="1400" dirty="0"/>
              <a:t>психологических наук, профессор, директор Института социологии образования РАО, Москва, Россия.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756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92907"/>
            <a:ext cx="8786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000" dirty="0"/>
              <a:t>Преподаватели и сотрудники факультета психологии поддерживают научные связи с различными научно-исследовательскими центрами ближнего и дальнего зарубежья, занимающимися развитием </a:t>
            </a:r>
            <a:endParaRPr lang="ru-RU" sz="2000" dirty="0" smtClean="0"/>
          </a:p>
          <a:p>
            <a:pPr lvl="0" algn="ctr" eaLnBrk="0" hangingPunct="0"/>
            <a:r>
              <a:rPr lang="ru-RU" sz="2000" dirty="0" smtClean="0"/>
              <a:t>культурно-исторической </a:t>
            </a:r>
            <a:r>
              <a:rPr lang="ru-RU" sz="2000" dirty="0"/>
              <a:t>психологии. </a:t>
            </a:r>
          </a:p>
        </p:txBody>
      </p:sp>
    </p:spTree>
    <p:extLst>
      <p:ext uri="{BB962C8B-B14F-4D97-AF65-F5344CB8AC3E}">
        <p14:creationId xmlns:p14="http://schemas.microsoft.com/office/powerpoint/2010/main" val="6370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2" descr="Завершнева+Жеребц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7271">
            <a:off x="1982918" y="904234"/>
            <a:ext cx="1872208" cy="212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211960" y="1253116"/>
            <a:ext cx="3024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Завершнева</a:t>
            </a:r>
            <a:r>
              <a:rPr lang="ru-RU" sz="1600" b="1" i="1" dirty="0"/>
              <a:t> </a:t>
            </a:r>
            <a:endParaRPr lang="ru-RU" sz="1600" b="1" i="1" dirty="0" smtClean="0"/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/>
              <a:t>Екатерина Юрьевна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 </a:t>
            </a:r>
            <a:r>
              <a:rPr lang="ru-RU" sz="1400" dirty="0"/>
              <a:t>кандидат психологических наук. Москва, Россия.</a:t>
            </a:r>
          </a:p>
        </p:txBody>
      </p:sp>
      <p:pic>
        <p:nvPicPr>
          <p:cNvPr id="7" name="Picture 9" descr="news_2016-11-22-adkrytsts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7319">
            <a:off x="7089715" y="4338085"/>
            <a:ext cx="1392081" cy="1854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923928" y="4880801"/>
            <a:ext cx="29740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Ясницкий</a:t>
            </a:r>
            <a:r>
              <a:rPr lang="ru-RU" sz="1600" b="1" i="1" dirty="0"/>
              <a:t> </a:t>
            </a:r>
            <a:r>
              <a:rPr lang="ru-RU" sz="1600" b="1" i="1" dirty="0" smtClean="0"/>
              <a:t>Антон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научный </a:t>
            </a:r>
            <a:r>
              <a:rPr lang="ru-RU" sz="1400" dirty="0"/>
              <a:t>сотрудник </a:t>
            </a:r>
            <a:endParaRPr lang="ru-RU" sz="1400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Университета </a:t>
            </a:r>
            <a:r>
              <a:rPr lang="ru-RU" sz="1400" dirty="0"/>
              <a:t>Торонто, Канада.</a:t>
            </a:r>
          </a:p>
        </p:txBody>
      </p:sp>
      <p:pic>
        <p:nvPicPr>
          <p:cNvPr id="9" name="Picture 10" descr="P60512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4346">
            <a:off x="869111" y="3829913"/>
            <a:ext cx="2106917" cy="221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135335" y="3652683"/>
            <a:ext cx="3006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Квентино</a:t>
            </a:r>
            <a:r>
              <a:rPr lang="ru-RU" sz="1600" b="1" i="1" dirty="0"/>
              <a:t> </a:t>
            </a:r>
            <a:r>
              <a:rPr lang="ru-RU" sz="1600" b="1" i="1" dirty="0" smtClean="0"/>
              <a:t>Айрес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профессор</a:t>
            </a:r>
            <a:r>
              <a:rPr lang="ru-RU" sz="1400" dirty="0"/>
              <a:t>, директор Института Выготского. Португалия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93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" descr="08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34"/>
          <a:stretch/>
        </p:blipFill>
        <p:spPr bwMode="auto">
          <a:xfrm>
            <a:off x="5226334" y="3645024"/>
            <a:ext cx="35941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3528" y="4509120"/>
            <a:ext cx="453650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Доцент кафедры психологии, кандидат психологических наук, доцент С.Н. Жеребцов принял  участие в </a:t>
            </a:r>
            <a:r>
              <a:rPr lang="ru-RU" sz="1400" dirty="0" smtClean="0"/>
              <a:t>1 </a:t>
            </a:r>
            <a:r>
              <a:rPr lang="ru-RU" sz="1400" dirty="0"/>
              <a:t>Вереске – </a:t>
            </a:r>
            <a:r>
              <a:rPr lang="ru-RU" sz="1400" dirty="0" smtClean="0"/>
              <a:t>Бразильско-Русско-Германском </a:t>
            </a:r>
            <a:r>
              <a:rPr lang="ru-RU" sz="1400" dirty="0"/>
              <a:t>Симпозиуме </a:t>
            </a:r>
            <a:r>
              <a:rPr lang="ru-RU" sz="1400" dirty="0" smtClean="0"/>
              <a:t>«</a:t>
            </a:r>
            <a:r>
              <a:rPr lang="ru-RU" sz="1400" dirty="0"/>
              <a:t>Культурно-историческая теория: история и современность</a:t>
            </a:r>
            <a:r>
              <a:rPr lang="ru-RU" sz="1400" dirty="0" smtClean="0"/>
              <a:t>», проходившем в </a:t>
            </a:r>
            <a:r>
              <a:rPr lang="ru-RU" sz="1400" dirty="0"/>
              <a:t>Федеральном Университете </a:t>
            </a:r>
            <a:r>
              <a:rPr lang="ru-RU" sz="1400" dirty="0" err="1"/>
              <a:t>Флумененсе</a:t>
            </a:r>
            <a:r>
              <a:rPr lang="ru-RU" sz="1400" dirty="0"/>
              <a:t> </a:t>
            </a:r>
            <a:r>
              <a:rPr lang="ru-RU" sz="1400" dirty="0" smtClean="0"/>
              <a:t>(</a:t>
            </a:r>
            <a:r>
              <a:rPr lang="ru-RU" sz="1400" dirty="0"/>
              <a:t>Бразилия, </a:t>
            </a:r>
            <a:r>
              <a:rPr lang="ru-RU" sz="1400" dirty="0" smtClean="0"/>
              <a:t>Рио-де-Жанейро, 2013 </a:t>
            </a:r>
            <a:r>
              <a:rPr lang="ru-RU" sz="1400" dirty="0"/>
              <a:t>г. 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3" name="Рисунок 109570" descr="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539899"/>
            <a:ext cx="3672408" cy="302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427984" y="11597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1600" b="1" i="1" dirty="0"/>
              <a:t>Зоя Престес</a:t>
            </a:r>
          </a:p>
          <a:p>
            <a:pPr lvl="0" eaLnBrk="0" hangingPunct="0"/>
            <a:r>
              <a:rPr lang="ru-RU" sz="1600" dirty="0"/>
              <a:t>заведующий кафедрой , доктор педагогических наук,  профессор Федерального университета Флуминенсе </a:t>
            </a:r>
          </a:p>
          <a:p>
            <a:pPr lvl="0" eaLnBrk="0" hangingPunct="0"/>
            <a:r>
              <a:rPr lang="ru-RU" sz="1600" dirty="0"/>
              <a:t>(Рио-де-Жанейро), Бразилия </a:t>
            </a:r>
          </a:p>
        </p:txBody>
      </p:sp>
    </p:spTree>
    <p:extLst>
      <p:ext uri="{BB962C8B-B14F-4D97-AF65-F5344CB8AC3E}">
        <p14:creationId xmlns:p14="http://schemas.microsoft.com/office/powerpoint/2010/main" val="26041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49817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высшей квалификации в области психологии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Гомельском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 университете им. Ф. Скорины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длинную предысторию и относительно короткую историю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17514"/>
            <a:ext cx="5472608" cy="2179638"/>
          </a:xfrm>
        </p:spPr>
        <p:txBody>
          <a:bodyPr rtlCol="0">
            <a:normAutofit/>
          </a:bodyPr>
          <a:lstStyle/>
          <a:p>
            <a:pPr marL="0" indent="45720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Основателем гомельской психологической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школы можно назвать известного во всем мире  выдающегося психолога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Выготского, который в 20-е гг. прошлого века основал в педагогическом училище, носящем ныне его имя, первую в Беларуси экспериментальную психологическую лабораторию для изучения возрастных, педагогических 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дефектологических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проблем обучения и воспитания детей.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5" descr="Melekh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40322" y="2420631"/>
            <a:ext cx="2651751" cy="363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6339" y="286490"/>
            <a:ext cx="8748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Традиционными стали юбилейные научные конференции, посвященные увековечению памяти Л.С. Выготского, популяризации и пропаганде его научного наследия, проводимые кафедрой психологии.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6339" y="5301208"/>
            <a:ext cx="87152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Выступление Ю.П. Зинченко, доктора психологических наук, профессора, декана факультета психологии МГУ имени М.В. Ломоносова, член-корреспондента РАО, на пленарном заседании </a:t>
            </a:r>
            <a:r>
              <a:rPr lang="en-US" sz="1400" dirty="0"/>
              <a:t>IV</a:t>
            </a:r>
            <a:r>
              <a:rPr lang="ru-RU" sz="1400" dirty="0"/>
              <a:t> Международной научной конференции </a:t>
            </a:r>
            <a:endParaRPr lang="ru-RU" sz="1400" dirty="0" smtClean="0"/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«</a:t>
            </a:r>
            <a:r>
              <a:rPr lang="ru-RU" sz="1400" dirty="0"/>
              <a:t>Л.С. Выготский и современная культурно-историческая психология» </a:t>
            </a:r>
            <a:r>
              <a:rPr lang="ru-RU" sz="1400" dirty="0" smtClean="0"/>
              <a:t>(</a:t>
            </a:r>
            <a:r>
              <a:rPr lang="ru-RU" sz="1400" dirty="0"/>
              <a:t>Гомель, 2010).</a:t>
            </a:r>
          </a:p>
        </p:txBody>
      </p:sp>
      <p:pic>
        <p:nvPicPr>
          <p:cNvPr id="11" name="Рисунок 30" descr="Изображение 1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 r="-320"/>
          <a:stretch/>
        </p:blipFill>
        <p:spPr bwMode="auto">
          <a:xfrm>
            <a:off x="1619672" y="1669140"/>
            <a:ext cx="6192688" cy="3399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4576139"/>
            <a:ext cx="3335001" cy="202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708321"/>
            <a:ext cx="8460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Участники </a:t>
            </a:r>
            <a:r>
              <a:rPr lang="en-US" sz="1600" dirty="0"/>
              <a:t>V </a:t>
            </a:r>
            <a:r>
              <a:rPr lang="ru-RU" sz="1600" dirty="0"/>
              <a:t>Международной научной </a:t>
            </a:r>
            <a:r>
              <a:rPr lang="ru-RU" sz="1600" dirty="0" smtClean="0"/>
              <a:t>конференции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«Л.С</a:t>
            </a:r>
            <a:r>
              <a:rPr lang="ru-RU" sz="1600" dirty="0"/>
              <a:t>. Выготский и современная культурно-историческая психология» (Гомель, 2014 г.) </a:t>
            </a:r>
          </a:p>
        </p:txBody>
      </p:sp>
      <p:pic>
        <p:nvPicPr>
          <p:cNvPr id="5" name="Рисунок 2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576139"/>
            <a:ext cx="2745800" cy="2021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29" descr="DSC0003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1725" y="1191172"/>
            <a:ext cx="3420380" cy="228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323354"/>
            <a:ext cx="8640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Участники </a:t>
            </a:r>
            <a:r>
              <a:rPr lang="en-US" sz="1600" dirty="0"/>
              <a:t>IV</a:t>
            </a:r>
            <a:r>
              <a:rPr lang="ru-RU" sz="1600" dirty="0"/>
              <a:t>Международной научной конференции «Л.С. Выготский и современная культурно-историческая психология» (Гомель, 2010). </a:t>
            </a:r>
          </a:p>
        </p:txBody>
      </p:sp>
    </p:spTree>
    <p:extLst>
      <p:ext uri="{BB962C8B-B14F-4D97-AF65-F5344CB8AC3E}">
        <p14:creationId xmlns:p14="http://schemas.microsoft.com/office/powerpoint/2010/main" val="3783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772" y="212293"/>
            <a:ext cx="86764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В 2016 году состоялась </a:t>
            </a:r>
            <a:r>
              <a:rPr lang="en-US" dirty="0"/>
              <a:t>VI</a:t>
            </a:r>
            <a:r>
              <a:rPr lang="ru-RU" dirty="0"/>
              <a:t> Международная научная конференция «Л.С. Выготский и современная культурно-историческая психология: проблемы развития личности в изменчивом мире», посвященная 120 – </a:t>
            </a:r>
            <a:r>
              <a:rPr lang="ru-RU" dirty="0" err="1"/>
              <a:t>летию</a:t>
            </a:r>
            <a:r>
              <a:rPr lang="ru-RU" dirty="0"/>
              <a:t> со дня  рождения ученого</a:t>
            </a:r>
            <a:r>
              <a:rPr lang="ru-RU" dirty="0" smtClean="0"/>
              <a:t>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Международный форум собрал в Гомеле более 100 ведущих психологов Беларуси, России, Украины, Латвии, Израиля, в том числе представителей Московского государственного университета им. М.В. Ломоносова, Латвийского университета, Черкасского национального университета имени Богдана Хмельницкого, других научных и учебных заведений.</a:t>
            </a:r>
            <a:br>
              <a:rPr lang="ru-RU" dirty="0"/>
            </a:br>
            <a:endParaRPr lang="ru-RU" dirty="0"/>
          </a:p>
        </p:txBody>
      </p:sp>
      <p:pic>
        <p:nvPicPr>
          <p:cNvPr id="7169" name="Рисунок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31" y="3343501"/>
            <a:ext cx="2395121" cy="1587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52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351614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dirty="0"/>
              <a:t>В юбилейных торжествах в честь великого земляка – Л.С. Выготского приняли участие ректор УО «Гомельский государственный университет имени </a:t>
            </a:r>
            <a:r>
              <a:rPr lang="ru-RU" sz="1600" dirty="0" err="1"/>
              <a:t>Ф.Скорины</a:t>
            </a:r>
            <a:r>
              <a:rPr lang="ru-RU" sz="1600" dirty="0" smtClean="0"/>
              <a:t>»</a:t>
            </a:r>
          </a:p>
          <a:p>
            <a:pPr lvl="0" eaLnBrk="0" hangingPunct="0"/>
            <a:endParaRPr lang="ru-RU" sz="1600" dirty="0"/>
          </a:p>
          <a:p>
            <a:pPr lvl="0" eaLnBrk="0" hangingPunct="0"/>
            <a:r>
              <a:rPr lang="ru-RU" sz="1600" dirty="0" smtClean="0"/>
              <a:t> </a:t>
            </a:r>
            <a:r>
              <a:rPr lang="ru-RU" sz="1600" dirty="0"/>
              <a:t>Хахомов Сергей </a:t>
            </a:r>
            <a:r>
              <a:rPr lang="ru-RU" sz="1600" dirty="0" smtClean="0"/>
              <a:t>Анатольевич</a:t>
            </a:r>
            <a:endParaRPr lang="ru-R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4572" y="5373216"/>
            <a:ext cx="604867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Руководителем Федерального агентства по делам Содружества Независимых Государств передала ректору С.А. </a:t>
            </a:r>
            <a:r>
              <a:rPr lang="ru-RU" sz="1600" dirty="0" err="1"/>
              <a:t>Хахомову</a:t>
            </a:r>
            <a:r>
              <a:rPr lang="ru-RU" sz="1600" dirty="0"/>
              <a:t> макет бюста Л.С. Выготского, который со временем будет установлен в нашем городе. </a:t>
            </a:r>
          </a:p>
        </p:txBody>
      </p:sp>
      <p:pic>
        <p:nvPicPr>
          <p:cNvPr id="7" name="Рисунок 109597" descr="DSC_02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02389"/>
            <a:ext cx="2344511" cy="1550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03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Рисунок 1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94443">
            <a:off x="6667312" y="2301053"/>
            <a:ext cx="2204431" cy="194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3196454"/>
            <a:ext cx="53763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Руководитель Федеральной службы по надзору в сфере образования и науки, доктора педагогических наук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Кравцов Сергей Сергеевич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10958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85766">
            <a:off x="594429" y="4358618"/>
            <a:ext cx="220443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131840" y="54027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ru-RU" sz="1400" dirty="0"/>
              <a:t>Советник Посольства Российской Федерации в Республике </a:t>
            </a:r>
            <a:r>
              <a:rPr lang="ru-RU" sz="1400" dirty="0" smtClean="0"/>
              <a:t>Беларусь</a:t>
            </a:r>
          </a:p>
          <a:p>
            <a:pPr lvl="0" eaLnBrk="0" hangingPunct="0"/>
            <a:r>
              <a:rPr lang="ru-RU" sz="1600" dirty="0" smtClean="0"/>
              <a:t> </a:t>
            </a:r>
            <a:endParaRPr lang="ru-RU" sz="1600" dirty="0"/>
          </a:p>
          <a:p>
            <a:pPr lvl="0" eaLnBrk="0" hangingPunct="0"/>
            <a:r>
              <a:rPr lang="ru-RU" sz="1600" b="1" i="1" dirty="0"/>
              <a:t>Новодворская Маргарита Олеговна</a:t>
            </a:r>
          </a:p>
        </p:txBody>
      </p:sp>
      <p:pic>
        <p:nvPicPr>
          <p:cNvPr id="7" name="Рисунок 10958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98262">
            <a:off x="639000" y="458181"/>
            <a:ext cx="2189559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1840" y="393259"/>
            <a:ext cx="544328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Руководитель Федерального агентства по делам Содружества Независимых Государств, соотечественников, проживающих за рубежом, и по международному гуманитарному сотрудничеству, доктора педагогических наук, члена-корреспондента РАО </a:t>
            </a:r>
            <a:endParaRPr lang="ru-RU" sz="1400" dirty="0" smtClean="0"/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/>
              <a:t>Глебова </a:t>
            </a:r>
            <a:r>
              <a:rPr lang="ru-RU" sz="1600" b="1" i="1" dirty="0"/>
              <a:t>Любовь </a:t>
            </a:r>
            <a:r>
              <a:rPr lang="ru-RU" sz="1600" b="1" i="1" dirty="0" smtClean="0"/>
              <a:t>Николаевна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5561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Рисунок 2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60648"/>
            <a:ext cx="2376265" cy="1971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75856" y="489031"/>
            <a:ext cx="46431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Кравцова Елена </a:t>
            </a:r>
            <a:r>
              <a:rPr lang="ru-RU" sz="1600" b="1" i="1" dirty="0" smtClean="0"/>
              <a:t>Евгеньевна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/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внучка </a:t>
            </a:r>
            <a:r>
              <a:rPr lang="ru-RU" sz="1400" dirty="0"/>
              <a:t>Л.С. Выготского, доктор психологических наук, профессор, Москва, Россия. </a:t>
            </a:r>
          </a:p>
        </p:txBody>
      </p:sp>
      <p:pic>
        <p:nvPicPr>
          <p:cNvPr id="5" name="Рисунок 2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371406"/>
            <a:ext cx="2376264" cy="204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10958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995" y="4411933"/>
            <a:ext cx="237626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664" y="2572438"/>
            <a:ext cx="46894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/>
              <a:t>Ждан Антонина Николаевна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/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доктор </a:t>
            </a:r>
            <a:r>
              <a:rPr lang="ru-RU" sz="1400" dirty="0"/>
              <a:t>психологических наук, профессор Московского государственного университета им. М.В. Ломоносова, </a:t>
            </a:r>
            <a:r>
              <a:rPr lang="ru-RU" sz="1400" dirty="0" smtClean="0"/>
              <a:t>член-корреспондент </a:t>
            </a:r>
            <a:r>
              <a:rPr lang="ru-RU" sz="1400" dirty="0"/>
              <a:t>РАО (Россия</a:t>
            </a:r>
            <a:r>
              <a:rPr lang="ru-RU" sz="1400" dirty="0" smtClean="0"/>
              <a:t>). </a:t>
            </a:r>
            <a:endParaRPr lang="ru-RU" sz="1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75856" y="4791355"/>
            <a:ext cx="554461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/>
              <a:t>Мухина Валерия Сергеевна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доктор </a:t>
            </a:r>
            <a:r>
              <a:rPr lang="ru-RU" sz="1400" dirty="0"/>
              <a:t>психологических наук, профессор, </a:t>
            </a:r>
            <a:r>
              <a:rPr lang="ru-RU" sz="1400" dirty="0" smtClean="0"/>
              <a:t>академик </a:t>
            </a:r>
            <a:r>
              <a:rPr lang="ru-RU" sz="1400" dirty="0"/>
              <a:t>РАО и РАЕН, заведующий кафедрой </a:t>
            </a:r>
            <a:r>
              <a:rPr lang="ru-RU" sz="1400" dirty="0" smtClean="0"/>
              <a:t>психологии </a:t>
            </a:r>
            <a:r>
              <a:rPr lang="ru-RU" sz="1400" dirty="0"/>
              <a:t>развития </a:t>
            </a:r>
            <a:r>
              <a:rPr lang="ru-RU" sz="1400" dirty="0" smtClean="0"/>
              <a:t>ФГБОУ </a:t>
            </a:r>
            <a:r>
              <a:rPr lang="ru-RU" sz="1400" dirty="0"/>
              <a:t>ВО «Московский педагогический </a:t>
            </a:r>
            <a:r>
              <a:rPr lang="ru-RU" sz="1400" dirty="0" smtClean="0"/>
              <a:t>государственный </a:t>
            </a:r>
            <a:r>
              <a:rPr lang="ru-RU" sz="1400" dirty="0"/>
              <a:t>университет» (Россия</a:t>
            </a:r>
            <a:r>
              <a:rPr lang="ru-RU" sz="1400" dirty="0" smtClean="0"/>
              <a:t>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1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8" descr="доска-Льву-Выготскому.jpg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1117"/>
            <a:ext cx="3240360" cy="27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3" name="Рисунок 109582" descr="http://newsgomel.by/sites/default/files/styles/news_first_image/public/prevyu_291.jpg?itok=5e6lT8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85296"/>
            <a:ext cx="4980638" cy="274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Рисунок 109581" descr="http://gomelstreet.info/wp-content/uploads/2016/11/v-gomele-otkryta-pamyatnaya1-800x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234195"/>
            <a:ext cx="3191172" cy="214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1" name="Рисунок 109571" descr="http://www.belta.by/images/storage/news/000023_747873_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4234195"/>
            <a:ext cx="4367312" cy="214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75210"/>
            <a:ext cx="9108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Важной частью  программы данного форума стало открытие памятной доски на доме, в котором проживал великий Л.С. Выготский с 1897 года по 1924 год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63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7405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902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61797"/>
            <a:ext cx="84249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С 2000 года факультет психологии и педагогики  сотрудничает с факультетом психологии Флорентийского государственного университета, проводятся совместные научно-исследовательские проекты, обучение белорусских студентов в Италии, приезд итальянских студентов в Беларусь. </a:t>
            </a:r>
          </a:p>
        </p:txBody>
      </p:sp>
      <p:pic>
        <p:nvPicPr>
          <p:cNvPr id="16385" name="Рисунок 4" descr="http://www.gsu.by/chairs/psi/index/img00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2304256" cy="170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1840" y="1925925"/>
            <a:ext cx="561662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/>
              <a:t>Гатальская</a:t>
            </a:r>
            <a:r>
              <a:rPr lang="ru-RU" sz="1600" dirty="0"/>
              <a:t> Г.В. с деканом факультета психологии Флорентийского университета </a:t>
            </a:r>
            <a:r>
              <a:rPr lang="ru-RU" sz="1600" dirty="0" err="1"/>
              <a:t>Сауло</a:t>
            </a:r>
            <a:r>
              <a:rPr lang="ru-RU" sz="1600" dirty="0"/>
              <a:t> </a:t>
            </a:r>
            <a:r>
              <a:rPr lang="ru-RU" sz="1600" dirty="0" err="1" smtClean="0"/>
              <a:t>Сиригатти</a:t>
            </a:r>
            <a:endParaRPr lang="ru-RU" sz="16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(Гомель</a:t>
            </a:r>
            <a:r>
              <a:rPr lang="ru-RU" sz="1600" dirty="0"/>
              <a:t>, 2004 г.)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175" y="3501008"/>
            <a:ext cx="831641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В 2003 году заключен договор о сотрудничестве с факультетом психологии Флорентийского университета (Италия), предусматривающий разработку совместных научно-практических проектов, обмен преподавателями, участие в Республиканских и Международных конгрессах по психологической проблематике в Италии и Белоруссии.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5229200"/>
            <a:ext cx="475252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Профессор Флорентийского университета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Стефано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Таддей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(Гомель, 2003 г.)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http://www.gsu.by/chairs/psi/index/img00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5064255"/>
            <a:ext cx="2408181" cy="158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34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09599" descr="http://psi.gsu.by/images/meropriyat/tanc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12" y="323138"/>
            <a:ext cx="2865600" cy="21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09" name="Рисунок 109589" descr="http://psi.gsu.by/images/meropriyat/ital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644388"/>
            <a:ext cx="2864501" cy="172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19872" y="692696"/>
            <a:ext cx="563134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Джордано </a:t>
            </a:r>
            <a:r>
              <a:rPr lang="ru-RU" sz="1600" b="1" i="1" dirty="0" err="1" smtClean="0"/>
              <a:t>Марианни</a:t>
            </a:r>
            <a:endParaRPr lang="ru-RU" sz="1600" b="1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заведующий </a:t>
            </a:r>
            <a:r>
              <a:rPr lang="ru-RU" sz="1400" dirty="0"/>
              <a:t>лабораторией театра танца и телесности города Пармы (Италия), обучает студентов практике танцевально-двигательной </a:t>
            </a:r>
            <a:r>
              <a:rPr lang="ru-RU" sz="1400" dirty="0" smtClean="0"/>
              <a:t>терапии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(Гомель, 2009 </a:t>
            </a:r>
            <a:r>
              <a:rPr lang="ru-RU" sz="1400" dirty="0"/>
              <a:t>г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475656" y="3596823"/>
            <a:ext cx="4464496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Итальянская делегация в </a:t>
            </a:r>
            <a:r>
              <a:rPr lang="ru-RU" sz="1600" dirty="0" smtClean="0"/>
              <a:t>ГГУ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( </a:t>
            </a:r>
            <a:r>
              <a:rPr lang="ru-RU" sz="1400" dirty="0"/>
              <a:t>2010 г.)</a:t>
            </a:r>
          </a:p>
        </p:txBody>
      </p:sp>
      <p:pic>
        <p:nvPicPr>
          <p:cNvPr id="10" name="Рисунок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566" y="4509120"/>
            <a:ext cx="2865600" cy="182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60112" y="5250436"/>
            <a:ext cx="5488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1600" dirty="0"/>
              <a:t>Галина </a:t>
            </a:r>
            <a:r>
              <a:rPr lang="ru-RU" sz="1600" dirty="0" err="1"/>
              <a:t>Гатальская</a:t>
            </a:r>
            <a:r>
              <a:rPr lang="ru-RU" sz="1600" dirty="0"/>
              <a:t> и профессора </a:t>
            </a:r>
            <a:r>
              <a:rPr lang="ru-RU" sz="1600" dirty="0" smtClean="0"/>
              <a:t>Флорентийского </a:t>
            </a:r>
            <a:r>
              <a:rPr lang="ru-RU" sz="1600" dirty="0"/>
              <a:t>университета – </a:t>
            </a:r>
            <a:r>
              <a:rPr lang="ru-RU" sz="1600" dirty="0" err="1" smtClean="0"/>
              <a:t>Николо</a:t>
            </a:r>
            <a:r>
              <a:rPr lang="ru-RU" sz="1600" dirty="0" smtClean="0"/>
              <a:t> </a:t>
            </a:r>
            <a:r>
              <a:rPr lang="ru-RU" sz="1600" dirty="0" err="1"/>
              <a:t>Комодо</a:t>
            </a:r>
            <a:r>
              <a:rPr lang="ru-RU" sz="1600" dirty="0"/>
              <a:t> и Патриция </a:t>
            </a:r>
            <a:r>
              <a:rPr lang="ru-RU" sz="1600" dirty="0" err="1"/>
              <a:t>Меринголо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27957"/>
            <a:ext cx="3168352" cy="1781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95937" y="535679"/>
            <a:ext cx="498251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Проректор по научной работе,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д.т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н., профессор Демиденко О.М., зав. кафедрой социальной и педагогической психологии, 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н., доцент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Гатальская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Г. В., преподаватели и студенты факультета психологии и педагогики ГГУ имени Ф. Скорины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посетили Флорентийский государственный университет 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(ноябрь 2010 г.).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113" y="2800497"/>
            <a:ext cx="3153242" cy="157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3328251"/>
            <a:ext cx="4800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 Делегация факультета психологии и педагогики и итальянские </a:t>
            </a:r>
            <a:r>
              <a:rPr lang="ru-RU" sz="1400" dirty="0" smtClean="0"/>
              <a:t>студенты</a:t>
            </a:r>
            <a:endParaRPr lang="ru-RU" sz="1400" dirty="0"/>
          </a:p>
        </p:txBody>
      </p:sp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581128"/>
            <a:ext cx="3168352" cy="181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78822" y="5043605"/>
            <a:ext cx="4886533" cy="74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Презентация психологического театра под руководством Ворониной Ю. </a:t>
            </a:r>
            <a:r>
              <a:rPr lang="ru-RU" sz="1400" dirty="0" smtClean="0"/>
              <a:t>А.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в </a:t>
            </a:r>
            <a:r>
              <a:rPr lang="ru-RU" sz="1400" dirty="0"/>
              <a:t>Флорентийском государственном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29463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912" y="692696"/>
            <a:ext cx="615617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756" y="4869160"/>
            <a:ext cx="89644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dirty="0"/>
              <a:t>Участники международного проекта «Организация психологической и психотерапевтической помощи </a:t>
            </a:r>
            <a:r>
              <a:rPr lang="ru-RU" sz="1600" dirty="0" err="1"/>
              <a:t>созависимым</a:t>
            </a:r>
            <a:r>
              <a:rPr lang="ru-RU" sz="1600" dirty="0"/>
              <a:t> взрослым детям алкоголиков (ВДА)» зав. кафедрой социальной и педагогической психологии  Г.В. </a:t>
            </a:r>
            <a:r>
              <a:rPr lang="ru-RU" sz="1600" dirty="0" err="1"/>
              <a:t>Гатальская</a:t>
            </a:r>
            <a:r>
              <a:rPr lang="ru-RU" sz="1600" dirty="0"/>
              <a:t> и  преподаватель Н.Г. </a:t>
            </a:r>
            <a:r>
              <a:rPr lang="ru-RU" sz="1600" dirty="0" err="1"/>
              <a:t>Новак</a:t>
            </a:r>
            <a:r>
              <a:rPr lang="ru-RU" sz="1600" dirty="0"/>
              <a:t> на Международном симпозиуме «Компетентная помощь </a:t>
            </a:r>
            <a:r>
              <a:rPr lang="ru-RU" sz="1600" dirty="0" err="1"/>
              <a:t>созависимым</a:t>
            </a:r>
            <a:r>
              <a:rPr lang="ru-RU" sz="1600" dirty="0"/>
              <a:t> – обмен опытом специалистов из Беларуси, Германии и Польши» (Варшава, 2011 г.).</a:t>
            </a:r>
          </a:p>
        </p:txBody>
      </p:sp>
    </p:spTree>
    <p:extLst>
      <p:ext uri="{BB962C8B-B14F-4D97-AF65-F5344CB8AC3E}">
        <p14:creationId xmlns:p14="http://schemas.microsoft.com/office/powerpoint/2010/main" val="14159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6408712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В последующие годы в Гомеле  был образован педагогический институт, в котором возникла кафедра педагогики. С приездом в город И.В. Страхова, тогда 29-летнего профессора, защитившегося по совокупности работ в области педагогической психологии, из этой кафедры выделилась кафедра психологии, которой ученый заведовал с 1934 по 1937 г.</a:t>
            </a:r>
            <a:endParaRPr lang="ru-RU" sz="2000" dirty="0"/>
          </a:p>
        </p:txBody>
      </p:sp>
      <p:pic>
        <p:nvPicPr>
          <p:cNvPr id="4" name="Picture 2" descr="http://gomelstreet.info/wp-content/gallery/ggu/ggu_19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362188"/>
            <a:ext cx="5616623" cy="43838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Рисунок 4" descr="Иван Владимирович Страхов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88640"/>
            <a:ext cx="1653967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43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776" y="451521"/>
            <a:ext cx="8604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/>
              <a:t>Наши </a:t>
            </a:r>
            <a:r>
              <a:rPr lang="ru-RU" sz="3200" dirty="0" smtClean="0"/>
              <a:t>выпускники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03748" y="5661248"/>
            <a:ext cx="4896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А.А. Горбачев возглавляет администрацию Центрального района г. Гомеля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1154287"/>
            <a:ext cx="8478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000" dirty="0"/>
              <a:t>Кафедры гордятся многими выпускниками  специальностей «Психология» и «Практическая психология». </a:t>
            </a:r>
            <a:r>
              <a:rPr lang="ru-RU" sz="2000" dirty="0" smtClean="0"/>
              <a:t>Они </a:t>
            </a:r>
            <a:r>
              <a:rPr lang="ru-RU" sz="2000" dirty="0"/>
              <a:t>занимают лидирующие позиции в сфере управления и образования. </a:t>
            </a:r>
          </a:p>
        </p:txBody>
      </p:sp>
      <p:pic>
        <p:nvPicPr>
          <p:cNvPr id="23557" name="Picture 5" descr="Картинки по запросу Андрей Алексеевич Горбаче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29445"/>
            <a:ext cx="2520280" cy="2772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534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1" descr="http://info.minsk.by/images/storage/person/000683_2391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55582"/>
            <a:ext cx="249872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49352" y="1124744"/>
            <a:ext cx="5760640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Психолог О.Ф. </a:t>
            </a:r>
            <a:r>
              <a:rPr lang="ru-RU" dirty="0" err="1"/>
              <a:t>Левшунов</a:t>
            </a:r>
            <a:r>
              <a:rPr lang="ru-RU" dirty="0"/>
              <a:t> стал начальником Отдела образования, спорта и туризма администрации Центрального района г. Гомеля, а сегодня является депутатом Палаты представителей Национального собрания Республики Беларусь, заместителем председателя Постоянной комиссии по труду и социальным вопросам. </a:t>
            </a:r>
          </a:p>
        </p:txBody>
      </p:sp>
      <p:pic>
        <p:nvPicPr>
          <p:cNvPr id="5" name="Рисунок 14" descr="http://www.roobel.gorodgomel.by/images/KOPA_Elena_Nikolaevn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645024"/>
            <a:ext cx="2448272" cy="2794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996" y="5157192"/>
            <a:ext cx="58296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/>
              <a:t>Е.Н. </a:t>
            </a:r>
            <a:r>
              <a:rPr lang="ru-RU" b="1" i="1" dirty="0" smtClean="0"/>
              <a:t>Копа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начальник </a:t>
            </a:r>
            <a:r>
              <a:rPr lang="ru-RU" sz="1600" dirty="0"/>
              <a:t>Отдела образования, спорта и туризма администрации </a:t>
            </a:r>
            <a:r>
              <a:rPr lang="ru-RU" sz="1600" dirty="0" err="1"/>
              <a:t>Новобелицкого</a:t>
            </a:r>
            <a:r>
              <a:rPr lang="ru-RU" sz="1600" dirty="0"/>
              <a:t> района г. Гомеля, магистр психологических наук.  </a:t>
            </a:r>
          </a:p>
        </p:txBody>
      </p:sp>
    </p:spTree>
    <p:extLst>
      <p:ext uri="{BB962C8B-B14F-4D97-AF65-F5344CB8AC3E}">
        <p14:creationId xmlns:p14="http://schemas.microsoft.com/office/powerpoint/2010/main" val="5911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 descr="Дуда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2954">
            <a:off x="468440" y="1412667"/>
            <a:ext cx="2019300" cy="2027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8420">
            <a:off x="6734681" y="2998760"/>
            <a:ext cx="20193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9" name="Рисунок 16399" descr="Нина Ткач (Зайцева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4928">
            <a:off x="543502" y="4387256"/>
            <a:ext cx="2133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45328" y="142033"/>
            <a:ext cx="84604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Работают в высших учебных заведениях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/>
              <a:t>На факультете психологии и педагогики ГГУ им. Ф. Скорины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656304" y="1687634"/>
            <a:ext cx="4147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Дудаль</a:t>
            </a:r>
            <a:r>
              <a:rPr lang="ru-RU" sz="1600" b="1" i="1" dirty="0"/>
              <a:t> Н. </a:t>
            </a:r>
            <a:r>
              <a:rPr lang="ru-RU" sz="1600" b="1" i="1" dirty="0" smtClean="0"/>
              <a:t>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преподаватель кафедры </a:t>
            </a:r>
            <a:r>
              <a:rPr lang="ru-RU" sz="1400" dirty="0" smtClean="0"/>
              <a:t>психологии,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магистр </a:t>
            </a:r>
            <a:r>
              <a:rPr lang="ru-RU" sz="1400" dirty="0"/>
              <a:t>психологических </a:t>
            </a:r>
            <a:r>
              <a:rPr lang="ru-RU" sz="1400" dirty="0" smtClean="0"/>
              <a:t>наук</a:t>
            </a:r>
            <a:endParaRPr lang="ru-RU" sz="1400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339752" y="3530124"/>
            <a:ext cx="42365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Мельникова О.Н. </a:t>
            </a:r>
            <a:endParaRPr lang="ru-RU" sz="1600" b="1" i="1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преподаватель кафедры </a:t>
            </a:r>
            <a:r>
              <a:rPr lang="ru-RU" sz="1400" dirty="0" smtClean="0"/>
              <a:t>психологии</a:t>
            </a:r>
            <a:endParaRPr lang="ru-RU" sz="1400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15816" y="5113852"/>
            <a:ext cx="404653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/>
              <a:t>Ткач </a:t>
            </a:r>
            <a:r>
              <a:rPr lang="ru-RU" sz="1600" b="1" i="1" dirty="0"/>
              <a:t>Н. </a:t>
            </a:r>
            <a:r>
              <a:rPr lang="ru-RU" sz="1600" b="1" i="1" dirty="0" smtClean="0"/>
              <a:t>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преподаватель кафедры социально и педагогической психологии, магистр психологических </a:t>
            </a:r>
            <a:r>
              <a:rPr lang="ru-RU" sz="1400" dirty="0" smtClean="0"/>
              <a:t>наук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8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Рисунок 16400" descr="http://gsu.by/chairs/psi2/images/Prepod/shapovalov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1672">
            <a:off x="650473" y="689213"/>
            <a:ext cx="1688432" cy="226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7" name="Рисунок 16401" descr="http://psi.gsu.by/images/Prepod/Trifonov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319">
            <a:off x="6588224" y="1412776"/>
            <a:ext cx="1835696" cy="226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6" name="Рисунок 16402" descr="http://psi.gsu.by/images/Prepod/kurachenko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7340">
            <a:off x="650473" y="3565129"/>
            <a:ext cx="1662885" cy="226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625" name="Рисунок 10957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35756">
            <a:off x="6585756" y="4359734"/>
            <a:ext cx="1840632" cy="226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555776" y="1074802"/>
            <a:ext cx="345638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 Журавлева А. </a:t>
            </a:r>
            <a:r>
              <a:rPr lang="ru-RU" sz="1400" b="1" i="1" dirty="0" smtClean="0"/>
              <a:t>Е.</a:t>
            </a:r>
            <a:endParaRPr lang="ru-RU" sz="1400" b="1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преподаватель кафедры социальной и педагогической психологии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157178" y="2544431"/>
            <a:ext cx="31380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Трифонов Ю.А.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ассистент кафедры психологии, магистр психологических наук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543913" y="3975014"/>
            <a:ext cx="31947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Морозова А. 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ассистент кафедры психологии, магистр психологических наук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843808" y="5085184"/>
            <a:ext cx="3451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Медведева О. М</a:t>
            </a:r>
            <a:r>
              <a:rPr lang="ru-RU" sz="1400" b="1" i="1" dirty="0" smtClean="0"/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педагог-психолог </a:t>
            </a:r>
            <a:r>
              <a:rPr lang="ru-RU" sz="1400" dirty="0"/>
              <a:t>отдела воспитательной работы с молодежью ГГУ им. Ф </a:t>
            </a:r>
            <a:r>
              <a:rPr lang="ru-RU" sz="1400" dirty="0" smtClean="0"/>
              <a:t>Скорины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6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Рисунок 1639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96710">
            <a:off x="368724" y="1240183"/>
            <a:ext cx="1547664" cy="154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Рисунок 10958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7808">
            <a:off x="7366620" y="2708588"/>
            <a:ext cx="1512326" cy="169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1" name="Рисунок 15" descr="https://pp.vk.me/c836525/v836525798/3df39/wL_wNJNydd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17342">
            <a:off x="357930" y="4926679"/>
            <a:ext cx="1543106" cy="181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84286" y="111437"/>
            <a:ext cx="88566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/>
              <a:t>В дошкольных, средних общеобразовательных, </a:t>
            </a:r>
            <a:endParaRPr lang="ru-RU" sz="2000" dirty="0" smtClean="0"/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/>
              <a:t>средне-специальных </a:t>
            </a:r>
            <a:r>
              <a:rPr lang="ru-RU" sz="2000" dirty="0"/>
              <a:t>и </a:t>
            </a:r>
            <a:r>
              <a:rPr lang="ru-RU" sz="2000" dirty="0" smtClean="0"/>
              <a:t>профессионально-технических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/>
              <a:t>учебных </a:t>
            </a:r>
            <a:r>
              <a:rPr lang="ru-RU" sz="2000" dirty="0"/>
              <a:t>заведениях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65254" y="1224093"/>
            <a:ext cx="661120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Магистранты кафедры психологии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педагог-психолог ГУО «Средняя школа № 21 г. Гомеля» 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Тарутис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педагог-психолог ГУО «Средняя школа № 32 г. Гомеля» Близнец Е. – лауреаты премии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Белбренд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Республиканского конкурса «Образование будущего» в номинации «Инновации в образовании» (2017 г.).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81214" y="2741176"/>
            <a:ext cx="3255003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Шушпакова</a:t>
            </a:r>
            <a:r>
              <a:rPr lang="ru-RU" sz="1600" b="1" i="1" dirty="0"/>
              <a:t> И. </a:t>
            </a:r>
            <a:r>
              <a:rPr lang="ru-RU" sz="1600" b="1" i="1" dirty="0" smtClean="0"/>
              <a:t>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педагог-психолог </a:t>
            </a:r>
            <a:r>
              <a:rPr lang="ru-RU" sz="1400" dirty="0"/>
              <a:t>ГУО «Центр творчества детей и молодёжи </a:t>
            </a:r>
            <a:r>
              <a:rPr lang="ru-RU" sz="1400" dirty="0" err="1" smtClean="0"/>
              <a:t>Новобелицкого</a:t>
            </a:r>
            <a:r>
              <a:rPr lang="ru-RU" sz="1400" dirty="0" smtClean="0"/>
              <a:t> </a:t>
            </a:r>
            <a:r>
              <a:rPr lang="ru-RU" sz="1400" dirty="0"/>
              <a:t>района </a:t>
            </a:r>
            <a:r>
              <a:rPr lang="ru-RU" sz="1400" dirty="0" err="1"/>
              <a:t>г.Гомеля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991013" y="5249028"/>
            <a:ext cx="511831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ru-RU" sz="1600" b="1" i="1" dirty="0" smtClean="0"/>
              <a:t>Тагай </a:t>
            </a:r>
            <a:r>
              <a:rPr lang="ru-RU" sz="1600" b="1" i="1" dirty="0"/>
              <a:t>Е</a:t>
            </a:r>
            <a:r>
              <a:rPr lang="ru-RU" sz="1600" b="1" i="1" dirty="0" smtClean="0"/>
              <a:t>.</a:t>
            </a:r>
          </a:p>
          <a:p>
            <a:pPr lvl="0" indent="0"/>
            <a:r>
              <a:rPr lang="ru-RU" sz="1400" dirty="0" smtClean="0"/>
              <a:t>ГУО "Ясли- </a:t>
            </a:r>
            <a:r>
              <a:rPr lang="ru-RU" sz="1400" dirty="0"/>
              <a:t>сад 112 г. Гомеля</a:t>
            </a:r>
            <a:r>
              <a:rPr lang="ru-RU" sz="1400" dirty="0" smtClean="0"/>
              <a:t>",</a:t>
            </a:r>
          </a:p>
          <a:p>
            <a:pPr lvl="0" indent="0"/>
            <a:r>
              <a:rPr lang="ru-RU" sz="1400" dirty="0" smtClean="0"/>
              <a:t>педагог- психолог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/>
          </a:p>
        </p:txBody>
      </p:sp>
      <p:pic>
        <p:nvPicPr>
          <p:cNvPr id="10" name="Рисунок 16405" descr="https://i08.fotocdn.net/s5/93/gallery_m/36/217803247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03697">
            <a:off x="362872" y="2956050"/>
            <a:ext cx="153732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6407" descr="https://pp.vk.me/c621628/v621628251/1a60b/Bzg_i6uiG2I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016"/>
          <a:stretch/>
        </p:blipFill>
        <p:spPr bwMode="auto">
          <a:xfrm rot="421174">
            <a:off x="7318719" y="5111419"/>
            <a:ext cx="1512326" cy="144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065254" y="3824278"/>
            <a:ext cx="26019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Ю.В. Мурашова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ГУО « Ясли-сад № 151 г. Гомеля» педагог-психолог.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54402" y="5619147"/>
            <a:ext cx="3730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Роговенко</a:t>
            </a:r>
            <a:r>
              <a:rPr lang="ru-RU" sz="1600" b="1" i="1" dirty="0"/>
              <a:t> Т.</a:t>
            </a:r>
            <a:r>
              <a:rPr lang="ru-RU" sz="1500" dirty="0"/>
              <a:t> 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Гомельский колледж электротехники,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4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2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5234">
            <a:off x="476387" y="827005"/>
            <a:ext cx="1512168" cy="191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76" name="Рисунок 16385" descr="https://pp.vk.me/c636717/v636717181/4ecb5/kr2JmRsEBG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6935">
            <a:off x="7190169" y="1640149"/>
            <a:ext cx="1649976" cy="196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45907" y="153838"/>
            <a:ext cx="80648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 медицинских </a:t>
            </a:r>
            <a:r>
              <a:rPr lang="ru-RU" sz="2800" dirty="0" smtClean="0"/>
              <a:t>учреждениях</a:t>
            </a:r>
            <a:endParaRPr lang="ru-RU" sz="28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04678" y="733885"/>
            <a:ext cx="43348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Кравченко </a:t>
            </a:r>
            <a:r>
              <a:rPr lang="ru-RU" sz="1400" b="1" i="1" dirty="0" smtClean="0"/>
              <a:t>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заведующая </a:t>
            </a:r>
            <a:r>
              <a:rPr lang="ru-RU" sz="1400" dirty="0"/>
              <a:t>психологическим отделением Учреждения "Гомельский областной наркологический диспансер</a:t>
            </a:r>
            <a:r>
              <a:rPr lang="ru-RU" sz="1400" dirty="0" smtClean="0"/>
              <a:t>"</a:t>
            </a:r>
            <a:endParaRPr lang="ru-RU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63688" y="2049043"/>
            <a:ext cx="530845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Сериков А</a:t>
            </a:r>
            <a:r>
              <a:rPr lang="ru-RU" sz="1400" b="1" i="1" dirty="0" smtClean="0"/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 психолог </a:t>
            </a:r>
            <a:r>
              <a:rPr lang="ru-RU" sz="1400" dirty="0"/>
              <a:t>психологического отделения Учреждения «Гомельский областной наркологический диспансер», магистр психологических наук, обучается в аспирантуре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/>
          </a:p>
        </p:txBody>
      </p:sp>
      <p:pic>
        <p:nvPicPr>
          <p:cNvPr id="7" name="Рисунок 16408" descr="http://old.gsu.by/news/2016/n190-4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5129">
            <a:off x="476387" y="3038663"/>
            <a:ext cx="1512168" cy="149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10957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40106">
            <a:off x="7212020" y="4064264"/>
            <a:ext cx="158417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10957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7379">
            <a:off x="476387" y="4900175"/>
            <a:ext cx="1629060" cy="1460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60582" y="3234297"/>
            <a:ext cx="35283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err="1"/>
              <a:t>Талюк</a:t>
            </a:r>
            <a:r>
              <a:rPr lang="ru-RU" sz="1400" b="1" i="1" dirty="0"/>
              <a:t> </a:t>
            </a:r>
            <a:r>
              <a:rPr lang="ru-RU" sz="1400" b="1" i="1" dirty="0" smtClean="0"/>
              <a:t>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психологического отделения Учреждения «Гомельский областной наркологический диспансер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94877" y="4525650"/>
            <a:ext cx="4464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/>
              <a:t>Грищенко О. </a:t>
            </a:r>
            <a:r>
              <a:rPr lang="ru-RU" sz="1400" b="1" i="1" dirty="0" smtClean="0"/>
              <a:t>Н.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Учреждение «Гомельская областная клиническая психиатрическая больница»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39752" y="5389413"/>
            <a:ext cx="55446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err="1"/>
              <a:t>Лисогурская</a:t>
            </a:r>
            <a:r>
              <a:rPr lang="ru-RU" sz="1400" b="1" i="1" dirty="0"/>
              <a:t> И. </a:t>
            </a:r>
            <a:r>
              <a:rPr lang="ru-RU" sz="1400" b="1" i="1" dirty="0" smtClean="0"/>
              <a:t>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Учреждение </a:t>
            </a:r>
            <a:r>
              <a:rPr lang="ru-RU" sz="1400" dirty="0"/>
              <a:t>«Гомельская областная клиническая психиатрическая больница</a:t>
            </a:r>
            <a:r>
              <a:rPr lang="ru-RU" sz="1400" dirty="0" smtClean="0"/>
              <a:t>»</a:t>
            </a:r>
          </a:p>
          <a:p>
            <a:pPr lvl="0" indent="0"/>
            <a:r>
              <a:rPr lang="ru-RU" sz="1400" dirty="0"/>
              <a:t>психолог, магистр психологических </a:t>
            </a:r>
            <a:r>
              <a:rPr lang="ru-RU" sz="1400" dirty="0" smtClean="0"/>
              <a:t>наук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30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Рисунок 1638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71566">
            <a:off x="549276" y="1547717"/>
            <a:ext cx="1862484" cy="2529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0" name="Рисунок 109573" descr="https://pp.vk.me/c637926/v637926339/40ebb/FkU_ZZXAN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416">
            <a:off x="6876256" y="4005064"/>
            <a:ext cx="1711920" cy="222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88280" y="137525"/>
            <a:ext cx="8892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 органах МВД,  подразделениях </a:t>
            </a:r>
            <a:r>
              <a:rPr lang="ru-RU" sz="2800" dirty="0" smtClean="0"/>
              <a:t>МЧС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и </a:t>
            </a:r>
            <a:r>
              <a:rPr lang="ru-RU" sz="2800" dirty="0"/>
              <a:t>Министерства </a:t>
            </a:r>
            <a:r>
              <a:rPr lang="ru-RU" sz="2800" dirty="0" smtClean="0"/>
              <a:t>обороны</a:t>
            </a:r>
            <a:endParaRPr lang="ru-RU" sz="280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627784" y="2063244"/>
            <a:ext cx="554461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Павлович </a:t>
            </a:r>
            <a:r>
              <a:rPr lang="ru-RU" sz="1600" b="1" i="1" dirty="0" smtClean="0"/>
              <a:t>С.Б.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психолог отдела психологического обеспечения </a:t>
            </a:r>
            <a:r>
              <a:rPr lang="ru-RU" sz="1400" dirty="0" smtClean="0"/>
              <a:t>исправительного </a:t>
            </a:r>
            <a:r>
              <a:rPr lang="ru-RU" sz="1400" dirty="0"/>
              <a:t>учреждения "Исправительная колония 4" управления Департамента исполнения наказаний Министерства внутренних дел Республики Беларусь по Гомельской области,  магистр психологических наук, обучается в аспирантуре</a:t>
            </a:r>
            <a:r>
              <a:rPr lang="ru-RU" sz="1400" dirty="0" smtClean="0"/>
              <a:t>.</a:t>
            </a:r>
            <a:endParaRPr lang="ru-RU" sz="16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71600" y="4410199"/>
            <a:ext cx="5544616" cy="14157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Антропов </a:t>
            </a:r>
            <a:r>
              <a:rPr lang="ru-RU" sz="1600" b="1" i="1" dirty="0" smtClean="0"/>
              <a:t>Виктор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старший </a:t>
            </a:r>
            <a:r>
              <a:rPr lang="ru-RU" sz="1400" dirty="0"/>
              <a:t>психолог группы психологического обеспечения учреждения "Лечебно-трудовой профилакторий N 1" управления Департамента исполнения наказаний по Гомельской области Министерства внутренних дел Республики </a:t>
            </a:r>
            <a:r>
              <a:rPr lang="ru-RU" sz="1400" dirty="0" smtClean="0"/>
              <a:t>Беларусь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957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90775">
            <a:off x="6567772" y="1533474"/>
            <a:ext cx="1998757" cy="268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697" name="Рисунок 109575" descr="https://pp.vk.me/c837636/v837636689/2279e/5vRi6P4xnn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81045">
            <a:off x="378964" y="4019142"/>
            <a:ext cx="2232248" cy="233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339752" y="2917393"/>
            <a:ext cx="397701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Наркевич </a:t>
            </a:r>
            <a:r>
              <a:rPr lang="ru-RU" sz="1600" b="1" i="1" dirty="0" smtClean="0"/>
              <a:t>Т.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Гомельский </a:t>
            </a:r>
            <a:r>
              <a:rPr lang="ru-RU" sz="1400" dirty="0"/>
              <a:t>городской отдел Следственного комитета Республики Беларусь, третье следственное отделение. старший </a:t>
            </a:r>
            <a:r>
              <a:rPr lang="ru-RU" sz="1400" dirty="0" smtClean="0"/>
              <a:t>лейтенант</a:t>
            </a:r>
            <a:endParaRPr lang="ru-RU" sz="14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843808" y="5184161"/>
            <a:ext cx="3954742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Воробей </a:t>
            </a:r>
            <a:r>
              <a:rPr lang="ru-RU" sz="1600" b="1" i="1" dirty="0" smtClean="0"/>
              <a:t>Е.</a:t>
            </a:r>
            <a:endParaRPr lang="ru-RU" sz="1400" b="1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Центральный </a:t>
            </a:r>
            <a:r>
              <a:rPr lang="ru-RU" sz="1400" dirty="0"/>
              <a:t>(Гомель) отдел Департамента охраны МВД Республики Беларусь, милиционер батальона милиции </a:t>
            </a:r>
          </a:p>
        </p:txBody>
      </p:sp>
      <p:pic>
        <p:nvPicPr>
          <p:cNvPr id="13" name="Рисунок 10957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87428">
            <a:off x="517334" y="463620"/>
            <a:ext cx="1955508" cy="213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699793" y="938414"/>
            <a:ext cx="38164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Лапочкина</a:t>
            </a:r>
            <a:r>
              <a:rPr lang="ru-RU" sz="1600" b="1" i="1" dirty="0"/>
              <a:t> </a:t>
            </a:r>
            <a:r>
              <a:rPr lang="ru-RU" sz="1600" b="1" i="1" dirty="0" smtClean="0"/>
              <a:t>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Гомельский </a:t>
            </a:r>
            <a:r>
              <a:rPr lang="ru-RU" sz="1400" dirty="0"/>
              <a:t>городской отдел Следственного комитета Республики Беларусь, третье следственное отделение,  старший лейтенант</a:t>
            </a:r>
          </a:p>
        </p:txBody>
      </p:sp>
    </p:spTree>
    <p:extLst>
      <p:ext uri="{BB962C8B-B14F-4D97-AF65-F5344CB8AC3E}">
        <p14:creationId xmlns:p14="http://schemas.microsoft.com/office/powerpoint/2010/main" val="15094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Рисунок 17" descr="Место встречи – старый парк. 9 Мая. Гомел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0685">
            <a:off x="513354" y="1057227"/>
            <a:ext cx="1898555" cy="179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23" name="Рисунок 6" descr="http://tvrgomel.by/sites/default/files/styles/employee/public/86.jpg?itok=Pr9bbI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9574">
            <a:off x="7164288" y="2117982"/>
            <a:ext cx="1466829" cy="194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520" y="181573"/>
            <a:ext cx="8667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  республиканских, областных и городских </a:t>
            </a:r>
            <a:r>
              <a:rPr lang="ru-RU" sz="2800" dirty="0" smtClean="0"/>
              <a:t>СМИ</a:t>
            </a:r>
            <a:endParaRPr lang="ru-RU" sz="28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56029" y="975566"/>
            <a:ext cx="3888432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Ольга </a:t>
            </a:r>
            <a:r>
              <a:rPr lang="ru-RU" sz="1600" b="1" i="1" dirty="0" err="1" smtClean="0"/>
              <a:t>Холодович</a:t>
            </a:r>
            <a:endParaRPr lang="ru-RU" sz="1600" b="1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заведующий </a:t>
            </a:r>
            <a:r>
              <a:rPr lang="ru-RU" sz="1400" dirty="0"/>
              <a:t>корреспондентским бюро Агентства телевизионных новостей </a:t>
            </a:r>
            <a:r>
              <a:rPr lang="ru-RU" sz="1400" dirty="0" err="1"/>
              <a:t>Белтелерадиокомпании</a:t>
            </a:r>
            <a:r>
              <a:rPr lang="ru-RU" sz="1400" dirty="0"/>
              <a:t> в Гомельской области,  признана лучшим журналистом электронных СМИ 2016 года.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60745" y="2509222"/>
            <a:ext cx="367240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Ольга </a:t>
            </a:r>
            <a:r>
              <a:rPr lang="ru-RU" sz="1600" b="1" i="1" dirty="0" smtClean="0"/>
              <a:t>Коновалова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заведующая </a:t>
            </a:r>
            <a:r>
              <a:rPr lang="ru-RU" sz="1400" dirty="0"/>
              <a:t>сектором подготовки информационных программ  РУП РТЦ «Телерадиокомпания «Гомель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7" name="Рисунок 16" descr="http://gp.by/upload/medialibrary/65c/65c2961377ba02cd3fb29887c5c560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93858">
            <a:off x="436423" y="3785082"/>
            <a:ext cx="2021612" cy="158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5" descr="http://newsgomel.by/sites/default/files/styles/news_first_image/public/nosulchik.jpg?itok=w3szcEE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14099">
            <a:off x="7069790" y="5013176"/>
            <a:ext cx="1561327" cy="1583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56029" y="3857202"/>
            <a:ext cx="4608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Торикова</a:t>
            </a:r>
            <a:r>
              <a:rPr lang="ru-RU" sz="1600" b="1" i="1" dirty="0"/>
              <a:t> </a:t>
            </a:r>
            <a:r>
              <a:rPr lang="ru-RU" sz="1600" b="1" i="1" dirty="0" smtClean="0"/>
              <a:t>Екатерина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редактор </a:t>
            </a:r>
            <a:r>
              <a:rPr lang="ru-RU" sz="1400" dirty="0"/>
              <a:t>отдела молодёжных проблем Учреждения «редакция газеты «Гомельские ведомости», победитель ежегодного областного соревнования среди журналистов 2016 года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39752" y="5805056"/>
            <a:ext cx="44644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Игорь </a:t>
            </a:r>
            <a:r>
              <a:rPr lang="ru-RU" sz="1600" b="1" i="1" dirty="0" err="1" smtClean="0"/>
              <a:t>Носульчик</a:t>
            </a:r>
            <a:endParaRPr lang="ru-RU" sz="1600" b="1" i="1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ведущий </a:t>
            </a:r>
            <a:r>
              <a:rPr lang="ru-RU" sz="1400" dirty="0"/>
              <a:t> Гомельского городского радио 107, 4 FM и «Первого городского телеканала». </a:t>
            </a:r>
          </a:p>
        </p:txBody>
      </p:sp>
    </p:spTree>
    <p:extLst>
      <p:ext uri="{BB962C8B-B14F-4D97-AF65-F5344CB8AC3E}">
        <p14:creationId xmlns:p14="http://schemas.microsoft.com/office/powerpoint/2010/main" val="5143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Рисунок 28" descr="https://im2-tub-by.yandex.net/i?id=95c2c0fc9606b868a6d98d7a6c315bbe&amp;n=33&amp;h=180&amp;w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7875">
            <a:off x="611560" y="1268760"/>
            <a:ext cx="1717890" cy="1717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55" name="Рисунок 16413" descr="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8282">
            <a:off x="6948264" y="2806939"/>
            <a:ext cx="1728192" cy="171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Прямоугольник 8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рямоугольник 9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рямоугольник 10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2133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/>
              <a:t>В коммерческих </a:t>
            </a:r>
            <a:r>
              <a:rPr lang="ru-RU" sz="2800" dirty="0" smtClean="0"/>
              <a:t>организациях</a:t>
            </a:r>
            <a:endParaRPr lang="ru-RU" sz="280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664012" y="1347841"/>
            <a:ext cx="374441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/>
              <a:t> </a:t>
            </a:r>
            <a:r>
              <a:rPr lang="ru-RU" sz="1600" b="1" i="1" dirty="0" smtClean="0"/>
              <a:t>Воронина Юлия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</a:t>
            </a:r>
            <a:r>
              <a:rPr lang="ru-RU" sz="1400" dirty="0"/>
              <a:t>, магистр психологических наук, член  Общества практикующих психологов «</a:t>
            </a:r>
            <a:r>
              <a:rPr lang="ru-RU" sz="1400" dirty="0" err="1"/>
              <a:t>Гештальт</a:t>
            </a:r>
            <a:r>
              <a:rPr lang="ru-RU" sz="1400" dirty="0"/>
              <a:t>-подход», Белорусской Ассоциации Психотерапевтов. 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23928" y="3049987"/>
            <a:ext cx="283454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Хвесюк</a:t>
            </a:r>
            <a:r>
              <a:rPr lang="ru-RU" sz="1600" b="1" i="1" dirty="0"/>
              <a:t> Наталья (</a:t>
            </a:r>
            <a:r>
              <a:rPr lang="ru-RU" sz="1600" b="1" i="1" dirty="0" err="1" smtClean="0"/>
              <a:t>Петричиц</a:t>
            </a:r>
            <a:r>
              <a:rPr lang="ru-RU" sz="1600" b="1" i="1" dirty="0" smtClean="0"/>
              <a:t>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рекламного агентства  СООО «</a:t>
            </a:r>
            <a:r>
              <a:rPr lang="ru-RU" sz="1400" dirty="0" err="1"/>
              <a:t>Белфакта</a:t>
            </a:r>
            <a:r>
              <a:rPr lang="ru-RU" sz="1400" dirty="0"/>
              <a:t> Медиа»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1114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18632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89536" y="4510550"/>
            <a:ext cx="361089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 </a:t>
            </a:r>
            <a:r>
              <a:rPr lang="ru-RU" sz="1600" b="1" i="1" dirty="0" err="1"/>
              <a:t>Ручук</a:t>
            </a:r>
            <a:r>
              <a:rPr lang="ru-RU" sz="1600" b="1" i="1" dirty="0"/>
              <a:t> </a:t>
            </a:r>
            <a:r>
              <a:rPr lang="ru-RU" sz="1600" b="1" i="1" dirty="0" smtClean="0"/>
              <a:t>Сергей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компании </a:t>
            </a:r>
            <a:r>
              <a:rPr lang="ru-RU" sz="1400" dirty="0" err="1"/>
              <a:t>FitСhat</a:t>
            </a:r>
            <a:r>
              <a:rPr lang="ru-RU" sz="1400" dirty="0" smtClean="0"/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Московского </a:t>
            </a:r>
            <a:r>
              <a:rPr lang="ru-RU" sz="1400" dirty="0" err="1"/>
              <a:t>тренингового</a:t>
            </a:r>
            <a:r>
              <a:rPr lang="ru-RU" sz="1400" dirty="0"/>
              <a:t> центра, г. Москва </a:t>
            </a:r>
          </a:p>
        </p:txBody>
      </p:sp>
      <p:pic>
        <p:nvPicPr>
          <p:cNvPr id="17" name="Рисунок 25" descr="Сергей Андреевич Ручук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12573">
            <a:off x="430983" y="3579933"/>
            <a:ext cx="1743290" cy="208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26" descr="https://pp.vk.me/c624517/v624517331/32675/8PH19mctjW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04" y="5218113"/>
            <a:ext cx="638819" cy="957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Второе рождение кафедры психологии состоялось в 1995 году, когда кафедра педагогики и психологии университета, руководимая академиком АПН СССР, а в последующем академиком РАО профессором И.Ф. Харламовым, разделилась, и первым заведующим кафедрой психологии стал А.А.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Лытко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кандидат педагогических наук, доцент.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0332" y="5360325"/>
            <a:ext cx="43924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500" b="1" i="1" dirty="0" smtClean="0"/>
              <a:t>ЛЫТКО Александр Александрович</a:t>
            </a:r>
          </a:p>
          <a:p>
            <a:pPr algn="r">
              <a:spcAft>
                <a:spcPts val="0"/>
              </a:spcAft>
            </a:pPr>
            <a:r>
              <a:rPr lang="ru-RU" sz="1500" dirty="0" smtClean="0"/>
              <a:t>кандидат </a:t>
            </a:r>
            <a:r>
              <a:rPr lang="ru-RU" sz="1500" dirty="0"/>
              <a:t>педагогических </a:t>
            </a:r>
          </a:p>
          <a:p>
            <a:pPr algn="r">
              <a:spcAft>
                <a:spcPts val="0"/>
              </a:spcAft>
            </a:pPr>
            <a:r>
              <a:rPr lang="ru-RU" sz="1500" dirty="0"/>
              <a:t>наук, доцент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2584" y="2276872"/>
            <a:ext cx="3294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ХАРЛАМОВ Иван Федорович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 педагогических наук,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профессор, заслуженный деятель науки БССР, академик НАН РБ, лауреат Государственной премии Беларуси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6937">
            <a:off x="328892" y="2143800"/>
            <a:ext cx="2322880" cy="25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3332">
            <a:off x="6264806" y="3960748"/>
            <a:ext cx="2376264" cy="25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Рисунок 16412" descr="20170215_2037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90651">
            <a:off x="453615" y="616319"/>
            <a:ext cx="211608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Прямоугольник 8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рямоугольник 9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рямоугольник 10" descr="https://mail.yandex.by/message_part/IMG_7311.JPG?_uid=141965714&amp;hid=1.1.2&amp;ids=161285161655209558&amp;name=IMG_7311.JPG&amp;yandex_class=yandex_inline_content_105479.423865127.135749841239269863217414358657_1.1.2_1612851616552095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1114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83768" y="1412776"/>
            <a:ext cx="46805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Приходько Дмитрий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директор ООО «Сервер-Групп»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0" y="18632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0959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38575">
            <a:off x="6733665" y="1186846"/>
            <a:ext cx="1834219" cy="227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Рисунок 16391" descr="https://pp.vk.me/c604531/v604531287/1e162/HJ1oNJPsI0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8"/>
          <a:stretch/>
        </p:blipFill>
        <p:spPr bwMode="auto">
          <a:xfrm rot="21335222">
            <a:off x="550882" y="3303744"/>
            <a:ext cx="1800200" cy="230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383046" y="2418911"/>
            <a:ext cx="31795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Устименко (Болтик) </a:t>
            </a:r>
            <a:r>
              <a:rPr lang="ru-RU" sz="1600" b="1" i="1" dirty="0" smtClean="0"/>
              <a:t>Галина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предприниматель </a:t>
            </a:r>
            <a:r>
              <a:rPr lang="ru-RU" sz="1400" dirty="0"/>
              <a:t>в сфере образовательных </a:t>
            </a:r>
            <a:r>
              <a:rPr lang="ru-RU" sz="1400" dirty="0" smtClean="0"/>
              <a:t>услуг</a:t>
            </a:r>
            <a:endParaRPr lang="ru-RU" sz="1400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2519565" y="4401857"/>
            <a:ext cx="3168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/>
              <a:t>Алейник </a:t>
            </a:r>
            <a:r>
              <a:rPr lang="ru-RU" sz="1600" b="1" i="1" dirty="0" smtClean="0"/>
              <a:t>Елена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ЗАО </a:t>
            </a:r>
            <a:r>
              <a:rPr lang="ru-RU" sz="1400" dirty="0"/>
              <a:t>МЕРАГОЛД г. Гомель,  заведующая </a:t>
            </a:r>
            <a:r>
              <a:rPr lang="ru-RU" sz="1400" dirty="0" smtClean="0"/>
              <a:t>отделом</a:t>
            </a:r>
            <a:endParaRPr lang="ru-RU" sz="1400" dirty="0"/>
          </a:p>
        </p:txBody>
      </p:sp>
      <p:pic>
        <p:nvPicPr>
          <p:cNvPr id="19" name="Рисунок 109584" descr="https://pp.vk.me/c638018/v638018535/2727c/8gyXQTF6Jg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28375">
            <a:off x="6898767" y="4604750"/>
            <a:ext cx="175541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311896" y="5440286"/>
            <a:ext cx="423326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err="1"/>
              <a:t>Одиночкина</a:t>
            </a:r>
            <a:r>
              <a:rPr lang="ru-RU" sz="1600" b="1" i="1" dirty="0"/>
              <a:t> </a:t>
            </a:r>
            <a:r>
              <a:rPr lang="ru-RU" sz="1600" b="1" i="1" dirty="0" smtClean="0"/>
              <a:t>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психолог </a:t>
            </a:r>
            <a:r>
              <a:rPr lang="ru-RU" sz="1400" dirty="0"/>
              <a:t>медицинского центра «Я Ваш доктор», магистр психологических наук, обучается в аспирантуре </a:t>
            </a:r>
          </a:p>
        </p:txBody>
      </p:sp>
    </p:spTree>
    <p:extLst>
      <p:ext uri="{BB962C8B-B14F-4D97-AF65-F5344CB8AC3E}">
        <p14:creationId xmlns:p14="http://schemas.microsoft.com/office/powerpoint/2010/main" val="1667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89108">
            <a:off x="502618" y="2350767"/>
            <a:ext cx="271959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9" name="Рисунок 19" descr="Фото Мурачковски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5364">
            <a:off x="6650608" y="3968400"/>
            <a:ext cx="2060661" cy="251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98186"/>
            <a:ext cx="8244408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/>
              <a:t> Возникновение новой кафедры было связано с началом  в 1993 г. переподготовки учителей в качестве практических психологов (сначала дневной, а затем и вечерней формы обучения) на базе Института повышения квалификации и переподготовки кадров. </a:t>
            </a:r>
            <a:r>
              <a:rPr lang="ru-RU" altLang="ru-RU" dirty="0"/>
              <a:t> </a:t>
            </a:r>
            <a:endParaRPr lang="ru-RU" altLang="ru-RU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dirty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/>
              <a:t>Ведущими специалис­тами на кафедре стали кандидат педагогических наук А.А. </a:t>
            </a:r>
            <a:r>
              <a:rPr lang="ru-RU" dirty="0" err="1"/>
              <a:t>Лытко</a:t>
            </a:r>
            <a:r>
              <a:rPr lang="ru-RU" dirty="0"/>
              <a:t>, кандидаты психологических наук Н.И. </a:t>
            </a:r>
            <a:r>
              <a:rPr lang="ru-RU" dirty="0" err="1"/>
              <a:t>Мурачковский</a:t>
            </a:r>
            <a:r>
              <a:rPr lang="ru-RU" dirty="0"/>
              <a:t> и И.В. Сильченко.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2217" y="2852936"/>
            <a:ext cx="32403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Сильченко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Ирина Владимировна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психологических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наук, доцент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42433" y="4935222"/>
            <a:ext cx="2808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Мурачковский</a:t>
            </a:r>
            <a:endParaRPr kumimoji="0" lang="ru-RU" sz="15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Николай Иосифович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психологических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наук, доцент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632">
            <a:off x="334701" y="2471448"/>
            <a:ext cx="2245128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2458872"/>
            <a:ext cx="2304256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3" name="Рисунок 21" descr="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013">
            <a:off x="6468261" y="2458872"/>
            <a:ext cx="2064179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829" y="430506"/>
            <a:ext cx="87849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dirty="0"/>
              <a:t>Благодаря научно-психологическим исследованиям, развернувшимся на кафедре психологии, ряд преподавателей защитили кандидатские диссертации в области общей, медицинской и педагогической психологии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016" y="5385723"/>
            <a:ext cx="2555776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Соколова</a:t>
            </a:r>
            <a:endParaRPr lang="ru-RU" sz="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Эмилия Александровна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медицинских наук, доцент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75856" y="5270430"/>
            <a:ext cx="26642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Гапанович-</a:t>
            </a:r>
            <a:r>
              <a:rPr kumimoji="0" lang="ru-RU" sz="15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Кайдалов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Николай Владимирович, </a:t>
            </a:r>
            <a:endParaRPr lang="ru-RU" sz="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кандидат психологических наук, доцент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72200" y="5270430"/>
            <a:ext cx="26651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i="1" dirty="0"/>
              <a:t>Гапанович–</a:t>
            </a:r>
            <a:r>
              <a:rPr lang="ru-RU" sz="1500" b="1" i="1" dirty="0" err="1"/>
              <a:t>Кайдалова</a:t>
            </a:r>
            <a:r>
              <a:rPr lang="ru-RU" sz="1500" b="1" i="1" dirty="0"/>
              <a:t> </a:t>
            </a:r>
            <a:endParaRPr lang="ru-RU" sz="1500" b="1" i="1" dirty="0" smtClean="0"/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i="1" dirty="0" smtClean="0"/>
              <a:t>Екатерина Викторовна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/>
              <a:t>кандидат </a:t>
            </a:r>
            <a:r>
              <a:rPr lang="ru-RU" sz="1500" dirty="0"/>
              <a:t>психологических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62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SC04865gh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2564904"/>
            <a:ext cx="7745858" cy="39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482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456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1520" y="397426"/>
            <a:ext cx="84969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Гомельская область в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постчернобыльский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период остро нуждалась в специалистах с базовым высшим психологическим образованием. В связи с этим в 1997 году в Гомельском государственном университете была открыта новая специальность «Психология», в недрах которой образовались специализации «Педагогическая психология», «Спортивная психология» (2004 г.), Социальная психология (2005 г.)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1999 году было принято решение об образовании в университете факультета психологии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довузовской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подготовки, реорганизованном и переименованном в 2010 году в факультет психологии и педагогики.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вал 6" descr="Эмблема факультета111"/>
          <p:cNvSpPr/>
          <p:nvPr/>
        </p:nvSpPr>
        <p:spPr>
          <a:xfrm>
            <a:off x="899592" y="2617012"/>
            <a:ext cx="1922164" cy="1922164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228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0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37106" cy="259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1" name="Picture 3"/>
          <p:cNvPicPr>
            <a:picLocks noGrp="1"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93185"/>
            <a:ext cx="2137106" cy="250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2933632" y="623590"/>
            <a:ext cx="5830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2001 года наряду с кафедрой психологии стала функционировать кафедра социальной и педагогической психологии, возглавляемая кандидатом педагогических наук доцентом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Г.В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Гатальской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632" y="3861048"/>
            <a:ext cx="5830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2004 году по инициативе декана факультета Н.В. Гапанович-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Кайдалова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вышедшего из недр специализации «Практическая психология» вечерней формы переподготовки, а также благодаря заведующему кафедрой педагогики доктору педагогических наук Ф.В.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Кадолу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была открыта еще одна специальность  «Социальная педагогика. Практическая психология».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36912"/>
            <a:ext cx="164064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http://cs630823.vk.me/v630823802/282b4/Ge4s-IMczL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2636912"/>
            <a:ext cx="157108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50" y="2636912"/>
            <a:ext cx="181099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Рисунок 11" descr="Коломейцев Юрий Афанасьевич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150" y="2636912"/>
            <a:ext cx="144239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8457" y="4997788"/>
            <a:ext cx="193497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Я.Л.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Коломинский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доктор психол. наук, профессор, профессор кафедры возрастной и педагогической психологии БГПУ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32599" y="4997787"/>
            <a:ext cx="21602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И.А. Фурманов 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доктор психол. наук, профессор,  зав. кафедрой психологии БГУ 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80485" y="4997788"/>
            <a:ext cx="196191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Л.А.Пергаменщик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доктор психол. наук, профессор, профессор кафедры социальной и семейной психологии БГПУ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031561" y="4997787"/>
            <a:ext cx="1930347" cy="1533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/>
              <a:t>Коломейцев</a:t>
            </a:r>
            <a:r>
              <a:rPr lang="ru-RU" sz="1400" dirty="0"/>
              <a:t> Ю.А.  – </a:t>
            </a:r>
            <a:r>
              <a:rPr lang="ru-RU" sz="1200" dirty="0"/>
              <a:t>доктор </a:t>
            </a:r>
            <a:r>
              <a:rPr lang="ru-RU" sz="1200" dirty="0" smtClean="0"/>
              <a:t>психол. </a:t>
            </a:r>
            <a:r>
              <a:rPr lang="ru-RU" sz="1200" dirty="0"/>
              <a:t>наук, профессор, профессор кафедры психологии управления Академии управления при Президенте Республики </a:t>
            </a:r>
            <a:r>
              <a:rPr lang="ru-RU" sz="1200" dirty="0" smtClean="0"/>
              <a:t>Беларусь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1018"/>
            <a:ext cx="86686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spcAft>
                <a:spcPts val="0"/>
              </a:spcAft>
            </a:pPr>
            <a:r>
              <a:rPr lang="ru-RU" sz="2400" dirty="0"/>
              <a:t>Научно-исследовательская деятельность</a:t>
            </a:r>
          </a:p>
          <a:p>
            <a:pPr indent="269875" algn="just">
              <a:spcAft>
                <a:spcPts val="0"/>
              </a:spcAft>
            </a:pPr>
            <a:r>
              <a:rPr lang="ru-RU" dirty="0"/>
              <a:t> </a:t>
            </a:r>
          </a:p>
          <a:p>
            <a:pPr indent="269875" algn="just">
              <a:spcAft>
                <a:spcPts val="0"/>
              </a:spcAft>
            </a:pPr>
            <a:r>
              <a:rPr lang="ru-RU" sz="1400" dirty="0"/>
              <a:t> Огромную роль в подготовке высококвалифицированных кадров сыграла открытая при кафедре психологии аспирантура по трем научным специальностям: «общая психология, психология личности, история психологии», «социальная психология», «возрастная и педагогическая психология». Непосредственную поддержку в подготовке специалистов факультету психологии оказали такие столичные ученые, как доктора психологических наук профессора Я.Л. </a:t>
            </a:r>
            <a:r>
              <a:rPr lang="ru-RU" sz="1400" dirty="0" err="1"/>
              <a:t>Коломинский</a:t>
            </a:r>
            <a:r>
              <a:rPr lang="ru-RU" sz="1400" dirty="0"/>
              <a:t>, И.А. Фурманов, Л.А. Пергаменщик, Ю.А. </a:t>
            </a:r>
            <a:r>
              <a:rPr lang="ru-RU" sz="1400" dirty="0" err="1"/>
              <a:t>Коломейцев</a:t>
            </a:r>
            <a:r>
              <a:rPr lang="ru-RU" sz="14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4055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CA0C42-5C8E-43BC-9943-1C967D7769CB}"/>
</file>

<file path=customXml/itemProps2.xml><?xml version="1.0" encoding="utf-8"?>
<ds:datastoreItem xmlns:ds="http://schemas.openxmlformats.org/officeDocument/2006/customXml" ds:itemID="{CC8D22A7-8ABF-49F7-A96F-FA079243CC01}"/>
</file>

<file path=customXml/itemProps3.xml><?xml version="1.0" encoding="utf-8"?>
<ds:datastoreItem xmlns:ds="http://schemas.openxmlformats.org/officeDocument/2006/customXml" ds:itemID="{1962D374-27E8-4FEF-ADA5-C5EE824C28B9}"/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3464</TotalTime>
  <Words>2438</Words>
  <Application>Microsoft Office PowerPoint</Application>
  <PresentationFormat>Экран (4:3)</PresentationFormat>
  <Paragraphs>235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Тема4</vt:lpstr>
      <vt:lpstr>Становление психологической специальности в Гомельском государственном университете  имени Ф. Скорины</vt:lpstr>
      <vt:lpstr>Подготовка специалистов высшей квалификации в области психологии в Гомельском государственном университете им. Ф. Скорины имеет длинную предысторию и относительно короткую историю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Психологии</dc:title>
  <dc:creator>Юрец</dc:creator>
  <cp:lastModifiedBy>Dmitry Tarasov</cp:lastModifiedBy>
  <cp:revision>117</cp:revision>
  <dcterms:created xsi:type="dcterms:W3CDTF">2012-02-02T21:51:32Z</dcterms:created>
  <dcterms:modified xsi:type="dcterms:W3CDTF">2017-04-13T13:39:43Z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