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9" r:id="rId3"/>
    <p:sldId id="258" r:id="rId4"/>
    <p:sldId id="260" r:id="rId5"/>
    <p:sldId id="261" r:id="rId6"/>
    <p:sldId id="269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899E2E-57B8-4312-869C-CACDDEA1974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1C4822-6E5C-4F2A-AA01-34CA62AF6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elarus.by/by/press-center/press-release/kryzh-efrasnn-polatskaj-usjago-na-10-gadzn-vystavjats-u-mnsku_i_1053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elarus.by/by/about-belarus/did-you-kno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arus.by/by/about-belarus/did-you-know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u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130152"/>
            <a:ext cx="5184576" cy="3387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880320"/>
          </a:xfrm>
        </p:spPr>
        <p:txBody>
          <a:bodyPr>
            <a:normAutofit/>
          </a:bodyPr>
          <a:lstStyle/>
          <a:p>
            <a:pPr algn="ctr"/>
            <a:r>
              <a:rPr lang="ru-RU" sz="6700" b="1" i="1" u="sng" dirty="0" err="1" smtClean="0">
                <a:solidFill>
                  <a:schemeClr val="tx2">
                    <a:lumMod val="50000"/>
                  </a:schemeClr>
                </a:solidFill>
                <a:cs typeface="AngsanaUPC" pitchFamily="18" charset="-34"/>
              </a:rPr>
              <a:t>Слуцкія</a:t>
            </a:r>
            <a:r>
              <a:rPr lang="ru-RU" sz="6700" b="1" i="1" u="sng" dirty="0" smtClean="0">
                <a:solidFill>
                  <a:schemeClr val="tx2">
                    <a:lumMod val="50000"/>
                  </a:schemeClr>
                </a:solidFill>
                <a:cs typeface="AngsanaUPC" pitchFamily="18" charset="-34"/>
              </a:rPr>
              <a:t> </a:t>
            </a:r>
            <a:r>
              <a:rPr lang="ru-RU" sz="6700" b="1" i="1" u="sng" dirty="0" err="1" smtClean="0">
                <a:solidFill>
                  <a:schemeClr val="tx2">
                    <a:lumMod val="50000"/>
                  </a:schemeClr>
                </a:solidFill>
                <a:cs typeface="AngsanaUPC" pitchFamily="18" charset="-34"/>
              </a:rPr>
              <a:t>паясы</a:t>
            </a:r>
            <a:r>
              <a:rPr lang="en-US" sz="6000" b="1" i="1" dirty="0" smtClean="0">
                <a:solidFill>
                  <a:srgbClr val="FFFF00"/>
                </a:solidFill>
                <a:cs typeface="AngsanaUPC" pitchFamily="18" charset="-34"/>
              </a:rPr>
              <a:t/>
            </a:r>
            <a:br>
              <a:rPr lang="en-US" sz="6000" b="1" i="1" dirty="0" smtClean="0">
                <a:solidFill>
                  <a:srgbClr val="FFFF00"/>
                </a:solidFill>
                <a:cs typeface="AngsanaUPC" pitchFamily="18" charset="-34"/>
              </a:rPr>
            </a:br>
            <a:r>
              <a:rPr lang="be-BY" sz="6000" b="1" i="1" dirty="0" smtClean="0">
                <a:solidFill>
                  <a:srgbClr val="FFFF00"/>
                </a:solidFill>
                <a:cs typeface="AngsanaUPC" pitchFamily="18" charset="-34"/>
              </a:rPr>
              <a:t>                                </a:t>
            </a:r>
            <a:r>
              <a:rPr lang="ru-RU" sz="4000" dirty="0" smtClean="0">
                <a:solidFill>
                  <a:srgbClr val="FF0000"/>
                </a:solidFill>
                <a:cs typeface="AngsanaUPC" pitchFamily="18" charset="-34"/>
              </a:rPr>
              <a:t/>
            </a:r>
            <a:br>
              <a:rPr lang="ru-RU" sz="4000" dirty="0" smtClean="0">
                <a:solidFill>
                  <a:srgbClr val="FF0000"/>
                </a:solidFill>
                <a:cs typeface="AngsanaUPC" pitchFamily="18" charset="-34"/>
              </a:rPr>
            </a:br>
            <a:endParaRPr lang="ru-RU" sz="4000" dirty="0">
              <a:solidFill>
                <a:srgbClr val="FF0000"/>
              </a:solidFill>
              <a:cs typeface="AngsanaUPC" pitchFamily="18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515719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err="1" smtClean="0">
                <a:solidFill>
                  <a:srgbClr val="7030A0"/>
                </a:solidFill>
                <a:cs typeface="AngsanaUPC" pitchFamily="18" charset="-34"/>
              </a:rPr>
              <a:t>Падрыхтавала</a:t>
            </a:r>
            <a:r>
              <a:rPr lang="ru-RU" b="1" i="1" dirty="0" smtClean="0">
                <a:solidFill>
                  <a:srgbClr val="7030A0"/>
                </a:solidFill>
                <a:cs typeface="AngsanaUPC" pitchFamily="18" charset="-34"/>
              </a:rPr>
              <a:t>:</a:t>
            </a:r>
            <a:endParaRPr lang="en-US" b="1" i="1" dirty="0" smtClean="0">
              <a:solidFill>
                <a:srgbClr val="7030A0"/>
              </a:solidFill>
              <a:cs typeface="AngsanaUPC" pitchFamily="18" charset="-34"/>
            </a:endParaRPr>
          </a:p>
          <a:p>
            <a:pPr algn="r"/>
            <a:r>
              <a:rPr lang="be-BY" b="1" i="1" dirty="0" smtClean="0">
                <a:solidFill>
                  <a:srgbClr val="7030A0"/>
                </a:solidFill>
                <a:cs typeface="AngsanaUPC" pitchFamily="18" charset="-34"/>
              </a:rPr>
              <a:t>Глякава Тамара,</a:t>
            </a:r>
            <a:r>
              <a:rPr lang="be-BY" b="1" i="1" dirty="0">
                <a:solidFill>
                  <a:srgbClr val="7030A0"/>
                </a:solidFill>
                <a:cs typeface="AngsanaUPC" pitchFamily="18" charset="-34"/>
              </a:rPr>
              <a:t/>
            </a:r>
            <a:br>
              <a:rPr lang="be-BY" b="1" i="1" dirty="0">
                <a:solidFill>
                  <a:srgbClr val="7030A0"/>
                </a:solidFill>
                <a:cs typeface="AngsanaUPC" pitchFamily="18" charset="-34"/>
              </a:rPr>
            </a:br>
            <a:r>
              <a:rPr lang="be-BY" b="1" i="1" dirty="0" smtClean="0">
                <a:solidFill>
                  <a:srgbClr val="7030A0"/>
                </a:solidFill>
                <a:cs typeface="AngsanaUPC" pitchFamily="18" charset="-34"/>
              </a:rPr>
              <a:t>БФ-</a:t>
            </a:r>
            <a:r>
              <a:rPr lang="en-US" b="1" i="1" dirty="0">
                <a:solidFill>
                  <a:srgbClr val="7030A0"/>
                </a:solidFill>
                <a:cs typeface="AngsanaUPC" pitchFamily="18" charset="-34"/>
              </a:rPr>
              <a:t>3</a:t>
            </a:r>
            <a:r>
              <a:rPr lang="be-BY" b="1" i="1" dirty="0">
                <a:solidFill>
                  <a:srgbClr val="7030A0"/>
                </a:solidFill>
                <a:cs typeface="AngsanaUPC" pitchFamily="18" charset="-34"/>
              </a:rPr>
              <a:t>1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122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5908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216024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Сёння </a:t>
            </a:r>
            <a:r>
              <a:rPr lang="ru-RU" sz="2400" b="1" i="1" dirty="0" smtClean="0">
                <a:solidFill>
                  <a:schemeClr val="bg1"/>
                </a:solidFill>
              </a:rPr>
              <a:t>старадаўнія слуцкія паясы</a:t>
            </a:r>
            <a:r>
              <a:rPr lang="ru-RU" sz="2400" i="1" dirty="0" smtClean="0">
                <a:solidFill>
                  <a:schemeClr val="bg1"/>
                </a:solidFill>
              </a:rPr>
              <a:t> – рарытэт: у Беларусі захоўваюцца адзінкавыя экзэмпляры і фрагменты, а большая частка твораў нацыянальнага дэкаратыўна-прыкладнога мастацтва </a:t>
            </a:r>
            <a:r>
              <a:rPr lang="ru-RU" sz="2400" i="1" dirty="0" err="1" smtClean="0">
                <a:solidFill>
                  <a:schemeClr val="bg1"/>
                </a:solidFill>
              </a:rPr>
              <a:t>знаходзіцца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ў </a:t>
            </a:r>
            <a:r>
              <a:rPr lang="ru-RU" sz="2400" b="1" i="1" dirty="0" smtClean="0">
                <a:solidFill>
                  <a:schemeClr val="bg1"/>
                </a:solidFill>
              </a:rPr>
              <a:t>музейных </a:t>
            </a:r>
            <a:r>
              <a:rPr lang="ru-RU" sz="2400" b="1" i="1" dirty="0" smtClean="0">
                <a:solidFill>
                  <a:schemeClr val="bg1"/>
                </a:solidFill>
              </a:rPr>
              <a:t>і прыватных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калекцыях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свету.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1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92896"/>
            <a:ext cx="5976664" cy="4032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120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607539_p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980728"/>
            <a:ext cx="3800001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3456384" cy="38834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Слуцкія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паясы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вырабы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ручнога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ткацтва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ў 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Вялікім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Княстве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Літоўскім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элемэнт традыцыйнага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параднага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мужчынскага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строю шляхты.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577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1893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err="1" smtClean="0">
                <a:solidFill>
                  <a:schemeClr val="bg1"/>
                </a:solidFill>
              </a:rPr>
              <a:t>Славутыя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слуцкія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паясы – адна з нацыянальных 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u="sng" dirty="0" err="1" smtClean="0">
                <a:solidFill>
                  <a:schemeClr val="bg1"/>
                </a:solidFill>
                <a:hlinkClick r:id="rId2"/>
              </a:rPr>
              <a:t>рэліквій</a:t>
            </a:r>
            <a:r>
              <a:rPr lang="ru-RU" sz="2800" b="1" i="1" u="sng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 </a:t>
            </a:r>
            <a:r>
              <a:rPr lang="ru-RU" sz="2800" b="1" i="1" dirty="0" err="1" smtClean="0">
                <a:solidFill>
                  <a:schemeClr val="bg1"/>
                </a:solidFill>
              </a:rPr>
              <a:t>беларусаў</a:t>
            </a:r>
            <a:r>
              <a:rPr lang="ru-RU" sz="2800" b="1" i="1" dirty="0" smtClean="0">
                <a:solidFill>
                  <a:schemeClr val="bg1"/>
                </a:solidFill>
              </a:rPr>
              <a:t>,  </a:t>
            </a:r>
            <a:r>
              <a:rPr lang="ru-RU" sz="2800" b="1" i="1" dirty="0" smtClean="0">
                <a:solidFill>
                  <a:schemeClr val="bg1"/>
                </a:solidFill>
              </a:rPr>
              <a:t>цудоўны ўзор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дэкаратыўна-прыкладнога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мастацтва</a:t>
            </a:r>
            <a:r>
              <a:rPr lang="ru-RU" sz="2800" b="1" i="1" dirty="0" smtClean="0">
                <a:solidFill>
                  <a:schemeClr val="bg1"/>
                </a:solidFill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стаў</a:t>
            </a:r>
            <a:r>
              <a:rPr lang="ru-RU" sz="2800" b="1" i="1" dirty="0" smtClean="0">
                <a:solidFill>
                  <a:schemeClr val="bg1"/>
                </a:solidFill>
              </a:rPr>
              <a:t>  не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толькі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гістарычным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smtClean="0">
                <a:solidFill>
                  <a:schemeClr val="bg1"/>
                </a:solidFill>
              </a:rPr>
              <a:t>культурным сімвалам, </a:t>
            </a:r>
            <a:r>
              <a:rPr lang="ru-RU" sz="2800" b="1" i="1" dirty="0" smtClean="0">
                <a:solidFill>
                  <a:schemeClr val="bg1"/>
                </a:solidFill>
              </a:rPr>
              <a:t> але  і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сучасным</a:t>
            </a:r>
            <a:r>
              <a:rPr lang="ru-RU" sz="2800" b="1" i="1" dirty="0" smtClean="0">
                <a:solidFill>
                  <a:schemeClr val="bg1"/>
                </a:solidFill>
              </a:rPr>
              <a:t>  брэндам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Беларусі</a:t>
            </a:r>
            <a:r>
              <a:rPr lang="ru-RU" sz="2800" b="1" i="1" dirty="0" smtClean="0">
                <a:solidFill>
                  <a:schemeClr val="bg1"/>
                </a:solidFill>
              </a:rPr>
              <a:t>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001456_6662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7938882" cy="3528392"/>
          </a:xfrm>
          <a:prstGeom prst="roundRect">
            <a:avLst>
              <a:gd name="adj" fmla="val 2452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9126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34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Надзвычай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прыгожы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сімвалічны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дарагі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прадмет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мужчынскага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гардэроба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даступны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толькі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выхадцам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вышэйшых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саслоўяў</a:t>
            </a:r>
            <a:r>
              <a:rPr lang="ru-RU" sz="2400" dirty="0" smtClean="0">
                <a:solidFill>
                  <a:schemeClr val="bg1"/>
                </a:solidFill>
              </a:rPr>
              <a:t> – </a:t>
            </a:r>
            <a:r>
              <a:rPr lang="ru-RU" sz="2400" b="1" dirty="0" err="1" smtClean="0">
                <a:solidFill>
                  <a:schemeClr val="bg1"/>
                </a:solidFill>
              </a:rPr>
              <a:t>слуцкія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паясы</a:t>
            </a:r>
            <a:r>
              <a:rPr lang="ru-RU" sz="2400" dirty="0" smtClean="0">
                <a:solidFill>
                  <a:schemeClr val="bg1"/>
                </a:solidFill>
              </a:rPr>
              <a:t> – </a:t>
            </a:r>
            <a:r>
              <a:rPr lang="ru-RU" sz="2400" b="1" u="sng" dirty="0" err="1" smtClean="0">
                <a:solidFill>
                  <a:schemeClr val="bg1"/>
                </a:solidFill>
              </a:rPr>
              <a:t>ткалі</a:t>
            </a:r>
            <a:r>
              <a:rPr lang="ru-RU" sz="2400" b="1" u="sng" dirty="0" smtClean="0">
                <a:solidFill>
                  <a:schemeClr val="bg1"/>
                </a:solidFill>
                <a:hlinkClick r:id="rId2"/>
              </a:rPr>
              <a:t>  </a:t>
            </a:r>
            <a:r>
              <a:rPr lang="ru-RU" sz="2400" b="1" u="sng" dirty="0" err="1" smtClean="0">
                <a:solidFill>
                  <a:schemeClr val="bg1"/>
                </a:solidFill>
                <a:hlinkClick r:id="rId2"/>
              </a:rPr>
              <a:t>ў</a:t>
            </a:r>
            <a:r>
              <a:rPr lang="ru-RU" sz="2400" b="1" u="sng" dirty="0" smtClean="0">
                <a:solidFill>
                  <a:schemeClr val="bg1"/>
                </a:solidFill>
                <a:hlinkClick r:id="rId2"/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  <a:hlinkClick r:id="rId2"/>
              </a:rPr>
              <a:t>Беларусі</a:t>
            </a:r>
            <a:r>
              <a:rPr lang="ru-RU" sz="2400" b="1" u="sng" dirty="0" smtClean="0">
                <a:solidFill>
                  <a:schemeClr val="bg1"/>
                </a:solidFill>
                <a:hlinkClick r:id="rId2"/>
              </a:rPr>
              <a:t>  </a:t>
            </a:r>
            <a:r>
              <a:rPr lang="ru-RU" sz="2400" b="1" u="sng" dirty="0" err="1" smtClean="0">
                <a:solidFill>
                  <a:schemeClr val="bg1"/>
                </a:solidFill>
                <a:hlinkClick r:id="rId2"/>
              </a:rPr>
              <a:t>яшчэ</a:t>
            </a:r>
            <a:r>
              <a:rPr lang="ru-RU" sz="2400" b="1" u="sng" dirty="0" smtClean="0">
                <a:solidFill>
                  <a:schemeClr val="bg1"/>
                </a:solidFill>
                <a:hlinkClick r:id="rId2"/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  <a:hlinkClick r:id="rId2"/>
              </a:rPr>
              <a:t>ў</a:t>
            </a:r>
            <a:r>
              <a:rPr lang="ru-RU" sz="2400" b="1" u="sng" dirty="0" smtClean="0">
                <a:solidFill>
                  <a:schemeClr val="bg1"/>
                </a:solidFill>
                <a:hlinkClick r:id="rId2"/>
              </a:rPr>
              <a:t> </a:t>
            </a:r>
            <a:r>
              <a:rPr lang="en-US" sz="2400" b="1" u="sng" dirty="0" smtClean="0">
                <a:solidFill>
                  <a:schemeClr val="bg1"/>
                </a:solidFill>
                <a:hlinkClick r:id="rId2"/>
              </a:rPr>
              <a:t>XVIII </a:t>
            </a:r>
            <a:r>
              <a:rPr lang="ru-RU" sz="2400" b="1" u="sng" dirty="0" err="1" smtClean="0">
                <a:solidFill>
                  <a:schemeClr val="bg1"/>
                </a:solidFill>
                <a:hlinkClick r:id="rId2"/>
              </a:rPr>
              <a:t>стагоддзі</a:t>
            </a:r>
            <a:r>
              <a:rPr lang="ru-RU" sz="2400" dirty="0" smtClean="0">
                <a:solidFill>
                  <a:schemeClr val="bg1"/>
                </a:solidFill>
              </a:rPr>
              <a:t>. З </a:t>
            </a:r>
            <a:r>
              <a:rPr lang="ru-RU" sz="2400" dirty="0" err="1" smtClean="0">
                <a:solidFill>
                  <a:schemeClr val="bg1"/>
                </a:solidFill>
              </a:rPr>
              <a:t>імі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звязаны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дзіўныя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падзеі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сямейныя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таямніцы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загадкавыя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часам </a:t>
            </a:r>
            <a:r>
              <a:rPr lang="ru-RU" sz="2400" dirty="0" err="1" smtClean="0">
                <a:solidFill>
                  <a:schemeClr val="bg1"/>
                </a:solidFill>
              </a:rPr>
              <a:t>містычныя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гісторыі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330584595_sluc-poy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74433"/>
            <a:ext cx="6696744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538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err="1" smtClean="0">
                <a:solidFill>
                  <a:schemeClr val="bg1"/>
                </a:solidFill>
              </a:rPr>
              <a:t>Слуцкія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паясы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ткалі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тонкіх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шаўковых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залатых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be-BY" sz="2800" dirty="0" smtClean="0">
                <a:solidFill>
                  <a:schemeClr val="bg1"/>
                </a:solidFill>
              </a:rPr>
              <a:t>нітак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Даўжыня</a:t>
            </a:r>
            <a:r>
              <a:rPr lang="ru-RU" sz="2800" dirty="0" smtClean="0">
                <a:solidFill>
                  <a:schemeClr val="bg1"/>
                </a:solidFill>
              </a:rPr>
              <a:t> пояса </a:t>
            </a:r>
            <a:r>
              <a:rPr lang="ru-RU" sz="2800" dirty="0" err="1" smtClean="0">
                <a:solidFill>
                  <a:schemeClr val="bg1"/>
                </a:solidFill>
              </a:rPr>
              <a:t>дасягала</a:t>
            </a:r>
            <a:r>
              <a:rPr lang="ru-RU" sz="2800" dirty="0" smtClean="0">
                <a:solidFill>
                  <a:schemeClr val="bg1"/>
                </a:solidFill>
              </a:rPr>
              <a:t> ад 2 да 4,5 </a:t>
            </a:r>
            <a:r>
              <a:rPr lang="ru-RU" sz="2800" dirty="0" err="1" smtClean="0">
                <a:solidFill>
                  <a:schemeClr val="bg1"/>
                </a:solidFill>
              </a:rPr>
              <a:t>метраў</a:t>
            </a:r>
            <a:r>
              <a:rPr lang="ru-RU" sz="2800" dirty="0" smtClean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шырыня</a:t>
            </a:r>
            <a:r>
              <a:rPr lang="ru-RU" sz="2800" dirty="0" smtClean="0">
                <a:solidFill>
                  <a:schemeClr val="bg1"/>
                </a:solidFill>
              </a:rPr>
              <a:t> ад 30 да 50 см. </a:t>
            </a:r>
            <a:r>
              <a:rPr lang="ru-RU" sz="2800" dirty="0" err="1" smtClean="0">
                <a:solidFill>
                  <a:schemeClr val="bg1"/>
                </a:solidFill>
              </a:rPr>
              <a:t>Паясы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ўпрыгожваліся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</a:rPr>
              <a:t>ўзорам</a:t>
            </a:r>
            <a:r>
              <a:rPr lang="be-BY" sz="2800" dirty="0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па </a:t>
            </a:r>
            <a:r>
              <a:rPr lang="ru-RU" sz="2800" dirty="0" smtClean="0">
                <a:solidFill>
                  <a:schemeClr val="bg1"/>
                </a:solidFill>
              </a:rPr>
              <a:t>краях, </a:t>
            </a:r>
            <a:r>
              <a:rPr lang="ru-RU" sz="2800" dirty="0" smtClean="0">
                <a:solidFill>
                  <a:schemeClr val="bg1"/>
                </a:solidFill>
              </a:rPr>
              <a:t>а ў  </a:t>
            </a:r>
            <a:r>
              <a:rPr lang="ru-RU" sz="2800" dirty="0" err="1" smtClean="0">
                <a:solidFill>
                  <a:schemeClr val="bg1"/>
                </a:solidFill>
              </a:rPr>
              <a:t>канцы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 smtClean="0">
                <a:solidFill>
                  <a:schemeClr val="bg1"/>
                </a:solidFill>
              </a:rPr>
              <a:t>пышным, </a:t>
            </a:r>
            <a:r>
              <a:rPr lang="ru-RU" sz="2800" dirty="0" err="1" smtClean="0">
                <a:solidFill>
                  <a:schemeClr val="bg1"/>
                </a:solidFill>
              </a:rPr>
              <a:t>галоўным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чынам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раслінным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арнаментам</a:t>
            </a:r>
            <a:r>
              <a:rPr lang="ru-RU" sz="2800" dirty="0" smtClean="0">
                <a:solidFill>
                  <a:schemeClr val="bg1"/>
                </a:solidFill>
              </a:rPr>
              <a:t>, у </a:t>
            </a:r>
            <a:r>
              <a:rPr lang="ru-RU" sz="2800" dirty="0" err="1" smtClean="0">
                <a:solidFill>
                  <a:schemeClr val="bg1"/>
                </a:solidFill>
              </a:rPr>
              <a:t>якім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народныя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ўзоры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спалучаліся</a:t>
            </a:r>
            <a:r>
              <a:rPr lang="ru-RU" sz="2800" dirty="0" smtClean="0">
                <a:solidFill>
                  <a:schemeClr val="bg1"/>
                </a:solidFill>
              </a:rPr>
              <a:t> з </a:t>
            </a:r>
            <a:r>
              <a:rPr lang="ru-RU" sz="2800" dirty="0" err="1" smtClean="0">
                <a:solidFill>
                  <a:schemeClr val="bg1"/>
                </a:solidFill>
              </a:rPr>
              <a:t>усходнімі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матывамі</a:t>
            </a:r>
            <a:r>
              <a:rPr lang="ru-RU" sz="2800" dirty="0" smtClean="0">
                <a:solidFill>
                  <a:schemeClr val="bg1"/>
                </a:solidFill>
              </a:rPr>
              <a:t>. У </a:t>
            </a:r>
            <a:r>
              <a:rPr lang="ru-RU" sz="2800" dirty="0" err="1" smtClean="0">
                <a:solidFill>
                  <a:schemeClr val="bg1"/>
                </a:solidFill>
              </a:rPr>
              <a:t>слуцкага</a:t>
            </a:r>
            <a:r>
              <a:rPr lang="ru-RU" sz="2800" dirty="0" smtClean="0">
                <a:solidFill>
                  <a:schemeClr val="bg1"/>
                </a:solidFill>
              </a:rPr>
              <a:t> пояса не было </a:t>
            </a:r>
            <a:r>
              <a:rPr lang="ru-RU" sz="2800" dirty="0" err="1" smtClean="0">
                <a:solidFill>
                  <a:schemeClr val="bg1"/>
                </a:solidFill>
              </a:rPr>
              <a:t>выварату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ўсе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бакі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з'яўляліся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асабовымі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Паясы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вырабляліся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аднабаковымі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зваротным</a:t>
            </a:r>
            <a:r>
              <a:rPr lang="ru-RU" sz="2800" dirty="0" smtClean="0">
                <a:solidFill>
                  <a:schemeClr val="bg1"/>
                </a:solidFill>
              </a:rPr>
              <a:t> бокам), </a:t>
            </a:r>
            <a:r>
              <a:rPr lang="ru-RU" sz="2800" dirty="0" err="1" smtClean="0">
                <a:solidFill>
                  <a:schemeClr val="bg1"/>
                </a:solidFill>
              </a:rPr>
              <a:t>двухбаковыя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абодва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бакі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асабовыя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адна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двухбаковая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аднаго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сподняга</a:t>
            </a:r>
            <a:r>
              <a:rPr lang="ru-RU" sz="2800" dirty="0" smtClean="0">
                <a:solidFill>
                  <a:schemeClr val="bg1"/>
                </a:solidFill>
              </a:rPr>
              <a:t>).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476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001070_0996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4320480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Sluckie-pojasa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059238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486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px-Waclaw_Rzewuski_(1705-177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556792"/>
            <a:ext cx="2952327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34880" cy="58688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У адзенні магнатаў 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пояс 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быў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сімвалам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прыналежнасці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да эліты, шматвяковых сямейных традыцый і, вядома, заможнасці. Дарагія 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паясы для шляхты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 прывозілі з усходніх краін, але ў Х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VIII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стагоддзі на беларускіх землях сфарміравалася ўнікальная мастацкая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з’ява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"слуцкі пояс".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Беларускія ткачы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стварылі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свае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непаўторныя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ўзоры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 і 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сімвалічныя матывы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эксклюзіўную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тэхналогію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. Сусветную вядомасць атрымалі паясы 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Слуцкай персіярні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 – мануфактуры самай заможнай і ўплывовай дынастыі Еўропы </a:t>
            </a:r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Радзівілаў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552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76475"/>
            <a:ext cx="6768752" cy="4248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У час росквіту ў Слуцку працавалі да 55 ткачоў (толькі мужчыны!), 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столькі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ж чаляднікаў і прадзільшчыц. </a:t>
            </a:r>
            <a:r>
              <a:rPr lang="ru-RU" sz="2800" i="1" dirty="0" smtClean="0">
                <a:solidFill>
                  <a:schemeClr val="bg1"/>
                </a:solidFill>
              </a:rPr>
              <a:t> На </a:t>
            </a:r>
            <a:r>
              <a:rPr lang="ru-RU" sz="2800" i="1" dirty="0" smtClean="0">
                <a:solidFill>
                  <a:schemeClr val="bg1"/>
                </a:solidFill>
              </a:rPr>
              <a:t>20-25 станках штогод выпускалі каля 200 </a:t>
            </a:r>
            <a:r>
              <a:rPr lang="ru-RU" sz="2800" i="1" dirty="0" err="1" smtClean="0">
                <a:solidFill>
                  <a:schemeClr val="bg1"/>
                </a:solidFill>
              </a:rPr>
              <a:t>паясоў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тонкай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работы.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954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033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900" b="1" i="1" dirty="0" smtClean="0"/>
              <a:t>Па </a:t>
            </a:r>
            <a:r>
              <a:rPr lang="ru-RU" sz="1900" b="1" i="1" dirty="0" err="1" smtClean="0"/>
              <a:t>кампазіцыі</a:t>
            </a:r>
            <a:r>
              <a:rPr lang="ru-RU" sz="1900" b="1" i="1" dirty="0" smtClean="0"/>
              <a:t> </a:t>
            </a:r>
            <a:r>
              <a:rPr lang="ru-RU" sz="1900" b="1" i="1" dirty="0" err="1" smtClean="0"/>
              <a:t>слуцкі</a:t>
            </a:r>
            <a:r>
              <a:rPr lang="ru-RU" sz="1900" b="1" i="1" dirty="0" smtClean="0"/>
              <a:t> пояс </a:t>
            </a:r>
            <a:r>
              <a:rPr lang="ru-RU" sz="1900" b="1" i="1" dirty="0" err="1" smtClean="0"/>
              <a:t>падзелены</a:t>
            </a:r>
            <a:r>
              <a:rPr lang="ru-RU" sz="1900" b="1" i="1" dirty="0" smtClean="0"/>
              <a:t> </a:t>
            </a:r>
            <a:r>
              <a:rPr lang="ru-RU" sz="1900" b="1" i="1" dirty="0" smtClean="0"/>
              <a:t>на </a:t>
            </a:r>
            <a:r>
              <a:rPr lang="ru-RU" sz="1900" b="1" i="1" dirty="0" err="1" smtClean="0"/>
              <a:t>тры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часткі</a:t>
            </a:r>
            <a:r>
              <a:rPr lang="ru-RU" sz="1900" b="1" i="1" dirty="0" smtClean="0"/>
              <a:t>: два </a:t>
            </a:r>
            <a:r>
              <a:rPr lang="ru-RU" sz="1900" b="1" i="1" dirty="0" err="1" smtClean="0"/>
              <a:t>прамавугольныя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канцы</a:t>
            </a:r>
            <a:r>
              <a:rPr lang="ru-RU" sz="1900" b="1" i="1" dirty="0" smtClean="0"/>
              <a:t> і </a:t>
            </a:r>
            <a:r>
              <a:rPr lang="ru-RU" sz="1900" b="1" i="1" dirty="0" err="1" smtClean="0"/>
              <a:t>асноўная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частка</a:t>
            </a:r>
            <a:r>
              <a:rPr lang="ru-RU" sz="1900" b="1" i="1" dirty="0" smtClean="0"/>
              <a:t> ("</a:t>
            </a:r>
            <a:r>
              <a:rPr lang="ru-RU" sz="1900" b="1" i="1" dirty="0" err="1" smtClean="0"/>
              <a:t>сярэднік</a:t>
            </a:r>
            <a:r>
              <a:rPr lang="ru-RU" sz="1900" b="1" i="1" dirty="0" smtClean="0"/>
              <a:t>").</a:t>
            </a:r>
          </a:p>
          <a:p>
            <a:pPr algn="ctr">
              <a:buNone/>
            </a:pPr>
            <a:endParaRPr lang="ru-RU" sz="1900" b="1" i="1" dirty="0" smtClean="0"/>
          </a:p>
          <a:p>
            <a:pPr algn="ctr">
              <a:buNone/>
            </a:pPr>
            <a:r>
              <a:rPr lang="ru-RU" sz="1900" b="1" i="1" dirty="0" smtClean="0"/>
              <a:t>На "</a:t>
            </a:r>
            <a:r>
              <a:rPr lang="ru-RU" sz="1900" b="1" i="1" dirty="0" err="1" smtClean="0"/>
              <a:t>канцах</a:t>
            </a:r>
            <a:r>
              <a:rPr lang="ru-RU" sz="1900" b="1" i="1" dirty="0" smtClean="0"/>
              <a:t>" </a:t>
            </a:r>
            <a:r>
              <a:rPr lang="ru-RU" sz="1900" b="1" i="1" dirty="0" err="1" smtClean="0"/>
              <a:t>ткалі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ўзоры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кветак</a:t>
            </a:r>
            <a:r>
              <a:rPr lang="ru-RU" sz="1900" b="1" i="1" dirty="0" smtClean="0"/>
              <a:t>, </a:t>
            </a:r>
            <a:r>
              <a:rPr lang="ru-RU" sz="1900" b="1" i="1" dirty="0" err="1" smtClean="0"/>
              <a:t>пераплеценых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сцяблін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з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лістамі</a:t>
            </a:r>
            <a:r>
              <a:rPr lang="ru-RU" sz="1900" b="1" i="1" dirty="0" smtClean="0"/>
              <a:t>, </a:t>
            </a:r>
            <a:r>
              <a:rPr lang="ru-RU" sz="1900" b="1" i="1" dirty="0" err="1" smtClean="0"/>
              <a:t>галінак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дрэва</a:t>
            </a:r>
            <a:r>
              <a:rPr lang="ru-RU" sz="1900" b="1" i="1" dirty="0" smtClean="0"/>
              <a:t>, </a:t>
            </a:r>
            <a:r>
              <a:rPr lang="ru-RU" sz="1900" b="1" i="1" dirty="0" err="1" smtClean="0"/>
              <a:t>медальёны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разнастайнай</a:t>
            </a:r>
            <a:r>
              <a:rPr lang="ru-RU" sz="1900" b="1" i="1" dirty="0" smtClean="0"/>
              <a:t> формы. </a:t>
            </a:r>
            <a:r>
              <a:rPr lang="ru-RU" sz="1900" b="1" i="1" dirty="0" err="1" smtClean="0"/>
              <a:t>Асноўная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частка</a:t>
            </a:r>
            <a:r>
              <a:rPr lang="ru-RU" sz="1900" b="1" i="1" dirty="0" smtClean="0"/>
              <a:t> </a:t>
            </a:r>
            <a:r>
              <a:rPr lang="ru-RU" sz="1900" b="1" i="1" dirty="0" err="1" smtClean="0"/>
              <a:t>складалася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з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папярочных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аднатонных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палос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або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палос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з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арнаментам</a:t>
            </a:r>
            <a:r>
              <a:rPr lang="ru-RU" sz="1900" b="1" i="1" dirty="0" smtClean="0"/>
              <a:t>. Часам тут </a:t>
            </a:r>
            <a:r>
              <a:rPr lang="ru-RU" sz="1900" b="1" i="1" dirty="0" err="1" smtClean="0"/>
              <a:t>з’яўляўся</a:t>
            </a:r>
            <a:r>
              <a:rPr lang="ru-RU" sz="1900" b="1" i="1" dirty="0" smtClean="0"/>
              <a:t> "</a:t>
            </a:r>
            <a:r>
              <a:rPr lang="ru-RU" sz="1900" b="1" i="1" dirty="0" err="1" smtClean="0"/>
              <a:t>лускавы</a:t>
            </a:r>
            <a:r>
              <a:rPr lang="ru-RU" sz="1900" b="1" i="1" dirty="0" smtClean="0"/>
              <a:t>" (</a:t>
            </a:r>
            <a:r>
              <a:rPr lang="ru-RU" sz="1900" b="1" i="1" dirty="0" err="1" smtClean="0"/>
              <a:t>падобны</a:t>
            </a:r>
            <a:r>
              <a:rPr lang="ru-RU" sz="1900" b="1" i="1" dirty="0" smtClean="0"/>
              <a:t> на </a:t>
            </a:r>
            <a:r>
              <a:rPr lang="ru-RU" sz="1900" b="1" i="1" dirty="0" err="1" smtClean="0"/>
              <a:t>рыбіну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луску</a:t>
            </a:r>
            <a:r>
              <a:rPr lang="ru-RU" sz="1900" b="1" i="1" dirty="0" smtClean="0"/>
              <a:t>) </a:t>
            </a:r>
            <a:r>
              <a:rPr lang="ru-RU" sz="1900" b="1" i="1" dirty="0" err="1" smtClean="0"/>
              <a:t>малюнак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або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ўзор</a:t>
            </a:r>
            <a:r>
              <a:rPr lang="ru-RU" sz="1900" b="1" i="1" dirty="0" smtClean="0"/>
              <a:t> "у </a:t>
            </a:r>
            <a:r>
              <a:rPr lang="ru-RU" sz="1900" b="1" i="1" dirty="0" err="1" smtClean="0"/>
              <a:t>гарошак</a:t>
            </a:r>
            <a:r>
              <a:rPr lang="ru-RU" sz="1900" b="1" i="1" dirty="0" smtClean="0"/>
              <a:t>".</a:t>
            </a:r>
          </a:p>
          <a:p>
            <a:pPr algn="ctr">
              <a:buNone/>
            </a:pPr>
            <a:endParaRPr lang="ru-RU" sz="1900" b="1" i="1" dirty="0" smtClean="0"/>
          </a:p>
          <a:p>
            <a:pPr algn="ctr">
              <a:buNone/>
            </a:pPr>
            <a:r>
              <a:rPr lang="ru-RU" sz="1900" b="1" i="1" dirty="0" err="1" smtClean="0"/>
              <a:t>Уздоўж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бакоў</a:t>
            </a:r>
            <a:r>
              <a:rPr lang="ru-RU" sz="1900" b="1" i="1" dirty="0" smtClean="0"/>
              <a:t> пояса – </a:t>
            </a:r>
            <a:r>
              <a:rPr lang="ru-RU" sz="1900" b="1" i="1" dirty="0" err="1" smtClean="0"/>
              <a:t>вузкі</a:t>
            </a:r>
            <a:r>
              <a:rPr lang="ru-RU" sz="1900" b="1" i="1" dirty="0" smtClean="0"/>
              <a:t> </a:t>
            </a:r>
            <a:r>
              <a:rPr lang="ru-RU" sz="1900" b="1" i="1" dirty="0" err="1" smtClean="0"/>
              <a:t>бардзюр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з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раслінным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арнаментам</a:t>
            </a:r>
            <a:r>
              <a:rPr lang="ru-RU" sz="1900" b="1" i="1" dirty="0" smtClean="0"/>
              <a:t>. </a:t>
            </a:r>
            <a:r>
              <a:rPr lang="ru-RU" sz="1900" b="1" i="1" dirty="0" err="1" smtClean="0"/>
              <a:t>Канцы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таксама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завяршае</a:t>
            </a:r>
            <a:r>
              <a:rPr lang="ru-RU" sz="1900" b="1" i="1" dirty="0" smtClean="0"/>
              <a:t> паласа з </a:t>
            </a:r>
            <a:r>
              <a:rPr lang="ru-RU" sz="1900" b="1" i="1" dirty="0" err="1" smtClean="0"/>
              <a:t>арнаментам</a:t>
            </a:r>
            <a:r>
              <a:rPr lang="ru-RU" sz="1900" b="1" i="1" dirty="0" smtClean="0"/>
              <a:t> і махры</a:t>
            </a:r>
            <a:r>
              <a:rPr lang="ru-RU" sz="1900" b="1" i="1" dirty="0" smtClean="0"/>
              <a:t>.</a:t>
            </a:r>
          </a:p>
          <a:p>
            <a:pPr algn="ctr">
              <a:buNone/>
            </a:pPr>
            <a:endParaRPr lang="ru-RU" sz="1900" b="1" i="1" dirty="0" smtClean="0"/>
          </a:p>
          <a:p>
            <a:pPr algn="ctr">
              <a:buNone/>
            </a:pPr>
            <a:r>
              <a:rPr lang="ru-RU" sz="1900" b="1" i="1" dirty="0" err="1" smtClean="0"/>
              <a:t>Слуцкі</a:t>
            </a:r>
            <a:r>
              <a:rPr lang="ru-RU" sz="1900" b="1" i="1" dirty="0" smtClean="0"/>
              <a:t> пояс </a:t>
            </a:r>
            <a:r>
              <a:rPr lang="ru-RU" sz="1900" b="1" i="1" dirty="0" err="1" smtClean="0"/>
              <a:t>ткалі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з</a:t>
            </a:r>
            <a:r>
              <a:rPr lang="ru-RU" sz="1900" b="1" i="1" dirty="0" smtClean="0"/>
              <a:t> натуральных </a:t>
            </a:r>
            <a:r>
              <a:rPr lang="ru-RU" sz="1900" b="1" i="1" dirty="0" err="1" smtClean="0"/>
              <a:t>шаўковых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нітак</a:t>
            </a:r>
            <a:r>
              <a:rPr lang="ru-RU" sz="1900" b="1" i="1" dirty="0" smtClean="0"/>
              <a:t>: </a:t>
            </a:r>
            <a:r>
              <a:rPr lang="ru-RU" sz="1900" b="1" i="1" dirty="0" err="1" smtClean="0"/>
              <a:t>звычайных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і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абкручаных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вельмі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тонкім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залатым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або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сярэбраным</a:t>
            </a:r>
            <a:r>
              <a:rPr lang="ru-RU" sz="1900" b="1" i="1" dirty="0" smtClean="0"/>
              <a:t> дротам. </a:t>
            </a:r>
            <a:r>
              <a:rPr lang="ru-RU" sz="1900" b="1" i="1" dirty="0" err="1" smtClean="0"/>
              <a:t>Такі</a:t>
            </a:r>
            <a:r>
              <a:rPr lang="ru-RU" sz="1900" b="1" i="1" dirty="0" smtClean="0"/>
              <a:t> </a:t>
            </a:r>
            <a:r>
              <a:rPr lang="ru-RU" sz="1900" b="1" i="1" dirty="0" err="1" smtClean="0"/>
              <a:t>каштоўны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аксесуар</a:t>
            </a:r>
            <a:r>
              <a:rPr lang="ru-RU" sz="1900" b="1" i="1" dirty="0" smtClean="0"/>
              <a:t> </a:t>
            </a:r>
            <a:r>
              <a:rPr lang="ru-RU" sz="1900" b="1" i="1" dirty="0" err="1" smtClean="0"/>
              <a:t>называўся</a:t>
            </a:r>
            <a:r>
              <a:rPr lang="ru-RU" sz="1900" b="1" i="1" dirty="0" smtClean="0"/>
              <a:t> "</a:t>
            </a:r>
            <a:r>
              <a:rPr lang="ru-RU" sz="1900" b="1" i="1" dirty="0" err="1" smtClean="0"/>
              <a:t>літым</a:t>
            </a:r>
            <a:r>
              <a:rPr lang="ru-RU" sz="1900" b="1" i="1" dirty="0" smtClean="0"/>
              <a:t>", </a:t>
            </a:r>
            <a:r>
              <a:rPr lang="ru-RU" sz="1900" b="1" i="1" dirty="0" err="1" smtClean="0"/>
              <a:t>бо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пасля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пракатвання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крыху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шурпатага</a:t>
            </a:r>
            <a:r>
              <a:rPr lang="ru-RU" sz="1900" b="1" i="1" dirty="0" smtClean="0"/>
              <a:t> пояса </a:t>
            </a:r>
            <a:r>
              <a:rPr lang="ru-RU" sz="1900" b="1" i="1" dirty="0" err="1" smtClean="0"/>
              <a:t>цераз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спецыяльны</a:t>
            </a:r>
            <a:r>
              <a:rPr lang="ru-RU" sz="1900" b="1" i="1" dirty="0" smtClean="0"/>
              <a:t> вал </a:t>
            </a:r>
            <a:r>
              <a:rPr lang="ru-RU" sz="1900" b="1" i="1" dirty="0" err="1" smtClean="0"/>
              <a:t>з’яўляліся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незвычайная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гладкасць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і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раскошны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бляск</a:t>
            </a:r>
            <a:r>
              <a:rPr lang="ru-RU" sz="1900" b="1" i="1" dirty="0" smtClean="0"/>
              <a:t>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 spd="med" advClick="0" advTm="23538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ABEC3B-799F-4FF1-A16D-0863C016F2D6}"/>
</file>

<file path=customXml/itemProps2.xml><?xml version="1.0" encoding="utf-8"?>
<ds:datastoreItem xmlns:ds="http://schemas.openxmlformats.org/officeDocument/2006/customXml" ds:itemID="{2BBAEC47-CDAA-4671-B479-D9C9AED567B2}"/>
</file>

<file path=customXml/itemProps3.xml><?xml version="1.0" encoding="utf-8"?>
<ds:datastoreItem xmlns:ds="http://schemas.openxmlformats.org/officeDocument/2006/customXml" ds:itemID="{BCF554CA-3087-4811-84BA-041C723CB7D5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259</TotalTime>
  <Words>151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Слуцкія паясы                                  </vt:lpstr>
      <vt:lpstr>Слуцкія  паясы — вырабы  ручнога ткацтва  ў  Вялікім Княстве  Літоўскім, элемэнт традыцыйнага параднага мужчынскага  строю шляхты.</vt:lpstr>
      <vt:lpstr> Славутыя  слуцкія паясы – адна з нацыянальных  рэліквій  беларусаў,  цудоўны ўзор дэкаратыўна-прыкладнога  мастацтва, які  стаў  не  толькі  гістарычным  культурным сімвалам,  але  і  сучасным  брэндам  Беларусі. </vt:lpstr>
      <vt:lpstr>Презентация PowerPoint</vt:lpstr>
      <vt:lpstr>Презентация PowerPoint</vt:lpstr>
      <vt:lpstr>Презентация PowerPoint</vt:lpstr>
      <vt:lpstr>У адзенні магнатаў  пояс  быў  сімвалам прыналежнасці да эліты, шматвяковых сямейных традыцый і, вядома, заможнасці. Дарагія паясы для шляхты прывозілі з усходніх краін, але ў ХVIII стагоддзі на беларускіх землях сфарміравалася ўнікальная мастацкая з’ява  – "слуцкі пояс". Беларускія ткачы стварылі свае непаўторныя  ўзоры і сімвалічныя матывы,  эксклюзіўную тэхналогію. Сусветную вядомасць атрымалі паясы Слуцкай персіярні – мануфактуры самай заможнай і ўплывовай дынастыі Еўропы Радзівілаў. </vt:lpstr>
      <vt:lpstr>У час росквіту ў Слуцку працавалі да 55 ткачоў (толькі мужчыны!),  столькі ж чаляднікаў і прадзільшчыц.  На 20-25 станках штогод выпускалі каля 200 паясоў тонкай работы.</vt:lpstr>
      <vt:lpstr>Презентация PowerPoint</vt:lpstr>
      <vt:lpstr>Сёння старадаўнія слуцкія паясы – рарытэт: у Беларусі захоўваюцца адзінкавыя экзэмпляры і фрагменты, а большая частка твораў нацыянальнага дэкаратыўна-прыкладнога мастацтва знаходзіцца ў музейных і прыватных калекцыях свету.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Слуцкія паясы</dc:title>
  <dc:creator>Тамара</dc:creator>
  <cp:lastModifiedBy>Svetlana Matkunova</cp:lastModifiedBy>
  <cp:revision>25</cp:revision>
  <dcterms:created xsi:type="dcterms:W3CDTF">2015-04-18T16:59:53Z</dcterms:created>
  <dcterms:modified xsi:type="dcterms:W3CDTF">2016-02-10T10:45:17Z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