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2" r:id="rId1"/>
  </p:sldMasterIdLst>
  <p:sldIdLst>
    <p:sldId id="256" r:id="rId2"/>
    <p:sldId id="279" r:id="rId3"/>
    <p:sldId id="262" r:id="rId4"/>
    <p:sldId id="266" r:id="rId5"/>
    <p:sldId id="264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80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-90" y="-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B9662-4B31-49B4-856D-02A9EF1B6794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DD6DB-490D-4420-BA4A-5905CE026F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4831108"/>
      </p:ext>
    </p:extLst>
  </p:cSld>
  <p:clrMapOvr>
    <a:masterClrMapping/>
  </p:clrMapOvr>
  <p:transition spd="med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B9662-4B31-49B4-856D-02A9EF1B6794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DD6DB-490D-4420-BA4A-5905CE026F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114090"/>
      </p:ext>
    </p:extLst>
  </p:cSld>
  <p:clrMapOvr>
    <a:masterClrMapping/>
  </p:clrMapOvr>
  <p:transition spd="med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B9662-4B31-49B4-856D-02A9EF1B6794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DD6DB-490D-4420-BA4A-5905CE026F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36470772"/>
      </p:ext>
    </p:extLst>
  </p:cSld>
  <p:clrMapOvr>
    <a:masterClrMapping/>
  </p:clrMapOvr>
  <p:transition spd="med">
    <p:split orient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B9662-4B31-49B4-856D-02A9EF1B6794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DD6DB-490D-4420-BA4A-5905CE026F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1873007"/>
      </p:ext>
    </p:extLst>
  </p:cSld>
  <p:clrMapOvr>
    <a:masterClrMapping/>
  </p:clrMapOvr>
  <p:transition spd="med"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B9662-4B31-49B4-856D-02A9EF1B6794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DD6DB-490D-4420-BA4A-5905CE026F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47032930"/>
      </p:ext>
    </p:extLst>
  </p:cSld>
  <p:clrMapOvr>
    <a:masterClrMapping/>
  </p:clrMapOvr>
  <p:transition spd="med">
    <p:split orient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B9662-4B31-49B4-856D-02A9EF1B6794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DD6DB-490D-4420-BA4A-5905CE026F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9097239"/>
      </p:ext>
    </p:extLst>
  </p:cSld>
  <p:clrMapOvr>
    <a:masterClrMapping/>
  </p:clrMapOvr>
  <p:transition spd="med">
    <p:split orient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B9662-4B31-49B4-856D-02A9EF1B6794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DD6DB-490D-4420-BA4A-5905CE026F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6268936"/>
      </p:ext>
    </p:extLst>
  </p:cSld>
  <p:clrMapOvr>
    <a:masterClrMapping/>
  </p:clrMapOvr>
  <p:transition spd="med">
    <p:split orient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B9662-4B31-49B4-856D-02A9EF1B6794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DD6DB-490D-4420-BA4A-5905CE026F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6852480"/>
      </p:ext>
    </p:extLst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B9662-4B31-49B4-856D-02A9EF1B6794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DD6DB-490D-4420-BA4A-5905CE026F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3857193"/>
      </p:ext>
    </p:extLst>
  </p:cSld>
  <p:clrMapOvr>
    <a:masterClrMapping/>
  </p:clrMapOvr>
  <p:transition spd="med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B9662-4B31-49B4-856D-02A9EF1B6794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DD6DB-490D-4420-BA4A-5905CE026F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697672"/>
      </p:ext>
    </p:extLst>
  </p:cSld>
  <p:clrMapOvr>
    <a:masterClrMapping/>
  </p:clrMapOvr>
  <p:transition spd="med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B9662-4B31-49B4-856D-02A9EF1B6794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DD6DB-490D-4420-BA4A-5905CE026F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4138210"/>
      </p:ext>
    </p:extLst>
  </p:cSld>
  <p:clrMapOvr>
    <a:masterClrMapping/>
  </p:clrMapOvr>
  <p:transition spd="med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B9662-4B31-49B4-856D-02A9EF1B6794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DD6DB-490D-4420-BA4A-5905CE026F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423340"/>
      </p:ext>
    </p:extLst>
  </p:cSld>
  <p:clrMapOvr>
    <a:masterClrMapping/>
  </p:clrMapOvr>
  <p:transition spd="med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B9662-4B31-49B4-856D-02A9EF1B6794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DD6DB-490D-4420-BA4A-5905CE026F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2923915"/>
      </p:ext>
    </p:extLst>
  </p:cSld>
  <p:clrMapOvr>
    <a:masterClrMapping/>
  </p:clrMapOvr>
  <p:transition spd="med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B9662-4B31-49B4-856D-02A9EF1B6794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DD6DB-490D-4420-BA4A-5905CE026F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5610678"/>
      </p:ext>
    </p:extLst>
  </p:cSld>
  <p:clrMapOvr>
    <a:masterClrMapping/>
  </p:clrMapOvr>
  <p:transition spd="med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B9662-4B31-49B4-856D-02A9EF1B6794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DD6DB-490D-4420-BA4A-5905CE026F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2086386"/>
      </p:ext>
    </p:extLst>
  </p:cSld>
  <p:clrMapOvr>
    <a:masterClrMapping/>
  </p:clrMapOvr>
  <p:transition spd="med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B9662-4B31-49B4-856D-02A9EF1B6794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DD6DB-490D-4420-BA4A-5905CE026F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4399531"/>
      </p:ext>
    </p:extLst>
  </p:cSld>
  <p:clrMapOvr>
    <a:masterClrMapping/>
  </p:clrMapOvr>
  <p:transition spd="med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0B9662-4B31-49B4-856D-02A9EF1B6794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B1DD6DB-490D-4420-BA4A-5905CE026F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512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  <p:sldLayoutId id="2147483794" r:id="rId12"/>
    <p:sldLayoutId id="2147483795" r:id="rId13"/>
    <p:sldLayoutId id="2147483796" r:id="rId14"/>
    <p:sldLayoutId id="2147483797" r:id="rId15"/>
    <p:sldLayoutId id="2147483798" r:id="rId16"/>
  </p:sldLayoutIdLst>
  <p:transition spd="med">
    <p:split orient="vert"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larus.by/ru/press-center/photo/dvorets-nezavisimosti_ti_222_0000001859.html" TargetMode="External"/><Relationship Id="rId2" Type="http://schemas.openxmlformats.org/officeDocument/2006/relationships/hyperlink" Target="http://www.belarus.by/ru/press-center/news/aleksandr-lukashenko-schitaet-vernym-reshenie-o-vozrozhdenii-v-belarusi-proizvodstva-slutskix-pojasov_i_0000010866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belarus.by/ru/press-center/press-release/rynochnaja-stoimost-sovremennogo-slutskogo-pojasa-sostavljaet-ot-br35-mln_i_0000017265.html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elarus.by/ru/about-belarus/culture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larus.by/ru/about-belarus/culture/national-art-museum" TargetMode="External"/><Relationship Id="rId2" Type="http://schemas.openxmlformats.org/officeDocument/2006/relationships/hyperlink" Target="http://www.belarus.by/ru/travel/belarus-life/nesvizh-palac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hyperlink" Target="http://www.belarus.by/ru/about-belarus/did-you-know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larus.by/ru/press-center/press-release/usadba-vankovichej-v-minske-otkrylas-dlja-posetitelej-posle-rekonstruktsii_i_0000007987.html" TargetMode="External"/><Relationship Id="rId2" Type="http://schemas.openxmlformats.org/officeDocument/2006/relationships/hyperlink" Target="http://www.belarus.by/ru/travel/belarus-life/kossovo-palac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belarus.by/ru/travel/belarus-life/minsk-attractions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delaemvmeste.by/sluckie-poyasa/" TargetMode="External"/><Relationship Id="rId2" Type="http://schemas.openxmlformats.org/officeDocument/2006/relationships/hyperlink" Target="http://www.belarus.by/ru/about-belarus/culture/slutsk-belts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ibrest.ru/forum/?t=231" TargetMode="External"/><Relationship Id="rId4" Type="http://schemas.openxmlformats.org/officeDocument/2006/relationships/hyperlink" Target="http://fb.ru/article/158349/slutskiy-poyas---natsionalnoe-dostoyanie-belarusi-muzey-slutskih-poyasov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larus.by/ru/press-center/press-release/krest-evfrosinii-polotskoj-vsego-na-10-chasov-vystavjat-v-minske_i_0000010528.html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00"/>
            </a:gs>
            <a:gs pos="93400">
              <a:schemeClr val="bg1"/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idomik.ru/uploads/posts/2010-08/1282946891_oboi-2560x1600-priroda-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44"/>
          <a:stretch/>
        </p:blipFill>
        <p:spPr bwMode="auto">
          <a:xfrm>
            <a:off x="-37208" y="-146304"/>
            <a:ext cx="12229208" cy="7004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4699" y="0"/>
            <a:ext cx="9375819" cy="2112135"/>
          </a:xfrm>
        </p:spPr>
        <p:txBody>
          <a:bodyPr>
            <a:normAutofit/>
          </a:bodyPr>
          <a:lstStyle/>
          <a:p>
            <a:r>
              <a:rPr lang="ru-RU" sz="88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_AlgeriusBrk" panose="04040705040A02020702" pitchFamily="82" charset="-52"/>
              </a:rPr>
              <a:t>Слуцкие пояса</a:t>
            </a:r>
            <a:endParaRPr lang="ru-RU" sz="88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_AlgeriusBrk" panose="04040705040A02020702" pitchFamily="82" charset="-52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87860" y="3803904"/>
            <a:ext cx="6400800" cy="1914144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    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Выполнила: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Сороко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Диана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Студентка группы ББСз-11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30473"/>
      </p:ext>
    </p:extLst>
  </p:cSld>
  <p:clrMapOvr>
    <a:masterClrMapping/>
  </p:clrMapOvr>
  <p:transition spd="med" advTm="0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0579" y="257946"/>
            <a:ext cx="9921979" cy="605306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2012-2013 гг. в старинном городе Слуцке, на одном из крупнейших предприятий художественных промыслов Беларуси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"Слуцкие пояса", было организовано производство копий, аналогов </a:t>
            </a:r>
            <a:r>
              <a:rPr lang="ru-RU" sz="20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слуцких</a:t>
            </a: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поясов, сувениров с их мотивами (художественные панно, аксессуары для книг, телефонов, ключей). Изучив секреты ткачей, художественные особенности поясов и материалы, из которых они изготавливались в ХVIII веке, на предприятии воссоздали уникальную технологию.</a:t>
            </a:r>
          </a:p>
          <a:p>
            <a:pPr>
              <a:buNone/>
            </a:pP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Первый </a:t>
            </a:r>
            <a:r>
              <a:rPr lang="ru-RU" sz="20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слуцкий</a:t>
            </a: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пояс – полная копия оригинального исторического шедевра – </a:t>
            </a:r>
            <a:r>
              <a:rPr lang="ru-RU" sz="2000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вручен Александру Лукашенко</a:t>
            </a: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и хранится во </a:t>
            </a:r>
            <a:r>
              <a:rPr lang="ru-RU" sz="2000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Дворце Независимости</a:t>
            </a: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создании копий современные </a:t>
            </a:r>
            <a:r>
              <a:rPr lang="ru-RU" sz="20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слуцкие</a:t>
            </a: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ткачи используют натуральный шелк, нити с содержанием золота и серебра, нить "</a:t>
            </a:r>
            <a:r>
              <a:rPr lang="ru-RU" sz="20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изамет</a:t>
            </a: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 и полиэстер металлик. </a:t>
            </a:r>
            <a:r>
              <a:rPr lang="ru-RU" sz="2000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Аналогов этим изделиям в мире нет</a:t>
            </a: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предприятии "Слуцкие пояса" работает уникальный музей, где можно увидеть современные пояса, понаблюдать, как ткачи создают эти шедевры, приобрести сувениры.</a:t>
            </a:r>
          </a:p>
          <a:p>
            <a:pPr>
              <a:buNone/>
            </a:pP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Ведь кроме поясов, в Слуцке делают и другие оригинальные изделия в белорусских традициях. Например, на ручных деревянных станках здесь ткут красивые скатерти, салфетки, белорусские рушники.</a:t>
            </a:r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3930115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Интересные факты о Слуцких поясах</a:t>
            </a:r>
            <a:b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endParaRPr lang="ru-RU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4" y="1751527"/>
            <a:ext cx="9059094" cy="4289835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Знаменитое стихотворение "Слуцкие ткачихи" классика белорусской литературы Максима Богдановича рассказывает о крепостных девушках, которые вместо персидского узора ткали "</a:t>
            </a:r>
            <a:r>
              <a:rPr lang="ru-RU" sz="2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цвяток</a:t>
            </a: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радзімы</a:t>
            </a: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васілька</a:t>
            </a: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". Однако лирическая история – художественный вымысел, ведь ткать пояса имели право только мужчины – искусные мастера, труд которых хорошо оплачивался.</a:t>
            </a:r>
          </a:p>
          <a:p>
            <a:pPr>
              <a:buFont typeface="Wingdings" pitchFamily="2" charset="2"/>
              <a:buChar char="q"/>
            </a:pP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Создатель знаменитого белорусского ансамбля </a:t>
            </a:r>
            <a:r>
              <a:rPr lang="ru-RU" sz="2400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"</a:t>
            </a:r>
            <a:r>
              <a:rPr lang="ru-RU" sz="2400" b="1" i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Песняры</a:t>
            </a:r>
            <a:r>
              <a:rPr lang="ru-RU" sz="2400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"</a:t>
            </a: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композитор и исполнитель Владимир </a:t>
            </a:r>
            <a:r>
              <a:rPr lang="ru-RU" sz="2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Мулявин</a:t>
            </a: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написал песню на слова Максима Богдановича, ставшую одной из самых популярных в репертуаре "</a:t>
            </a:r>
            <a:r>
              <a:rPr lang="ru-RU" sz="2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Песняров</a:t>
            </a: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".</a:t>
            </a:r>
            <a:endParaRPr lang="ru-RU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449103"/>
      </p:ext>
    </p:extLst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4089" y="518652"/>
            <a:ext cx="8596668" cy="5770906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Настоящий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слуцкий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пояс мог содержать до 200 граммов золота: за один такой дорогой аксессуар в давние времена можно было купить несколько породистых лошадей или даже небольшое имение.</a:t>
            </a:r>
          </a:p>
          <a:p>
            <a:endParaRPr lang="ru-RU" dirty="0"/>
          </a:p>
        </p:txBody>
      </p:sp>
      <p:pic>
        <p:nvPicPr>
          <p:cNvPr id="6147" name="Picture 3" descr="C:\Documents and Settings\User\Рабочий стол\презентация\tmpof3Waw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927" y="3108266"/>
            <a:ext cx="3696236" cy="2507087"/>
          </a:xfrm>
          <a:prstGeom prst="rect">
            <a:avLst/>
          </a:prstGeom>
          <a:noFill/>
        </p:spPr>
      </p:pic>
      <p:pic>
        <p:nvPicPr>
          <p:cNvPr id="6148" name="Picture 4" descr="C:\Documents and Settings\User\Рабочий стол\презентация\tmpP7a89s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798" y="2614412"/>
            <a:ext cx="3812146" cy="40686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15488313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6680" y="700082"/>
            <a:ext cx="6646710" cy="537049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В 1939 г. уникальная коллекция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слуцких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поясов из </a:t>
            </a:r>
            <a:r>
              <a:rPr lang="ru-RU" sz="3600" b="1" i="1" u="sng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Несвижского</a:t>
            </a:r>
            <a:r>
              <a:rPr lang="ru-RU" sz="3600" b="1" i="1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 замка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 была передана в </a:t>
            </a:r>
            <a:r>
              <a:rPr lang="ru-RU" sz="3600" b="1" i="1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Государственную картинную галерею Беларуси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. Но в начале войны эти шедевры, созданные по специальному заказу </a:t>
            </a:r>
            <a:r>
              <a:rPr lang="ru-RU" sz="3600" b="1" i="1" u="sng" dirty="0" err="1" smtClean="0">
                <a:latin typeface="Times New Roman" pitchFamily="18" charset="0"/>
                <a:cs typeface="Times New Roman" pitchFamily="18" charset="0"/>
                <a:hlinkClick r:id="rId4"/>
              </a:rPr>
              <a:t>Радзивиллов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, исчезли.</a:t>
            </a:r>
          </a:p>
          <a:p>
            <a:pPr>
              <a:buNone/>
            </a:pP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sz="3600" dirty="0"/>
          </a:p>
        </p:txBody>
      </p:sp>
      <p:pic>
        <p:nvPicPr>
          <p:cNvPr id="7170" name="Picture 2" descr="C:\Documents and Settings\User\Рабочий стол\презентация\88817835_d40d03677e2e222e3313c41972794f5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6001" y="1912182"/>
            <a:ext cx="4864062" cy="36833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37660597"/>
      </p:ext>
    </p:extLst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4" y="978795"/>
            <a:ext cx="5195432" cy="522882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Увидеть шляхтича в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слуцком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поясе можно на портрете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Войцеха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Пусловского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, который был владельцем </a:t>
            </a:r>
            <a:r>
              <a:rPr lang="ru-RU" sz="2800" b="1" i="1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дворца в Коссово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. Автор картины – талантливый художник </a:t>
            </a:r>
            <a:r>
              <a:rPr lang="ru-RU" sz="2800" b="1" i="1" u="sng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Валентий</a:t>
            </a:r>
            <a:r>
              <a:rPr lang="ru-RU" sz="2800" b="1" i="1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 </a:t>
            </a:r>
            <a:r>
              <a:rPr lang="ru-RU" sz="2800" b="1" i="1" u="sng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Ванькович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Documents and Settings\User\Рабочий стол\презентация\s001456_76369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0495" y="1461483"/>
            <a:ext cx="4134119" cy="45529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51337290"/>
      </p:ext>
    </p:extLst>
  </p:cSld>
  <p:clrMapOvr>
    <a:masterClrMapping/>
  </p:clrMapOvr>
  <p:transition spd="med">
    <p:cover dir="l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643" y="343131"/>
            <a:ext cx="9883342" cy="2537138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ru-RU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Мотивы </a:t>
            </a:r>
            <a:r>
              <a:rPr lang="ru-RU" sz="2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слуцкого</a:t>
            </a:r>
            <a:r>
              <a:rPr lang="ru-RU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пояса запечатлены на фонарных столбах вдоль знаменитого </a:t>
            </a:r>
            <a:r>
              <a:rPr lang="ru-RU" sz="2800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проспекта Независимости в Минске</a:t>
            </a:r>
            <a:r>
              <a:rPr lang="ru-RU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Они созданы по проекту довоенного директора Государственной картинной галереи Николая </a:t>
            </a:r>
            <a:r>
              <a:rPr lang="ru-RU" sz="28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Михолапа</a:t>
            </a:r>
            <a:r>
              <a:rPr lang="ru-RU" i="1" dirty="0" smtClean="0">
                <a:solidFill>
                  <a:schemeClr val="tx1"/>
                </a:solidFill>
              </a:rPr>
              <a:t>.</a:t>
            </a:r>
            <a:endParaRPr lang="ru-RU" i="1" dirty="0">
              <a:solidFill>
                <a:schemeClr val="tx1"/>
              </a:solidFill>
            </a:endParaRPr>
          </a:p>
        </p:txBody>
      </p:sp>
      <p:pic>
        <p:nvPicPr>
          <p:cNvPr id="9218" name="Picture 2" descr="C:\Documents and Settings\User\Рабочий стол\презентация\123995255_big__1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946" y="2596637"/>
            <a:ext cx="5995652" cy="39971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30467553"/>
      </p:ext>
    </p:extLst>
  </p:cSld>
  <p:clrMapOvr>
    <a:masterClrMapping/>
  </p:clrMapOvr>
  <p:transition spd="med">
    <p:cover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57578"/>
            <a:ext cx="8596668" cy="99167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Музеи, в собраниях которых хранятся Слуцкие пояса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9969" y="1519708"/>
            <a:ext cx="6859321" cy="499700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Государственный исторический музей в Москве</a:t>
            </a:r>
            <a:b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Российский этнографический музей в Санкт-Петербурге;</a:t>
            </a:r>
            <a:b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Львовский исторический музей</a:t>
            </a:r>
            <a:b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Смоленский государственный музей-заповедник;</a:t>
            </a:r>
            <a:b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Минский областной краеведческий музей города Молодечно;</a:t>
            </a:r>
            <a:b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Историко-археологический музей в Гродно, Белоруссия;</a:t>
            </a:r>
            <a:b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Национальный музей в Варшаве;</a:t>
            </a:r>
            <a:b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Белорусский национальный художественный музей;</a:t>
            </a:r>
            <a:b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Слонимский краеведческий музей.</a:t>
            </a:r>
            <a:endParaRPr lang="ru-RU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Documents and Settings\User\Рабочий стол\презентация\2f434359f8f609c44ced7b7be0b31f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1946" y="1120463"/>
            <a:ext cx="4248150" cy="55121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83751127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0765" y="609600"/>
            <a:ext cx="9478851" cy="832834"/>
          </a:xfrm>
        </p:spPr>
        <p:txBody>
          <a:bodyPr/>
          <a:lstStyle/>
          <a:p>
            <a:r>
              <a:rPr lang="ru-RU" dirty="0" smtClean="0">
                <a:solidFill>
                  <a:srgbClr val="00B0F0"/>
                </a:solidFill>
              </a:rPr>
              <a:t>Список использованных источников: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Tx/>
              <a:buFont typeface="Wingdings" pitchFamily="2" charset="2"/>
              <a:buChar char="Ø"/>
            </a:pPr>
            <a:r>
              <a:rPr lang="en-US" i="1" dirty="0" smtClean="0">
                <a:hlinkClick r:id="rId2"/>
              </a:rPr>
              <a:t>http://www.belarus.by/ru/about-belarus/culture/slutsk-belts</a:t>
            </a:r>
            <a:endParaRPr lang="ru-RU" i="1" dirty="0" smtClean="0"/>
          </a:p>
          <a:p>
            <a:pPr marL="0" indent="0">
              <a:buClrTx/>
              <a:buFont typeface="Wingdings" pitchFamily="2" charset="2"/>
              <a:buChar char="Ø"/>
            </a:pPr>
            <a:endParaRPr lang="ru-RU" i="1" dirty="0" smtClean="0"/>
          </a:p>
          <a:p>
            <a:pPr>
              <a:buClrTx/>
              <a:buFont typeface="Wingdings" pitchFamily="2" charset="2"/>
              <a:buChar char="Ø"/>
            </a:pPr>
            <a:r>
              <a:rPr lang="en-US" i="1" dirty="0" smtClean="0">
                <a:hlinkClick r:id="rId3"/>
              </a:rPr>
              <a:t>http://delaemvmeste.by/sluckie-poyasa/</a:t>
            </a:r>
            <a:endParaRPr lang="ru-RU" i="1" dirty="0" smtClean="0"/>
          </a:p>
          <a:p>
            <a:pPr marL="0" indent="0">
              <a:buClrTx/>
              <a:buFont typeface="Wingdings" pitchFamily="2" charset="2"/>
              <a:buChar char="Ø"/>
            </a:pPr>
            <a:endParaRPr lang="ru-RU" i="1" dirty="0" smtClean="0"/>
          </a:p>
          <a:p>
            <a:pPr>
              <a:buClrTx/>
              <a:buFont typeface="Wingdings" pitchFamily="2" charset="2"/>
              <a:buChar char="Ø"/>
            </a:pPr>
            <a:r>
              <a:rPr lang="en-US" i="1" dirty="0" smtClean="0">
                <a:hlinkClick r:id="rId4"/>
              </a:rPr>
              <a:t>http://fb.ru/article/158349/slutskiy-poyas---natsionalnoe-dostoyanie-belarusi-muzey-slutskih-poyasov</a:t>
            </a:r>
            <a:endParaRPr lang="ru-RU" i="1" dirty="0" smtClean="0"/>
          </a:p>
          <a:p>
            <a:pPr>
              <a:buClrTx/>
              <a:buFont typeface="Wingdings" pitchFamily="2" charset="2"/>
              <a:buChar char="Ø"/>
            </a:pPr>
            <a:endParaRPr lang="ru-RU" i="1" dirty="0" smtClean="0"/>
          </a:p>
          <a:p>
            <a:pPr>
              <a:buClrTx/>
              <a:buFont typeface="Wingdings" pitchFamily="2" charset="2"/>
              <a:buChar char="Ø"/>
            </a:pPr>
            <a:r>
              <a:rPr lang="en-US" i="1" dirty="0" smtClean="0">
                <a:hlinkClick r:id="rId5"/>
              </a:rPr>
              <a:t>http://www.ibrest.ru/forum/?t=231#.Vp037JqLSM8</a:t>
            </a:r>
            <a:endParaRPr lang="ru-RU" i="1" dirty="0" smtClean="0"/>
          </a:p>
          <a:p>
            <a:pPr marL="0" indent="0">
              <a:buClrTx/>
              <a:buFont typeface="Wingdings" pitchFamily="2" charset="2"/>
              <a:buChar char="Ø"/>
            </a:pPr>
            <a:endParaRPr lang="ru-RU" i="1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7824078"/>
      </p:ext>
    </p:extLst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9909" y="609599"/>
            <a:ext cx="9708192" cy="5146431"/>
          </a:xfrm>
        </p:spPr>
        <p:txBody>
          <a:bodyPr>
            <a:normAutofit/>
          </a:bodyPr>
          <a:lstStyle/>
          <a:p>
            <a:pPr algn="ctr"/>
            <a:r>
              <a:rPr lang="en-US" sz="88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88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88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sz="8800" b="1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Click="0" advTm="4000">
    <p:comb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Содержание: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4" y="1584101"/>
            <a:ext cx="8596668" cy="4457261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Начало производства в Бел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руси;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Распространение и «закат» производства;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Особенности и секреты Слуцкого пояса;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Период после окончания производства;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Современные Слуцкие пояса;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Интересные факты о Слуцких поясах;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Музеи, в собраниях которых хранятся Слуцкие пояса;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Список используемой литературы.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65000">
              <a:schemeClr val="bg1"/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2596" y="888641"/>
            <a:ext cx="45719" cy="334851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2052" name="Picture 4" descr="http://www.belarus.by/dadvimages/001456_66626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63" y="1429556"/>
            <a:ext cx="4243752" cy="4148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65182" y="1519707"/>
            <a:ext cx="6593983" cy="395381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Знаменитые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луцкие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пояса – одна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национальных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реликвий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белорусов, прекрасный образец декоративно-прикладного искусства, ставший не только историческим культурным символом, но и современным брендом Беларуси.</a:t>
            </a:r>
          </a:p>
        </p:txBody>
      </p:sp>
    </p:spTree>
    <p:extLst>
      <p:ext uri="{BB962C8B-B14F-4D97-AF65-F5344CB8AC3E}">
        <p14:creationId xmlns:p14="http://schemas.microsoft.com/office/powerpoint/2010/main" val="3167458909"/>
      </p:ext>
    </p:extLst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8000">
              <a:srgbClr val="FFC000"/>
            </a:gs>
            <a:gs pos="39000">
              <a:srgbClr val="E2CF73"/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215166" y="-476518"/>
            <a:ext cx="7984902" cy="1300766"/>
          </a:xfrm>
        </p:spPr>
        <p:txBody>
          <a:bodyPr>
            <a:normAutofit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  </a:t>
            </a:r>
            <a:r>
              <a:rPr lang="ru-RU" dirty="0" smtClean="0">
                <a:solidFill>
                  <a:srgbClr val="FF0000"/>
                </a:solidFill>
              </a:rPr>
              <a:t>Начало производства в Беларуси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339969" y="695459"/>
            <a:ext cx="11172093" cy="557655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Первоначально пояса привозились с Востока - из Османской империи,  Персии, поэтому их называли стамбульскими или персидскими. В 1758 году была организована мануфактура с целью производства поясов. Назывались такие мануфактуры - «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персиарни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 (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белор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персіярні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), от места происхождения прототипа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слуцкого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пояса. Наиболее известной была Слуцкая мануфактура, создателем которой был Михаил Казимир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Радзивилл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(1702-1762 годы), великий гетман Литовский.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конце 1757 года в Слуцк был приглашён знаменитый турецкий мастер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Ованес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Маджаранц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армянин по национальности. Он некоторое время работал в Станиславе (Ивано-Франковск), затем в Несвиже. В Станиславе проходили обучение два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слуцких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художника - Ян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Годовский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Томаш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Хаецкий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В 1758 году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Ованес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Маджаранц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заключает договор с Михаилом Казимиром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Радзивиллом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о создании «фабрики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перской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 для изготовления «пояса с золотом и шелком» с обязательным обучением «работе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перской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 местных умельцев.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Первоначально были приглашены мастера из Османской империи и Персии. Поэтому первые пояса делались с восточными узорами. Обучение ткача длилось не менее семи лет. Когда местными мастерами был освоен процесс изготовления поясов, то ими стали использоваться местные мотивы в узорах поясов - незабудки, васильки, ромашки, листья клена, дуба.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Речи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Посполитой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имя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Ованеса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Маджаранца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было переделано на местный манер - Ян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Маджарский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Его правнучка Елизавета является матерью Монюшко Станислава - знаменитого композитора и дирижера. Сын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Маджарского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- Левон (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Лявон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) на рубеже 18-19 веков становится арендатором Слуцкой мануфактуры, где уже работали около 60 ткачей. Мастерство местных ткачей было настолько велико, что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кунтушевые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пояса, сделанные даже за пределами Слуцка, стали называть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слуцкими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448101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45486" y="412125"/>
            <a:ext cx="6527185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Очень скоро </a:t>
            </a:r>
            <a:r>
              <a:rPr lang="ru-RU" dirty="0" err="1" smtClean="0"/>
              <a:t>слуцкие</a:t>
            </a:r>
            <a:r>
              <a:rPr lang="ru-RU" dirty="0" smtClean="0"/>
              <a:t> пояса стали копировать на других мануфактурах: в белорусских Гродно, Слониме, Ружанах, Поставах, Кореличах, Шклове, польских Кобылках, </a:t>
            </a:r>
            <a:r>
              <a:rPr lang="ru-RU" dirty="0" err="1" smtClean="0"/>
              <a:t>Липкове</a:t>
            </a:r>
            <a:r>
              <a:rPr lang="ru-RU" dirty="0" smtClean="0"/>
              <a:t>, Кракове, Гданьске, французском Лионе, в Австрии…</a:t>
            </a:r>
          </a:p>
          <a:p>
            <a:endParaRPr lang="ru-RU" dirty="0" smtClean="0"/>
          </a:p>
          <a:p>
            <a:r>
              <a:rPr lang="ru-RU" dirty="0" smtClean="0"/>
              <a:t>Но даже несмотря на знак "Меня сделал Слуцк", это не были настоящие </a:t>
            </a:r>
            <a:r>
              <a:rPr lang="ru-RU" dirty="0" err="1" smtClean="0"/>
              <a:t>слуцкие</a:t>
            </a:r>
            <a:r>
              <a:rPr lang="ru-RU" dirty="0" smtClean="0"/>
              <a:t> пояса. Производство оригиналов на самой мануфактуре </a:t>
            </a:r>
            <a:r>
              <a:rPr lang="ru-RU" dirty="0" err="1" smtClean="0"/>
              <a:t>Радзивиллов</a:t>
            </a:r>
            <a:r>
              <a:rPr lang="ru-RU" dirty="0" smtClean="0"/>
              <a:t> продолжалось до середины ХІХ века.</a:t>
            </a:r>
          </a:p>
          <a:p>
            <a:endParaRPr lang="ru-RU" dirty="0" smtClean="0"/>
          </a:p>
          <a:p>
            <a:r>
              <a:rPr lang="ru-RU" dirty="0" smtClean="0"/>
              <a:t>Полагают, что сегодня в мире сохранилось около тысячи </a:t>
            </a:r>
            <a:r>
              <a:rPr lang="ru-RU" dirty="0" err="1" smtClean="0"/>
              <a:t>слуцких</a:t>
            </a:r>
            <a:r>
              <a:rPr lang="ru-RU" dirty="0" smtClean="0"/>
              <a:t> поясов. И почти все они находятся за пределами Беларуси: в музейных собраниях Польши (Варшава, Краков, Познань, Гданьск), Украины (Киев, Львов), России (Москва, Санкт-Петербург), Литвы (Вильнюс, Каунас), в частных коллекциях.</a:t>
            </a:r>
          </a:p>
          <a:p>
            <a:endParaRPr lang="ru-RU" dirty="0" smtClean="0"/>
          </a:p>
          <a:p>
            <a:r>
              <a:rPr lang="ru-RU" dirty="0" smtClean="0"/>
              <a:t>Белорусские музеи хранят 11 </a:t>
            </a:r>
            <a:r>
              <a:rPr lang="ru-RU" dirty="0" err="1" smtClean="0"/>
              <a:t>слуцких</a:t>
            </a:r>
            <a:r>
              <a:rPr lang="ru-RU" dirty="0" smtClean="0"/>
              <a:t> поясов разных лет изготовления и разного состояния, а также многочисленные фрагменты</a:t>
            </a:r>
            <a:r>
              <a:rPr lang="ru-RU" dirty="0"/>
              <a:t>.</a:t>
            </a:r>
            <a:endParaRPr lang="ru-RU" dirty="0" smtClean="0"/>
          </a:p>
        </p:txBody>
      </p:sp>
      <p:pic>
        <p:nvPicPr>
          <p:cNvPr id="1026" name="Picture 2" descr="C:\Documents and Settings\User\Рабочий стол\презентация\13905854471004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95" y="1404938"/>
            <a:ext cx="4716168" cy="38496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00467209"/>
      </p:ext>
    </p:extLst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431" y="480646"/>
            <a:ext cx="9414456" cy="1026017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Распространение и «закат» производства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800" y="1482062"/>
            <a:ext cx="7057623" cy="485533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000" dirty="0" smtClean="0"/>
              <a:t>Слуцкие пояса производились также в Несвиже, Варшаве, Кракове и других городах Великого княжества Литовского и Речи </a:t>
            </a:r>
            <a:r>
              <a:rPr lang="ru-RU" sz="2000" dirty="0" err="1" smtClean="0"/>
              <a:t>Посполитой</a:t>
            </a:r>
            <a:r>
              <a:rPr lang="ru-RU" sz="2000" dirty="0" smtClean="0"/>
              <a:t>. Их производство было организовано и на московских и лионских фабриках. В Москве существовало около 20 </a:t>
            </a:r>
            <a:r>
              <a:rPr lang="ru-RU" sz="2000" dirty="0" err="1" smtClean="0"/>
              <a:t>шёлкоткаческих</a:t>
            </a:r>
            <a:r>
              <a:rPr lang="ru-RU" sz="2000" dirty="0" smtClean="0"/>
              <a:t> производств.</a:t>
            </a:r>
          </a:p>
          <a:p>
            <a:pPr>
              <a:buNone/>
            </a:pPr>
            <a:r>
              <a:rPr lang="ru-RU" sz="2000" dirty="0" smtClean="0"/>
              <a:t>На территории современной Польши наиболее известные </a:t>
            </a:r>
            <a:r>
              <a:rPr lang="ru-RU" sz="2000" dirty="0" err="1" smtClean="0"/>
              <a:t>персиарни</a:t>
            </a:r>
            <a:r>
              <a:rPr lang="ru-RU" sz="2000" dirty="0" smtClean="0"/>
              <a:t> находились в Кобылке и </a:t>
            </a:r>
            <a:r>
              <a:rPr lang="ru-RU" sz="2000" dirty="0" err="1" smtClean="0"/>
              <a:t>Липкове</a:t>
            </a:r>
            <a:r>
              <a:rPr lang="ru-RU" sz="2000" dirty="0" smtClean="0"/>
              <a:t> под Варшавой. Несколько производств находились в Кракове и Гданьске. Эти фабрики находились под большим влиянием Слуцкой мануфактуры.</a:t>
            </a:r>
          </a:p>
          <a:p>
            <a:pPr>
              <a:buNone/>
            </a:pPr>
            <a:r>
              <a:rPr lang="ru-RU" sz="2000" dirty="0" smtClean="0"/>
              <a:t>Слуцкая мануфактура существовала до 1848 года. После третьего раздела Речи </a:t>
            </a:r>
            <a:r>
              <a:rPr lang="ru-RU" sz="2000" dirty="0" err="1" smtClean="0"/>
              <a:t>Посполитой</a:t>
            </a:r>
            <a:r>
              <a:rPr lang="ru-RU" sz="2000" dirty="0" smtClean="0"/>
              <a:t> и восстания 1831 года на территориях вошедших в состав Российской империи было запрещено носить </a:t>
            </a:r>
            <a:r>
              <a:rPr lang="ru-RU" sz="2000" dirty="0" err="1" smtClean="0"/>
              <a:t>слуцкие</a:t>
            </a:r>
            <a:r>
              <a:rPr lang="ru-RU" sz="2000" dirty="0" smtClean="0"/>
              <a:t> пояса, меняются тенденции моды. Под влиянием этих факторов изменяется характер производства – начинается выпуск тканей для церковных нужд.</a:t>
            </a:r>
          </a:p>
          <a:p>
            <a:endParaRPr lang="ru-RU" dirty="0"/>
          </a:p>
        </p:txBody>
      </p:sp>
      <p:pic>
        <p:nvPicPr>
          <p:cNvPr id="2050" name="Picture 2" descr="C:\Documents and Settings\User\Рабочий стол\презентация\24607386_p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013" y="1573532"/>
            <a:ext cx="3348507" cy="47007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11079167"/>
      </p:ext>
    </p:extLst>
  </p:cSld>
  <p:clrMapOvr>
    <a:masterClrMapping/>
  </p:clrMapOvr>
  <p:transition spd="med">
    <p:split orient="vert"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1762" y="109801"/>
            <a:ext cx="8538693" cy="953038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Особенности и секреты Слуцкого пояса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5846" y="808892"/>
            <a:ext cx="6775939" cy="595532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400" i="1" dirty="0" smtClean="0"/>
              <a:t>              </a:t>
            </a:r>
            <a:r>
              <a:rPr lang="ru-RU" sz="1500" b="1" dirty="0" smtClean="0"/>
              <a:t>Классический </a:t>
            </a:r>
            <a:r>
              <a:rPr lang="ru-RU" sz="1500" b="1" dirty="0" err="1" smtClean="0"/>
              <a:t>слуцкий</a:t>
            </a:r>
            <a:r>
              <a:rPr lang="ru-RU" sz="1500" b="1" dirty="0" smtClean="0"/>
              <a:t> пояс – это роскошная длинная (до 3,5-4 м) ткань шириной 35-40 см, которую, складывая вдвое или скручивая, повязывали поверх шляхетского костюма. Шикарный аксессуар мог быть одно-, двух-, трех-, </a:t>
            </a:r>
            <a:r>
              <a:rPr lang="ru-RU" sz="1500" b="1" dirty="0" err="1" smtClean="0"/>
              <a:t>четырехлицевым</a:t>
            </a:r>
            <a:r>
              <a:rPr lang="ru-RU" sz="1500" b="1" dirty="0" smtClean="0"/>
              <a:t>. Каждая из сторон использовалась в зависимости от колорита наряда и ситуации. Например, на праздник пояс повязывали наружу золотой, красной частью; в траур использовалась черная сторона; в повседневной жизни – зеленая и серая. По композиции </a:t>
            </a:r>
            <a:r>
              <a:rPr lang="ru-RU" sz="1500" b="1" dirty="0" err="1" smtClean="0"/>
              <a:t>слуцкий</a:t>
            </a:r>
            <a:r>
              <a:rPr lang="ru-RU" sz="1500" b="1" dirty="0" smtClean="0"/>
              <a:t> пояс разделен на три части: два прямоугольных завершения ("головы") и основная часть ("</a:t>
            </a:r>
            <a:r>
              <a:rPr lang="ru-RU" sz="1500" b="1" dirty="0" err="1" smtClean="0"/>
              <a:t>середник</a:t>
            </a:r>
            <a:r>
              <a:rPr lang="ru-RU" sz="1500" b="1" dirty="0" smtClean="0"/>
              <a:t>").На "головах" ткали узоры цветов, переплетенных стеблей с листьями, веток дерева, медальоны разнообразной формы. Основная часть состояла из поперечных однотонных полос или полос с орнаментом. Иногда здесь появлялся "</a:t>
            </a:r>
            <a:r>
              <a:rPr lang="ru-RU" sz="1500" b="1" dirty="0" err="1" smtClean="0"/>
              <a:t>лусковой</a:t>
            </a:r>
            <a:r>
              <a:rPr lang="ru-RU" sz="1500" b="1" dirty="0" smtClean="0"/>
              <a:t>"  рисунок или узор "в горошек".Вдоль сторон пояса – узкий бордюр с растительным орнаментом. Концы также завершает полоса с орнаментом и кисти. Слуцкий пояс ткали из натуральных шелковых нитей: обычных и обкрученных тончайшей золотой или серебряной проволокой. Такой драгоценный аксессуар назывался "литым", ведь после прокатывания чуть шершавого пояса через специальный вал появлялись необычайная гладкость и роскошный блеск. На каждом поясе </a:t>
            </a:r>
            <a:r>
              <a:rPr lang="ru-RU" sz="1500" b="1" dirty="0" err="1" smtClean="0"/>
              <a:t>слуцкие</a:t>
            </a:r>
            <a:r>
              <a:rPr lang="ru-RU" sz="1500" b="1" dirty="0" smtClean="0"/>
              <a:t> мастера ставили особые метки: во времена Речи </a:t>
            </a:r>
            <a:r>
              <a:rPr lang="ru-RU" sz="1500" b="1" dirty="0" err="1" smtClean="0"/>
              <a:t>Посполитой</a:t>
            </a:r>
            <a:r>
              <a:rPr lang="ru-RU" sz="1500" b="1" dirty="0" smtClean="0"/>
              <a:t> – на латинице, позже на кириллице: "SLUCK", "SLUCIAE", "SLUCIAE FECIT", "MEFECIT SLUCIAE" ,"ВЪ ГРАДЪ СЛУЦКЪ"…</a:t>
            </a:r>
          </a:p>
          <a:p>
            <a:endParaRPr lang="ru-RU" sz="1400" dirty="0"/>
          </a:p>
        </p:txBody>
      </p:sp>
      <p:pic>
        <p:nvPicPr>
          <p:cNvPr id="3074" name="Picture 2" descr="C:\Documents and Settings\User\Рабочий стол\презентация\1208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2017" y="891750"/>
            <a:ext cx="4132307" cy="50067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81033887"/>
      </p:ext>
    </p:extLst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6372" y="609600"/>
            <a:ext cx="9710670" cy="1320800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Период после окончания производства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1037" y="1489162"/>
            <a:ext cx="10161431" cy="144243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 </a:t>
            </a:r>
            <a:r>
              <a:rPr lang="ru-RU" i="1" dirty="0" smtClean="0">
                <a:solidFill>
                  <a:schemeClr val="accent4"/>
                </a:solidFill>
              </a:rPr>
              <a:t>Во второй половине XIX - начале XX века </a:t>
            </a:r>
            <a:r>
              <a:rPr lang="ru-RU" i="1" dirty="0" err="1" smtClean="0">
                <a:solidFill>
                  <a:schemeClr val="accent4"/>
                </a:solidFill>
              </a:rPr>
              <a:t>слуцкие</a:t>
            </a:r>
            <a:r>
              <a:rPr lang="ru-RU" i="1" dirty="0" smtClean="0">
                <a:solidFill>
                  <a:schemeClr val="accent4"/>
                </a:solidFill>
              </a:rPr>
              <a:t> пояса становятся предметом коллекционирования. Их собирают музеи и частные лица. Пояса стали изучаться как изделия художественного ткачества. Технологии ткачества, которые использовались при производстве </a:t>
            </a:r>
            <a:r>
              <a:rPr lang="ru-RU" i="1" dirty="0" err="1" smtClean="0">
                <a:solidFill>
                  <a:schemeClr val="accent4"/>
                </a:solidFill>
              </a:rPr>
              <a:t>слуцких</a:t>
            </a:r>
            <a:r>
              <a:rPr lang="ru-RU" i="1" dirty="0" smtClean="0">
                <a:solidFill>
                  <a:schemeClr val="accent4"/>
                </a:solidFill>
              </a:rPr>
              <a:t> поясов, ныне утеряны.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098" name="Picture 2" descr="C:\Documents and Settings\User\Рабочий стол\презентация\24607539_po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0459" y="3193961"/>
            <a:ext cx="2625286" cy="3309871"/>
          </a:xfrm>
          <a:prstGeom prst="rect">
            <a:avLst/>
          </a:prstGeom>
          <a:noFill/>
        </p:spPr>
      </p:pic>
      <p:pic>
        <p:nvPicPr>
          <p:cNvPr id="4099" name="Picture 3" descr="C:\Documents and Settings\User\Рабочий стол\презентация\974af071398f72867e5dca173030ff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969" y="3289346"/>
            <a:ext cx="5715000" cy="32402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49094765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14411" y="553792"/>
            <a:ext cx="8345509" cy="669701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Современные Слуцкие пояса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3336" y="1300766"/>
            <a:ext cx="9376480" cy="2859110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  </a:t>
            </a:r>
            <a:r>
              <a:rPr lang="ru-RU" b="1" dirty="0" smtClean="0">
                <a:solidFill>
                  <a:schemeClr val="tx1"/>
                </a:solidFill>
              </a:rPr>
              <a:t>   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поручению Президента в Беларуси была утверждена Государственная программа возрождения технологий и традиций производства Слуцких поясов и развития производства национальной сувенирной продукции "Слуцкие пояса" на 2012-2015 годы. Она предполагает исследование истории, художественных особенностей 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слуцких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поясов, изучение технологии производства аутентичных шедевров на Слуцкой мануфактуре, возрождение их в современных условиях.</a:t>
            </a:r>
          </a:p>
          <a:p>
            <a:endParaRPr lang="ru-RU" dirty="0"/>
          </a:p>
        </p:txBody>
      </p:sp>
      <p:pic>
        <p:nvPicPr>
          <p:cNvPr id="5122" name="Picture 2" descr="C:\Documents and Settings\User\Рабочий стол\презентация\get_im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960" y="3902299"/>
            <a:ext cx="4842457" cy="27980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50385339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F2A368D3035494DA465E43C4C6E389A" ma:contentTypeVersion="0" ma:contentTypeDescription="Создание документа." ma:contentTypeScope="" ma:versionID="d1d54fd65e0c52a0ce3731597e904dc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1781F4A-AFFE-41BC-95FC-3D6D00459766}"/>
</file>

<file path=customXml/itemProps2.xml><?xml version="1.0" encoding="utf-8"?>
<ds:datastoreItem xmlns:ds="http://schemas.openxmlformats.org/officeDocument/2006/customXml" ds:itemID="{DAF7819D-31D6-48B7-AB2B-D7D3C90A420E}"/>
</file>

<file path=customXml/itemProps3.xml><?xml version="1.0" encoding="utf-8"?>
<ds:datastoreItem xmlns:ds="http://schemas.openxmlformats.org/officeDocument/2006/customXml" ds:itemID="{08C0E1F6-E595-4388-B183-1F8E18364ECB}"/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240</TotalTime>
  <Words>786</Words>
  <Application>Microsoft Office PowerPoint</Application>
  <PresentationFormat>Произвольный</PresentationFormat>
  <Paragraphs>59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Грань</vt:lpstr>
      <vt:lpstr>Слуцкие пояса</vt:lpstr>
      <vt:lpstr>Содержание:</vt:lpstr>
      <vt:lpstr>Презентация PowerPoint</vt:lpstr>
      <vt:lpstr>   Начало производства в Беларуси</vt:lpstr>
      <vt:lpstr>Презентация PowerPoint</vt:lpstr>
      <vt:lpstr>Распространение и «закат» производства</vt:lpstr>
      <vt:lpstr>Особенности и секреты Слуцкого пояса </vt:lpstr>
      <vt:lpstr>Период после окончания производства</vt:lpstr>
      <vt:lpstr>Современные Слуцкие пояса </vt:lpstr>
      <vt:lpstr>Презентация PowerPoint</vt:lpstr>
      <vt:lpstr>Интересные факты о Слуцких поясах </vt:lpstr>
      <vt:lpstr>Презентация PowerPoint</vt:lpstr>
      <vt:lpstr>Презентация PowerPoint</vt:lpstr>
      <vt:lpstr>Презентация PowerPoint</vt:lpstr>
      <vt:lpstr>Презентация PowerPoint</vt:lpstr>
      <vt:lpstr>Музеи, в собраниях которых хранятся Слуцкие пояса</vt:lpstr>
      <vt:lpstr>Список использованных источников:</vt:lpstr>
      <vt:lpstr> Спасибо за внимание!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Слуцкие пояса</dc:title>
  <dc:creator>Илья</dc:creator>
  <cp:lastModifiedBy>Dmitry Tarasov</cp:lastModifiedBy>
  <cp:revision>25</cp:revision>
  <dcterms:created xsi:type="dcterms:W3CDTF">2016-01-18T19:14:00Z</dcterms:created>
  <dcterms:modified xsi:type="dcterms:W3CDTF">2016-04-12T10:31:55Z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0x0101004F2A368D3035494DA465E43C4C6E389A</vt:lpwstr>
  </property>
</Properties>
</file>