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.xml" ContentType="application/vnd.openxmlformats-officedocument.presentationml.slide+xml"/>
  <Override PartName="/ppt/slides/slide1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996633"/>
    <a:srgbClr val="CC99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38A4F3E-5C2C-4F47-B7F1-8003375DF6D3}" type="datetimeFigureOut">
              <a:rPr lang="ru-RU" smtClean="0"/>
              <a:t>13.04.2016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36C274-3DE2-4D68-B38B-5811D5983C0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Vasilii\Desktop\img_34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Vasilii\Desktop\9-10-15-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271" y="3676650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Vasilii\Desktop\dffb218fcb32de2d1902e7666773963e_0_545_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0"/>
            <a:ext cx="3635896" cy="367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silii\Desktop\a851bb9e2bc3566a6587c538541a7fb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33775"/>
            <a:ext cx="4762500" cy="332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74824" y="1945094"/>
            <a:ext cx="7175351" cy="2780050"/>
          </a:xfrm>
        </p:spPr>
        <p:txBody>
          <a:bodyPr/>
          <a:lstStyle/>
          <a:p>
            <a:pPr marL="182880" indent="0" algn="ctr">
              <a:buNone/>
            </a:pPr>
            <a:r>
              <a:rPr lang="be-BY" sz="8000" dirty="0" smtClean="0">
                <a:solidFill>
                  <a:srgbClr val="FF9900"/>
                </a:solidFill>
                <a:effectLst/>
              </a:rPr>
              <a:t>Рамёствы Беларусі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52846" y="4537820"/>
            <a:ext cx="3170213" cy="191551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Выполнили:</a:t>
            </a:r>
          </a:p>
          <a:p>
            <a:r>
              <a:rPr lang="ru-RU" b="1" dirty="0" err="1" smtClean="0">
                <a:solidFill>
                  <a:srgbClr val="002060"/>
                </a:solidFill>
              </a:rPr>
              <a:t>Акулич</a:t>
            </a:r>
            <a:r>
              <a:rPr lang="ru-RU" b="1" dirty="0" smtClean="0">
                <a:solidFill>
                  <a:srgbClr val="002060"/>
                </a:solidFill>
              </a:rPr>
              <a:t> В.А.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Кузьменко Д.Р.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4208" y="4723938"/>
            <a:ext cx="2627784" cy="1001049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>
                <a:effectLst/>
              </a:rPr>
              <a:t> </a:t>
            </a:r>
            <a:r>
              <a:rPr lang="ru-RU" sz="3200" i="1" dirty="0" err="1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Ткацтва</a:t>
            </a:r>
            <a:endParaRPr lang="ru-RU" sz="3200" i="1" dirty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589878"/>
          </a:xfrm>
        </p:spPr>
        <p:txBody>
          <a:bodyPr>
            <a:normAutofit fontScale="92500"/>
          </a:bodyPr>
          <a:lstStyle/>
          <a:p>
            <a:pPr marL="45720" indent="0">
              <a:buNone/>
            </a:pPr>
            <a:r>
              <a:rPr lang="ru-RU" dirty="0" err="1">
                <a:solidFill>
                  <a:srgbClr val="00B0F0"/>
                </a:solidFill>
              </a:rPr>
              <a:t>Адным</a:t>
            </a:r>
            <a:r>
              <a:rPr lang="ru-RU" dirty="0">
                <a:solidFill>
                  <a:srgbClr val="00B0F0"/>
                </a:solidFill>
              </a:rPr>
              <a:t> з </a:t>
            </a:r>
            <a:r>
              <a:rPr lang="ru-RU" dirty="0" err="1">
                <a:solidFill>
                  <a:srgbClr val="00B0F0"/>
                </a:solidFill>
              </a:rPr>
              <a:t>багатых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старажытных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промыслаў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беларусаў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з'яўляецца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народнае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ткацтва</a:t>
            </a:r>
            <a:r>
              <a:rPr lang="ru-RU" dirty="0">
                <a:solidFill>
                  <a:srgbClr val="00B0F0"/>
                </a:solidFill>
              </a:rPr>
              <a:t>. На </a:t>
            </a:r>
            <a:r>
              <a:rPr lang="ru-RU" dirty="0" err="1">
                <a:solidFill>
                  <a:srgbClr val="00B0F0"/>
                </a:solidFill>
              </a:rPr>
              <a:t>працягу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стагоддзяў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яно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развівалася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удасканальвалася</a:t>
            </a:r>
            <a:r>
              <a:rPr lang="ru-RU" dirty="0">
                <a:solidFill>
                  <a:srgbClr val="00B0F0"/>
                </a:solidFill>
              </a:rPr>
              <a:t> і </a:t>
            </a:r>
            <a:r>
              <a:rPr lang="ru-RU" dirty="0" err="1">
                <a:solidFill>
                  <a:srgbClr val="00B0F0"/>
                </a:solidFill>
              </a:rPr>
              <a:t>перадавалася</a:t>
            </a:r>
            <a:r>
              <a:rPr lang="ru-RU" dirty="0">
                <a:solidFill>
                  <a:srgbClr val="00B0F0"/>
                </a:solidFill>
              </a:rPr>
              <a:t> з </a:t>
            </a:r>
            <a:r>
              <a:rPr lang="ru-RU" dirty="0" err="1">
                <a:solidFill>
                  <a:srgbClr val="00B0F0"/>
                </a:solidFill>
              </a:rPr>
              <a:t>пакалення</a:t>
            </a:r>
            <a:r>
              <a:rPr lang="ru-RU" dirty="0">
                <a:solidFill>
                  <a:srgbClr val="00B0F0"/>
                </a:solidFill>
              </a:rPr>
              <a:t> ў </a:t>
            </a:r>
            <a:r>
              <a:rPr lang="ru-RU" dirty="0" err="1">
                <a:solidFill>
                  <a:srgbClr val="00B0F0"/>
                </a:solidFill>
              </a:rPr>
              <a:t>пакаленне</a:t>
            </a:r>
            <a:r>
              <a:rPr lang="ru-RU" dirty="0">
                <a:solidFill>
                  <a:srgbClr val="00B0F0"/>
                </a:solidFill>
              </a:rPr>
              <a:t>. У народным </a:t>
            </a:r>
            <a:r>
              <a:rPr lang="ru-RU" dirty="0" err="1">
                <a:solidFill>
                  <a:srgbClr val="00B0F0"/>
                </a:solidFill>
              </a:rPr>
              <a:t>ткацтве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знайшла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сваё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адлюстраванне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векавая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гісторыя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беларускага</a:t>
            </a:r>
            <a:r>
              <a:rPr lang="ru-RU" dirty="0">
                <a:solidFill>
                  <a:srgbClr val="00B0F0"/>
                </a:solidFill>
              </a:rPr>
              <a:t> народа, </a:t>
            </a:r>
            <a:r>
              <a:rPr lang="ru-RU" dirty="0" err="1">
                <a:solidFill>
                  <a:srgbClr val="00B0F0"/>
                </a:solidFill>
              </a:rPr>
              <a:t>яго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майстэрства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мастацкі</a:t>
            </a:r>
            <a:r>
              <a:rPr lang="ru-RU" dirty="0">
                <a:solidFill>
                  <a:srgbClr val="00B0F0"/>
                </a:solidFill>
              </a:rPr>
              <a:t> густ. </a:t>
            </a:r>
            <a:r>
              <a:rPr lang="ru-RU" dirty="0" err="1">
                <a:solidFill>
                  <a:srgbClr val="00B0F0"/>
                </a:solidFill>
              </a:rPr>
              <a:t>Ткацтва</a:t>
            </a:r>
            <a:r>
              <a:rPr lang="ru-RU" dirty="0">
                <a:solidFill>
                  <a:srgbClr val="00B0F0"/>
                </a:solidFill>
              </a:rPr>
              <a:t> – </a:t>
            </a:r>
            <a:r>
              <a:rPr lang="ru-RU" dirty="0" err="1">
                <a:solidFill>
                  <a:srgbClr val="00B0F0"/>
                </a:solidFill>
              </a:rPr>
              <a:t>адзін</a:t>
            </a:r>
            <a:r>
              <a:rPr lang="ru-RU" dirty="0">
                <a:solidFill>
                  <a:srgbClr val="00B0F0"/>
                </a:solidFill>
              </a:rPr>
              <a:t> з самых </a:t>
            </a:r>
            <a:r>
              <a:rPr lang="ru-RU" dirty="0" err="1">
                <a:solidFill>
                  <a:srgbClr val="00B0F0"/>
                </a:solidFill>
              </a:rPr>
              <a:t>пашыраных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відаў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беларускага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народнага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мастацтва</a:t>
            </a:r>
            <a:r>
              <a:rPr lang="ru-RU" dirty="0">
                <a:solidFill>
                  <a:srgbClr val="00B0F0"/>
                </a:solidFill>
              </a:rPr>
              <a:t>. На </a:t>
            </a:r>
            <a:r>
              <a:rPr lang="ru-RU" dirty="0" err="1">
                <a:solidFill>
                  <a:srgbClr val="00B0F0"/>
                </a:solidFill>
              </a:rPr>
              <a:t>Беларусі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вельмі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многа</a:t>
            </a:r>
            <a:r>
              <a:rPr lang="ru-RU" dirty="0">
                <a:solidFill>
                  <a:srgbClr val="00B0F0"/>
                </a:solidFill>
              </a:rPr>
              <a:t> розных </a:t>
            </a:r>
            <a:r>
              <a:rPr lang="ru-RU" dirty="0" err="1">
                <a:solidFill>
                  <a:srgbClr val="00B0F0"/>
                </a:solidFill>
              </a:rPr>
              <a:t>тэхнік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ткання</a:t>
            </a:r>
            <a:r>
              <a:rPr lang="ru-RU" dirty="0">
                <a:solidFill>
                  <a:srgbClr val="00B0F0"/>
                </a:solidFill>
              </a:rPr>
              <a:t>. </a:t>
            </a:r>
            <a:r>
              <a:rPr lang="ru-RU" dirty="0" err="1">
                <a:solidFill>
                  <a:srgbClr val="00B0F0"/>
                </a:solidFill>
              </a:rPr>
              <a:t>Тэхніка</a:t>
            </a:r>
            <a:r>
              <a:rPr lang="ru-RU" dirty="0">
                <a:solidFill>
                  <a:srgbClr val="00B0F0"/>
                </a:solidFill>
              </a:rPr>
              <a:t> ў </a:t>
            </a:r>
            <a:r>
              <a:rPr lang="ru-RU" dirty="0" err="1">
                <a:solidFill>
                  <a:srgbClr val="00B0F0"/>
                </a:solidFill>
              </a:rPr>
              <a:t>ніты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тэхніка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пераборная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выбарная</a:t>
            </a:r>
            <a:r>
              <a:rPr lang="ru-RU" dirty="0">
                <a:solidFill>
                  <a:srgbClr val="00B0F0"/>
                </a:solidFill>
              </a:rPr>
              <a:t>, </a:t>
            </a:r>
            <a:r>
              <a:rPr lang="ru-RU" dirty="0" err="1">
                <a:solidFill>
                  <a:srgbClr val="00B0F0"/>
                </a:solidFill>
              </a:rPr>
              <a:t>перабор</a:t>
            </a:r>
            <a:r>
              <a:rPr lang="ru-RU" dirty="0">
                <a:solidFill>
                  <a:srgbClr val="00B0F0"/>
                </a:solidFill>
              </a:rPr>
              <a:t> на </a:t>
            </a:r>
            <a:r>
              <a:rPr lang="ru-RU" dirty="0" err="1">
                <a:solidFill>
                  <a:srgbClr val="00B0F0"/>
                </a:solidFill>
              </a:rPr>
              <a:t>дошчачку</a:t>
            </a:r>
            <a:r>
              <a:rPr lang="ru-RU" dirty="0">
                <a:solidFill>
                  <a:srgbClr val="00B0F0"/>
                </a:solidFill>
              </a:rPr>
              <a:t>. На </a:t>
            </a:r>
            <a:r>
              <a:rPr lang="ru-RU" dirty="0" err="1">
                <a:solidFill>
                  <a:srgbClr val="00B0F0"/>
                </a:solidFill>
              </a:rPr>
              <a:t>Палессі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існуе</a:t>
            </a:r>
            <a:r>
              <a:rPr lang="ru-RU" dirty="0">
                <a:solidFill>
                  <a:srgbClr val="00B0F0"/>
                </a:solidFill>
              </a:rPr>
              <a:t> "</a:t>
            </a:r>
            <a:r>
              <a:rPr lang="ru-RU" dirty="0" err="1">
                <a:solidFill>
                  <a:srgbClr val="00B0F0"/>
                </a:solidFill>
              </a:rPr>
              <a:t>чынаватае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 err="1">
                <a:solidFill>
                  <a:srgbClr val="00B0F0"/>
                </a:solidFill>
              </a:rPr>
              <a:t>ткацтва</a:t>
            </a:r>
            <a:r>
              <a:rPr lang="ru-RU" dirty="0">
                <a:solidFill>
                  <a:srgbClr val="00B0F0"/>
                </a:solidFill>
              </a:rPr>
              <a:t>"</a:t>
            </a:r>
          </a:p>
        </p:txBody>
      </p:sp>
      <p:pic>
        <p:nvPicPr>
          <p:cNvPr id="10242" name="Picture 2" descr="C:\Users\Vasilii\Desktop\tkacestvo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89878"/>
            <a:ext cx="6516216" cy="426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280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2101193"/>
            <a:ext cx="2000671" cy="4756807"/>
          </a:xfrm>
        </p:spPr>
        <p:txBody>
          <a:bodyPr/>
          <a:lstStyle/>
          <a:p>
            <a:pPr marL="0" indent="0" algn="l"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З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ткацтвам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звязана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шмат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старадаўніх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народных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звычаяў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і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абрадаў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вельмі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часта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яно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згадваецца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ў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беларускіх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народных песнях.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Раілі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хлопцу, 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выбіраць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сабе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  <a:effectLst/>
              </a:rPr>
              <a:t>нявесту</a:t>
            </a:r>
            <a:endParaRPr lang="ru-RU" sz="2000" dirty="0">
              <a:solidFill>
                <a:schemeClr val="accent3">
                  <a:lumMod val="50000"/>
                </a:schemeClr>
              </a:solidFill>
              <a:effectLst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04664"/>
            <a:ext cx="9144000" cy="2101193"/>
          </a:xfrm>
        </p:spPr>
        <p:txBody>
          <a:bodyPr/>
          <a:lstStyle/>
          <a:p>
            <a:pPr marL="45720" indent="0" algn="ctr">
              <a:buNone/>
            </a:pPr>
            <a:r>
              <a:rPr lang="ru-RU" i="1" dirty="0" err="1">
                <a:solidFill>
                  <a:srgbClr val="CC9900"/>
                </a:solidFill>
              </a:rPr>
              <a:t>Яшчэ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зусім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нядаўна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ўменне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ткаць</a:t>
            </a:r>
            <a:r>
              <a:rPr lang="ru-RU" i="1" dirty="0">
                <a:solidFill>
                  <a:srgbClr val="CC9900"/>
                </a:solidFill>
              </a:rPr>
              <a:t> было </a:t>
            </a:r>
            <a:r>
              <a:rPr lang="ru-RU" i="1" dirty="0" err="1">
                <a:solidFill>
                  <a:srgbClr val="CC9900"/>
                </a:solidFill>
              </a:rPr>
              <a:t>абавязковым</a:t>
            </a:r>
            <a:r>
              <a:rPr lang="ru-RU" i="1" dirty="0">
                <a:solidFill>
                  <a:srgbClr val="CC9900"/>
                </a:solidFill>
              </a:rPr>
              <a:t> для </a:t>
            </a:r>
            <a:r>
              <a:rPr lang="ru-RU" i="1" dirty="0" err="1">
                <a:solidFill>
                  <a:srgbClr val="CC9900"/>
                </a:solidFill>
              </a:rPr>
              <a:t>кожнай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сялянкі</a:t>
            </a:r>
            <a:r>
              <a:rPr lang="ru-RU" i="1" dirty="0">
                <a:solidFill>
                  <a:srgbClr val="CC9900"/>
                </a:solidFill>
              </a:rPr>
              <a:t>, і </a:t>
            </a:r>
            <a:r>
              <a:rPr lang="ru-RU" i="1" dirty="0" err="1">
                <a:solidFill>
                  <a:srgbClr val="CC9900"/>
                </a:solidFill>
              </a:rPr>
              <a:t>недарэмна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асноўную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частку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пасагу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дзяўчыны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што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выходзіла</a:t>
            </a:r>
            <a:r>
              <a:rPr lang="ru-RU" i="1" dirty="0">
                <a:solidFill>
                  <a:srgbClr val="CC9900"/>
                </a:solidFill>
              </a:rPr>
              <a:t> замуж, </a:t>
            </a:r>
            <a:r>
              <a:rPr lang="ru-RU" i="1" dirty="0" err="1">
                <a:solidFill>
                  <a:srgbClr val="CC9900"/>
                </a:solidFill>
              </a:rPr>
              <a:t>павінны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былі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складаць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тканыя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вырабы</a:t>
            </a:r>
            <a:r>
              <a:rPr lang="ru-RU" i="1" dirty="0">
                <a:solidFill>
                  <a:srgbClr val="CC9900"/>
                </a:solidFill>
              </a:rPr>
              <a:t>: </a:t>
            </a:r>
            <a:r>
              <a:rPr lang="ru-RU" i="1" dirty="0" err="1">
                <a:solidFill>
                  <a:srgbClr val="CC9900"/>
                </a:solidFill>
              </a:rPr>
              <a:t>адзенне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пасцель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ручнікі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абрусы</a:t>
            </a:r>
            <a:r>
              <a:rPr lang="ru-RU" i="1" dirty="0">
                <a:solidFill>
                  <a:srgbClr val="CC9900"/>
                </a:solidFill>
              </a:rPr>
              <a:t> і </a:t>
            </a:r>
            <a:r>
              <a:rPr lang="ru-RU" i="1" dirty="0" err="1">
                <a:solidFill>
                  <a:srgbClr val="CC9900"/>
                </a:solidFill>
              </a:rPr>
              <a:t>інш</a:t>
            </a:r>
            <a:endParaRPr lang="ru-RU" i="1" dirty="0">
              <a:solidFill>
                <a:srgbClr val="CC9900"/>
              </a:solidFill>
            </a:endParaRPr>
          </a:p>
        </p:txBody>
      </p:sp>
      <p:pic>
        <p:nvPicPr>
          <p:cNvPr id="11266" name="Picture 2" descr="C:\Users\Vasilii\Desktop\krosni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672" y="2101193"/>
            <a:ext cx="7143328" cy="4756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17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1772816"/>
            <a:ext cx="6400800" cy="3474720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ўважай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Ясеньку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каб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была росла,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Сам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глядзі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у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людзей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пытай,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ўмее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ткаць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кросны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Не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глядзі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Ясю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ў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пацерках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шыя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  <a:p>
            <a:pPr marL="45720" indent="0">
              <a:buNone/>
            </a:pP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Сам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глядзі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, у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людзей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пытай,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ці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кашулю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accent1">
                    <a:lumMod val="75000"/>
                  </a:schemeClr>
                </a:solidFill>
              </a:rPr>
              <a:t>ўшые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1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293096"/>
            <a:ext cx="9118600" cy="2780928"/>
          </a:xfrm>
        </p:spPr>
        <p:txBody>
          <a:bodyPr/>
          <a:lstStyle/>
          <a:p>
            <a:pPr marL="0" indent="0" algn="ctr">
              <a:buNone/>
            </a:pP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Сёння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калі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мы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карыстаемся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разнастайнымі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тканінамі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прамысловай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вытворчасці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ткацтва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перастала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быць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масавым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заняткам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. Але і зараз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ёсць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майстрыхі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якія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займаюцца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гэтым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відам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беларускага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народнага</a:t>
            </a:r>
            <a:r>
              <a:rPr lang="ru-RU" sz="22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22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мастацтва</a:t>
            </a:r>
            <a:endParaRPr lang="ru-RU" sz="2200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65700" y="0"/>
            <a:ext cx="4178300" cy="3721100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dirty="0"/>
              <a:t> 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Амаль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кожнай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хаце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стаялі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кросны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гэта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ткацкі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стан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навітай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асновай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ткання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ў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хатніх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умовах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Аснову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яго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састаўляла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чатырохвугольная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рама,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умацаваная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чатырох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слупочках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якія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з боку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пражнага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навою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месціліся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крыху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вышэй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, 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таму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навой з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гатовай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тканінай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быў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ніжэй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Ніты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мацаваліся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 на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</a:rPr>
              <a:t>паднёбніку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2290" name="Picture 2" descr="C:\Users\Vasilii\Desktop\f11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65700" cy="372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32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005064"/>
            <a:ext cx="3024336" cy="2088232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Вышыўка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</a:t>
            </a:r>
            <a:r>
              <a:rPr lang="ru-RU" sz="32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2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гафт</a:t>
            </a:r>
            <a:endParaRPr lang="ru-RU" sz="3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8482" y="0"/>
            <a:ext cx="9162482" cy="1970838"/>
          </a:xfrm>
        </p:spPr>
        <p:txBody>
          <a:bodyPr>
            <a:normAutofit lnSpcReduction="10000"/>
          </a:bodyPr>
          <a:lstStyle/>
          <a:p>
            <a:pPr marL="45720" indent="0">
              <a:buNone/>
            </a:pP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Вышыўка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від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народнага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дэкаратыўнага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мастацтва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;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арнамент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малюнак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выкананы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ўручную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звычайнымі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спецыяльнымі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іголкамі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часам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кручком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інш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.)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машынным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спосабам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тканінах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карунках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скуры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Матэрыялам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служылі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льняныя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баваўняныя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чырвоныя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сінія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чорныя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забалаць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горынь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блахва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белыя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(белька),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ваўняныя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зрэдку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шаўковыя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ніткі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бліскаўкі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</a:rPr>
              <a:t>інш</a:t>
            </a:r>
            <a:endParaRPr lang="ru-RU" i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3314" name="Picture 2" descr="C:\Users\Vasilii\Desktop\i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70838"/>
            <a:ext cx="6516216" cy="4887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2724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9273" y="2869509"/>
            <a:ext cx="4014727" cy="4132909"/>
          </a:xfrm>
        </p:spPr>
        <p:txBody>
          <a:bodyPr/>
          <a:lstStyle/>
          <a:p>
            <a:pPr marL="0" indent="0" algn="l">
              <a:buNone/>
            </a:pPr>
            <a:r>
              <a:rPr lang="ru-RU" sz="1700" i="1" dirty="0" err="1">
                <a:solidFill>
                  <a:srgbClr val="CC9900"/>
                </a:solidFill>
                <a:effectLst/>
              </a:rPr>
              <a:t>Своеасаблівасць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вышыўкі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асобных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арэалаў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складаецца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з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шэрагу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прыкмет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–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арнаменту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тэхнічных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прыёмаў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колеравай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гамы,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матэрыялу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кампазіцыйнага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размяшчэння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ўзораў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і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інш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.</a:t>
            </a:r>
            <a:br>
              <a:rPr lang="ru-RU" sz="1700" i="1" dirty="0">
                <a:solidFill>
                  <a:srgbClr val="CC9900"/>
                </a:solidFill>
                <a:effectLst/>
              </a:rPr>
            </a:br>
            <a:r>
              <a:rPr lang="ru-RU" sz="1700" i="1" dirty="0">
                <a:solidFill>
                  <a:srgbClr val="CC9900"/>
                </a:solidFill>
                <a:effectLst/>
              </a:rPr>
              <a:t> 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Вышыўкай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аздаблялі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жаночае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(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галоўныя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ўборы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кашулі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фартухі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іншы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раз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гарсэты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зрэдку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спадніцы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) і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мужчынскае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(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кашулі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шыйныя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хусткі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)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адзенне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суконную і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аўчынную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вопратку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рэчы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дэкаратыўна-абрадавага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і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бытавога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прызначэння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(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ручнікі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абрусы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навалочкі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,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посцілкі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 і </a:t>
            </a:r>
            <a:r>
              <a:rPr lang="ru-RU" sz="1700" i="1" dirty="0" err="1">
                <a:solidFill>
                  <a:srgbClr val="CC9900"/>
                </a:solidFill>
                <a:effectLst/>
              </a:rPr>
              <a:t>інш</a:t>
            </a:r>
            <a:r>
              <a:rPr lang="ru-RU" sz="1700" i="1" dirty="0">
                <a:solidFill>
                  <a:srgbClr val="CC9900"/>
                </a:solidFill>
                <a:effectLst/>
              </a:rPr>
              <a:t>.)</a:t>
            </a:r>
            <a:endParaRPr lang="ru-RU" sz="1700" i="1" dirty="0">
              <a:solidFill>
                <a:srgbClr val="CC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7353" y="301887"/>
            <a:ext cx="9144000" cy="2708920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rgbClr val="00B050"/>
                </a:solidFill>
              </a:rPr>
              <a:t>З </a:t>
            </a:r>
            <a:r>
              <a:rPr lang="ru-RU" dirty="0" err="1">
                <a:solidFill>
                  <a:srgbClr val="00B050"/>
                </a:solidFill>
              </a:rPr>
              <a:t>канца</a:t>
            </a:r>
            <a:r>
              <a:rPr lang="ru-RU" dirty="0">
                <a:solidFill>
                  <a:srgbClr val="00B050"/>
                </a:solidFill>
              </a:rPr>
              <a:t> XIX ст. </a:t>
            </a:r>
            <a:r>
              <a:rPr lang="ru-RU" dirty="0" err="1">
                <a:solidFill>
                  <a:srgbClr val="00B050"/>
                </a:solidFill>
              </a:rPr>
              <a:t>ўсё</a:t>
            </a:r>
            <a:r>
              <a:rPr lang="ru-RU" dirty="0">
                <a:solidFill>
                  <a:srgbClr val="00B050"/>
                </a:solidFill>
              </a:rPr>
              <a:t> большую </a:t>
            </a:r>
            <a:r>
              <a:rPr lang="ru-RU" dirty="0" err="1">
                <a:solidFill>
                  <a:srgbClr val="00B050"/>
                </a:solidFill>
              </a:rPr>
              <a:t>папулярнасць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набывала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раслінная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арнаментыка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Вышыўка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захавала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традыцыйнасць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арнаментальных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узораў</a:t>
            </a:r>
            <a:r>
              <a:rPr lang="ru-RU" dirty="0">
                <a:solidFill>
                  <a:srgbClr val="00B050"/>
                </a:solidFill>
              </a:rPr>
              <a:t> (у той </a:t>
            </a:r>
            <a:r>
              <a:rPr lang="ru-RU" dirty="0" err="1">
                <a:solidFill>
                  <a:srgbClr val="00B050"/>
                </a:solidFill>
              </a:rPr>
              <a:t>жа</a:t>
            </a:r>
            <a:r>
              <a:rPr lang="ru-RU" dirty="0">
                <a:solidFill>
                  <a:srgbClr val="00B050"/>
                </a:solidFill>
              </a:rPr>
              <a:t> час </a:t>
            </a:r>
            <a:r>
              <a:rPr lang="ru-RU" dirty="0" err="1">
                <a:solidFill>
                  <a:srgbClr val="00B050"/>
                </a:solidFill>
              </a:rPr>
              <a:t>самабытную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непаўторнасць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рэгіянальных</a:t>
            </a:r>
            <a:r>
              <a:rPr lang="ru-RU" dirty="0">
                <a:solidFill>
                  <a:srgbClr val="00B050"/>
                </a:solidFill>
              </a:rPr>
              <a:t>) </a:t>
            </a:r>
            <a:r>
              <a:rPr lang="ru-RU" dirty="0" err="1">
                <a:solidFill>
                  <a:srgbClr val="00B050"/>
                </a:solidFill>
              </a:rPr>
              <a:t>больш</a:t>
            </a:r>
            <a:r>
              <a:rPr lang="ru-RU" dirty="0">
                <a:solidFill>
                  <a:srgbClr val="00B050"/>
                </a:solidFill>
              </a:rPr>
              <a:t> дробных </a:t>
            </a:r>
            <a:r>
              <a:rPr lang="ru-RU" dirty="0" err="1">
                <a:solidFill>
                  <a:srgbClr val="00B050"/>
                </a:solidFill>
              </a:rPr>
              <a:t>лакальных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асаблівасцей</a:t>
            </a:r>
            <a:r>
              <a:rPr lang="ru-RU" dirty="0">
                <a:solidFill>
                  <a:srgbClr val="00B050"/>
                </a:solidFill>
              </a:rPr>
              <a:t>. </a:t>
            </a:r>
            <a:r>
              <a:rPr lang="ru-RU" dirty="0" err="1">
                <a:solidFill>
                  <a:srgbClr val="00B050"/>
                </a:solidFill>
              </a:rPr>
              <a:t>Фарміраванне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іх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праходзіла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пад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уплывам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сацыяльна-эканамічных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гістарычных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этнакультурных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ідэйна-эстэтычных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фактараў</a:t>
            </a:r>
            <a:r>
              <a:rPr lang="ru-RU" dirty="0">
                <a:solidFill>
                  <a:srgbClr val="00B050"/>
                </a:solidFill>
              </a:rPr>
              <a:t>, </a:t>
            </a:r>
            <a:r>
              <a:rPr lang="ru-RU" dirty="0" err="1">
                <a:solidFill>
                  <a:srgbClr val="00B050"/>
                </a:solidFill>
              </a:rPr>
              <a:t>прыродных</a:t>
            </a:r>
            <a:r>
              <a:rPr lang="ru-RU" dirty="0">
                <a:solidFill>
                  <a:srgbClr val="00B050"/>
                </a:solidFill>
              </a:rPr>
              <a:t> </a:t>
            </a:r>
            <a:r>
              <a:rPr lang="ru-RU" dirty="0" err="1">
                <a:solidFill>
                  <a:srgbClr val="00B050"/>
                </a:solidFill>
              </a:rPr>
              <a:t>умоў</a:t>
            </a:r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14338" name="Picture 2" descr="C:\Users\Vasilii\Desktop\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5170700" cy="387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739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3714" y="3284984"/>
            <a:ext cx="3525593" cy="3742403"/>
          </a:xfrm>
        </p:spPr>
        <p:txBody>
          <a:bodyPr/>
          <a:lstStyle/>
          <a:p>
            <a:pPr marL="0" indent="0" algn="l">
              <a:buNone/>
            </a:pP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Асабліва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важную ролю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выконвалі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ручнікі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ў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вясельных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абрадах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.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Многія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абрадавыя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святочныя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функцыі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ручнікоў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прадаўжаюць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сваё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жыццё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і ў наш час.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Зразумела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,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што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такая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іх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важная і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разнастайная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роля ў народным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побыце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не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магла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не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паўплываць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на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мастацкі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бок </a:t>
            </a:r>
            <a:r>
              <a:rPr lang="ru-RU" sz="1800" i="1" dirty="0" err="1">
                <a:solidFill>
                  <a:schemeClr val="accent3">
                    <a:lumMod val="50000"/>
                  </a:schemeClr>
                </a:solidFill>
                <a:effectLst/>
              </a:rPr>
              <a:t>гэтых</a:t>
            </a:r>
            <a:r>
              <a:rPr lang="ru-RU" sz="1800" i="1" dirty="0">
                <a:solidFill>
                  <a:schemeClr val="accent3">
                    <a:lumMod val="50000"/>
                  </a:schemeClr>
                </a:solidFill>
                <a:effectLst/>
              </a:rPr>
              <a:t> </a:t>
            </a:r>
            <a:r>
              <a:rPr lang="ru-RU" sz="1800" i="1" dirty="0" err="1" smtClean="0">
                <a:solidFill>
                  <a:schemeClr val="accent3">
                    <a:lumMod val="50000"/>
                  </a:schemeClr>
                </a:solidFill>
                <a:effectLst/>
              </a:rPr>
              <a:t>вырабаў</a:t>
            </a:r>
            <a:r>
              <a:rPr lang="ru-RU" sz="1800" dirty="0">
                <a:effectLst/>
              </a:rPr>
              <a:t/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19860" y="188640"/>
            <a:ext cx="9144000" cy="3114675"/>
          </a:xfrm>
        </p:spPr>
        <p:txBody>
          <a:bodyPr/>
          <a:lstStyle/>
          <a:p>
            <a:pPr marL="45720" indent="0" algn="ctr">
              <a:buNone/>
            </a:pP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найбольш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чыстым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выглядзе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нацыянальныя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адметнасці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ткацтва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вышыўкі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выяўляюцца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ў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дэкоры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ручнікоў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жанчын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Яно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зразумела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бо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ручнік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– не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толькі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кавалак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тканіны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якім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выціраюцца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побыце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беларусаў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ручнікі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здаўна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выконвалі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таксама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разнастайныя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абрадавыя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функцыі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Яны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суправаджалі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беларуса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літаральна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ад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нараджэння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і да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смерці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. На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ручніку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прымалі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нованароджанага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падносілі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хлеб-соль,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ім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упрыгожвалі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покуць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bg2">
                    <a:lumMod val="50000"/>
                  </a:schemeClr>
                </a:solidFill>
              </a:rPr>
              <a:t>абразамі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2" name="Picture 2" descr="C:\Users\Vasilii\Desktop\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79" y="3114675"/>
            <a:ext cx="5649919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98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933056"/>
            <a:ext cx="9143999" cy="3284984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У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свядомасці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беларусаў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яно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было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непарыўна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звязана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з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іншымі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прыроднымі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з’явамі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Праз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гэтую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сувязь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раскрываюцца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адносіны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паміж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паветрам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сонцам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дажджом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громам і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маланкаю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. Узоры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традыцыйнага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беларускага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арнаменту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збераглі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старажытную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сімволіку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дзе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галоўным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элементам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выступае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свяціла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4000500" cy="3717032"/>
          </a:xfrm>
        </p:spPr>
        <p:txBody>
          <a:bodyPr>
            <a:normAutofit fontScale="92500" lnSpcReduction="10000"/>
          </a:bodyPr>
          <a:lstStyle/>
          <a:p>
            <a:pPr marL="45720" indent="0">
              <a:buNone/>
            </a:pPr>
            <a:r>
              <a:rPr lang="ru-RU" dirty="0"/>
              <a:t>  </a:t>
            </a:r>
            <a:r>
              <a:rPr lang="ru-RU" dirty="0">
                <a:solidFill>
                  <a:srgbClr val="C00000"/>
                </a:solidFill>
              </a:rPr>
              <a:t> </a:t>
            </a:r>
            <a:r>
              <a:rPr lang="ru-RU" sz="2400" dirty="0">
                <a:solidFill>
                  <a:srgbClr val="C00000"/>
                </a:solidFill>
              </a:rPr>
              <a:t>З </a:t>
            </a:r>
            <a:r>
              <a:rPr lang="ru-RU" sz="2400" dirty="0" err="1">
                <a:solidFill>
                  <a:srgbClr val="C00000"/>
                </a:solidFill>
              </a:rPr>
              <a:t>далёкіх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часоў</a:t>
            </a:r>
            <a:r>
              <a:rPr lang="ru-RU" sz="2400" dirty="0">
                <a:solidFill>
                  <a:srgbClr val="C00000"/>
                </a:solidFill>
              </a:rPr>
              <a:t> у </a:t>
            </a:r>
            <a:r>
              <a:rPr lang="ru-RU" sz="2400" dirty="0" err="1">
                <a:solidFill>
                  <a:srgbClr val="C00000"/>
                </a:solidFill>
              </a:rPr>
              <a:t>беларускім</a:t>
            </a:r>
            <a:r>
              <a:rPr lang="ru-RU" sz="2400" dirty="0">
                <a:solidFill>
                  <a:srgbClr val="C00000"/>
                </a:solidFill>
              </a:rPr>
              <a:t> народным </a:t>
            </a:r>
            <a:r>
              <a:rPr lang="ru-RU" sz="2400" dirty="0" err="1">
                <a:solidFill>
                  <a:srgbClr val="C00000"/>
                </a:solidFill>
              </a:rPr>
              <a:t>арнаменце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захаваліся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разнастайныя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выявы</a:t>
            </a:r>
            <a:r>
              <a:rPr lang="ru-RU" sz="2400" dirty="0">
                <a:solidFill>
                  <a:srgbClr val="C00000"/>
                </a:solidFill>
              </a:rPr>
              <a:t> і </a:t>
            </a:r>
            <a:r>
              <a:rPr lang="ru-RU" sz="2400" dirty="0" err="1">
                <a:solidFill>
                  <a:srgbClr val="C00000"/>
                </a:solidFill>
              </a:rPr>
              <a:t>ўзоры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сонца</a:t>
            </a:r>
            <a:r>
              <a:rPr lang="ru-RU" sz="2400" dirty="0">
                <a:solidFill>
                  <a:srgbClr val="C00000"/>
                </a:solidFill>
              </a:rPr>
              <a:t>. </a:t>
            </a:r>
            <a:r>
              <a:rPr lang="ru-RU" sz="2400" dirty="0" err="1">
                <a:solidFill>
                  <a:srgbClr val="C00000"/>
                </a:solidFill>
              </a:rPr>
              <a:t>Знакі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Сонца</a:t>
            </a:r>
            <a:r>
              <a:rPr lang="ru-RU" sz="2400" dirty="0">
                <a:solidFill>
                  <a:srgbClr val="C00000"/>
                </a:solidFill>
              </a:rPr>
              <a:t> ў </a:t>
            </a:r>
            <a:r>
              <a:rPr lang="ru-RU" sz="2400" dirty="0" err="1">
                <a:solidFill>
                  <a:srgbClr val="C00000"/>
                </a:solidFill>
              </a:rPr>
              <a:t>беларускім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арнаменце</a:t>
            </a:r>
            <a:r>
              <a:rPr lang="ru-RU" sz="2400" dirty="0">
                <a:solidFill>
                  <a:srgbClr val="C00000"/>
                </a:solidFill>
              </a:rPr>
              <a:t> – </a:t>
            </a:r>
            <a:r>
              <a:rPr lang="ru-RU" sz="2400" dirty="0" err="1">
                <a:solidFill>
                  <a:srgbClr val="C00000"/>
                </a:solidFill>
              </a:rPr>
              <a:t>кругі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крыжы</a:t>
            </a:r>
            <a:r>
              <a:rPr lang="ru-RU" sz="2400" dirty="0">
                <a:solidFill>
                  <a:srgbClr val="C00000"/>
                </a:solidFill>
              </a:rPr>
              <a:t>, </a:t>
            </a:r>
            <a:r>
              <a:rPr lang="ru-RU" sz="2400" dirty="0" err="1">
                <a:solidFill>
                  <a:srgbClr val="C00000"/>
                </a:solidFill>
              </a:rPr>
              <a:t>зорачкі</a:t>
            </a:r>
            <a:r>
              <a:rPr lang="ru-RU" sz="2400" dirty="0">
                <a:solidFill>
                  <a:srgbClr val="C00000"/>
                </a:solidFill>
              </a:rPr>
              <a:t> – </a:t>
            </a:r>
            <a:r>
              <a:rPr lang="ru-RU" sz="2400" dirty="0" err="1">
                <a:solidFill>
                  <a:srgbClr val="C00000"/>
                </a:solidFill>
              </a:rPr>
              <a:t>часцей</a:t>
            </a:r>
            <a:r>
              <a:rPr lang="ru-RU" sz="2400" dirty="0">
                <a:solidFill>
                  <a:srgbClr val="C00000"/>
                </a:solidFill>
              </a:rPr>
              <a:t> за </a:t>
            </a:r>
            <a:r>
              <a:rPr lang="ru-RU" sz="2400" dirty="0" err="1">
                <a:solidFill>
                  <a:srgbClr val="C00000"/>
                </a:solidFill>
              </a:rPr>
              <a:t>ўсё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ўпісваюцца</a:t>
            </a:r>
            <a:r>
              <a:rPr lang="ru-RU" sz="2400" dirty="0">
                <a:solidFill>
                  <a:srgbClr val="C00000"/>
                </a:solidFill>
              </a:rPr>
              <a:t> ў ромбы, квадраты, </a:t>
            </a:r>
            <a:r>
              <a:rPr lang="ru-RU" sz="2400" dirty="0" err="1">
                <a:solidFill>
                  <a:srgbClr val="C00000"/>
                </a:solidFill>
              </a:rPr>
              <a:t>прамакутнікі</a:t>
            </a:r>
            <a:r>
              <a:rPr lang="ru-RU" sz="2400" dirty="0">
                <a:solidFill>
                  <a:srgbClr val="C00000"/>
                </a:solidFill>
              </a:rPr>
              <a:t> – </a:t>
            </a:r>
            <a:r>
              <a:rPr lang="ru-RU" sz="2400" dirty="0" err="1">
                <a:solidFill>
                  <a:srgbClr val="C00000"/>
                </a:solidFill>
              </a:rPr>
              <a:t>гэта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знакі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Маці</a:t>
            </a:r>
            <a:r>
              <a:rPr lang="ru-RU" sz="2400" dirty="0">
                <a:solidFill>
                  <a:srgbClr val="C00000"/>
                </a:solidFill>
              </a:rPr>
              <a:t> – сырой </a:t>
            </a:r>
            <a:r>
              <a:rPr lang="ru-RU" sz="2400" dirty="0" err="1">
                <a:solidFill>
                  <a:srgbClr val="C00000"/>
                </a:solidFill>
              </a:rPr>
              <a:t>Зямлі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ці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Дрэва</a:t>
            </a:r>
            <a:r>
              <a:rPr lang="ru-RU" sz="2400" dirty="0">
                <a:solidFill>
                  <a:srgbClr val="C00000"/>
                </a:solidFill>
              </a:rPr>
              <a:t> </a:t>
            </a:r>
            <a:r>
              <a:rPr lang="ru-RU" sz="2400" dirty="0" err="1">
                <a:solidFill>
                  <a:srgbClr val="C00000"/>
                </a:solidFill>
              </a:rPr>
              <a:t>Жыцця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16386" name="Picture 2" descr="C:\Users\Vasilii\Desktop\vyshyv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603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331640" y="260648"/>
            <a:ext cx="6400800" cy="3474720"/>
          </a:xfrm>
        </p:spPr>
        <p:txBody>
          <a:bodyPr/>
          <a:lstStyle/>
          <a:p>
            <a:pPr marL="45720" indent="0" algn="ctr">
              <a:buNone/>
            </a:pPr>
            <a:r>
              <a:rPr lang="ru-RU" i="1" dirty="0" err="1"/>
              <a:t>Гафтаванне</a:t>
            </a:r>
            <a:r>
              <a:rPr lang="ru-RU" i="1" dirty="0"/>
              <a:t>, </a:t>
            </a:r>
            <a:r>
              <a:rPr lang="ru-RU" i="1" dirty="0" err="1"/>
              <a:t>гаптоўка</a:t>
            </a:r>
            <a:r>
              <a:rPr lang="ru-RU" i="1" dirty="0"/>
              <a:t> – народная </a:t>
            </a:r>
            <a:r>
              <a:rPr lang="ru-RU" i="1" dirty="0" err="1"/>
              <a:t>вышыўка</a:t>
            </a:r>
            <a:r>
              <a:rPr lang="ru-RU" i="1" dirty="0"/>
              <a:t> </a:t>
            </a:r>
            <a:r>
              <a:rPr lang="ru-RU" i="1" dirty="0" err="1"/>
              <a:t>разнастайнымі</a:t>
            </a:r>
            <a:r>
              <a:rPr lang="ru-RU" i="1" dirty="0"/>
              <a:t> </a:t>
            </a:r>
            <a:r>
              <a:rPr lang="ru-RU" i="1" dirty="0" err="1"/>
              <a:t>відамі</a:t>
            </a:r>
            <a:r>
              <a:rPr lang="ru-RU" i="1" dirty="0"/>
              <a:t> ажурных </a:t>
            </a:r>
            <a:r>
              <a:rPr lang="ru-RU" i="1" dirty="0" err="1"/>
              <a:t>швоў</a:t>
            </a:r>
            <a:r>
              <a:rPr lang="ru-RU" i="1" dirty="0"/>
              <a:t> </a:t>
            </a:r>
            <a:r>
              <a:rPr lang="ru-RU" i="1" dirty="0" err="1"/>
              <a:t>ці</a:t>
            </a:r>
            <a:r>
              <a:rPr lang="ru-RU" i="1" dirty="0"/>
              <a:t> </a:t>
            </a:r>
            <a:r>
              <a:rPr lang="ru-RU" i="1" dirty="0" err="1"/>
              <a:t>машынная</a:t>
            </a:r>
            <a:r>
              <a:rPr lang="ru-RU" i="1" dirty="0"/>
              <a:t> </a:t>
            </a:r>
            <a:r>
              <a:rPr lang="ru-RU" i="1" dirty="0" err="1"/>
              <a:t>вышыўка</a:t>
            </a:r>
            <a:r>
              <a:rPr lang="ru-RU" i="1" dirty="0"/>
              <a:t> </a:t>
            </a:r>
            <a:r>
              <a:rPr lang="ru-RU" i="1" dirty="0" err="1"/>
              <a:t>белай</a:t>
            </a:r>
            <a:r>
              <a:rPr lang="ru-RU" i="1" dirty="0"/>
              <a:t> </a:t>
            </a:r>
            <a:r>
              <a:rPr lang="ru-RU" i="1" dirty="0" err="1"/>
              <a:t>ажурнай</a:t>
            </a:r>
            <a:r>
              <a:rPr lang="ru-RU" i="1" dirty="0"/>
              <a:t> </a:t>
            </a:r>
            <a:r>
              <a:rPr lang="ru-RU" i="1" dirty="0" err="1"/>
              <a:t>гладдзю</a:t>
            </a:r>
            <a:r>
              <a:rPr lang="ru-RU" i="1" dirty="0"/>
              <a:t> па </a:t>
            </a:r>
            <a:r>
              <a:rPr lang="ru-RU" i="1" dirty="0" err="1"/>
              <a:t>баваўнянай</a:t>
            </a:r>
            <a:r>
              <a:rPr lang="ru-RU" i="1" dirty="0"/>
              <a:t> </a:t>
            </a:r>
            <a:r>
              <a:rPr lang="ru-RU" i="1" dirty="0" err="1"/>
              <a:t>белай</a:t>
            </a:r>
            <a:r>
              <a:rPr lang="ru-RU" i="1" dirty="0"/>
              <a:t> </a:t>
            </a:r>
            <a:r>
              <a:rPr lang="ru-RU" i="1" dirty="0" err="1"/>
              <a:t>тканіне</a:t>
            </a:r>
            <a:r>
              <a:rPr lang="ru-RU" i="1" dirty="0"/>
              <a:t>. </a:t>
            </a:r>
            <a:r>
              <a:rPr lang="ru-RU" i="1" dirty="0" err="1"/>
              <a:t>Сучасная</a:t>
            </a:r>
            <a:r>
              <a:rPr lang="ru-RU" i="1" dirty="0"/>
              <a:t> </a:t>
            </a:r>
            <a:r>
              <a:rPr lang="ru-RU" i="1" dirty="0" err="1"/>
              <a:t>мастацкая</a:t>
            </a:r>
            <a:r>
              <a:rPr lang="ru-RU" i="1" dirty="0"/>
              <a:t> </a:t>
            </a:r>
            <a:r>
              <a:rPr lang="ru-RU" i="1" dirty="0" err="1"/>
              <a:t>прамысловасць</a:t>
            </a:r>
            <a:r>
              <a:rPr lang="ru-RU" i="1" dirty="0"/>
              <a:t> </a:t>
            </a:r>
            <a:r>
              <a:rPr lang="ru-RU" i="1" dirty="0" err="1"/>
              <a:t>вырабляе</a:t>
            </a:r>
            <a:r>
              <a:rPr lang="ru-RU" i="1" dirty="0"/>
              <a:t> </a:t>
            </a:r>
            <a:r>
              <a:rPr lang="ru-RU" i="1" dirty="0" err="1"/>
              <a:t>гафтаваныя</a:t>
            </a:r>
            <a:r>
              <a:rPr lang="ru-RU" i="1" dirty="0"/>
              <a:t> </a:t>
            </a:r>
            <a:r>
              <a:rPr lang="ru-RU" i="1" dirty="0" err="1"/>
              <a:t>тканіны</a:t>
            </a:r>
            <a:r>
              <a:rPr lang="ru-RU" i="1" dirty="0"/>
              <a:t>, </a:t>
            </a:r>
            <a:r>
              <a:rPr lang="ru-RU" i="1" dirty="0" err="1"/>
              <a:t>тасьму</a:t>
            </a:r>
            <a:r>
              <a:rPr lang="ru-RU" i="1" dirty="0"/>
              <a:t> для </a:t>
            </a:r>
            <a:r>
              <a:rPr lang="ru-RU" i="1" dirty="0" err="1"/>
              <a:t>аздобы</a:t>
            </a:r>
            <a:r>
              <a:rPr lang="ru-RU" i="1" dirty="0"/>
              <a:t> </a:t>
            </a:r>
            <a:r>
              <a:rPr lang="ru-RU" i="1" dirty="0" err="1"/>
              <a:t>жаночага</a:t>
            </a:r>
            <a:r>
              <a:rPr lang="ru-RU" i="1" dirty="0"/>
              <a:t> </a:t>
            </a:r>
            <a:r>
              <a:rPr lang="ru-RU" i="1" dirty="0" err="1"/>
              <a:t>адзення</a:t>
            </a:r>
            <a:r>
              <a:rPr lang="ru-RU" i="1" dirty="0"/>
              <a:t>, </a:t>
            </a:r>
            <a:r>
              <a:rPr lang="ru-RU" i="1" dirty="0" err="1"/>
              <a:t>пасцельную</a:t>
            </a:r>
            <a:r>
              <a:rPr lang="ru-RU" i="1" dirty="0"/>
              <a:t> </a:t>
            </a:r>
            <a:r>
              <a:rPr lang="ru-RU" i="1" dirty="0" err="1"/>
              <a:t>бялізну</a:t>
            </a:r>
            <a:endParaRPr lang="ru-RU" i="1" dirty="0"/>
          </a:p>
        </p:txBody>
      </p:sp>
      <p:pic>
        <p:nvPicPr>
          <p:cNvPr id="17410" name="Picture 2" descr="C:\Users\Vasilii\Desktop\gaf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96776"/>
            <a:ext cx="4860033" cy="366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6490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</a:rPr>
              <a:t>Дзякуем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за </a:t>
            </a:r>
            <a:r>
              <a:rPr lang="ru-RU" sz="4800" dirty="0" err="1" smtClean="0">
                <a:solidFill>
                  <a:schemeClr val="accent3">
                    <a:lumMod val="50000"/>
                  </a:schemeClr>
                </a:solidFill>
              </a:rPr>
              <a:t>увагу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accent3">
                    <a:lumMod val="50000"/>
                  </a:schemeClr>
                </a:solidFill>
                <a:sym typeface="Wingdings" pitchFamily="2" charset="2"/>
              </a:rPr>
              <a:t></a:t>
            </a:r>
            <a:endParaRPr lang="ru-RU" sz="48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65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004892" y="2492896"/>
            <a:ext cx="3139108" cy="4365104"/>
          </a:xfrm>
        </p:spPr>
        <p:txBody>
          <a:bodyPr>
            <a:noAutofit/>
          </a:bodyPr>
          <a:lstStyle/>
          <a:p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І ў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нашыя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дні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на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вёсцы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у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мястэчку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горадзе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можна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знайсці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хаця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б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аднаго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майстра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альбо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майстрыху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якія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доўжаць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традыцыі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старажытнага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мастацтва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Гэта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можа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быць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ганчар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разьбар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па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дрэве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вышывальшчыца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ткачыха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180528" y="476672"/>
            <a:ext cx="9144000" cy="1700808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У народным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дэкаратыўна-прыкладным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мастацтве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ўвасобілася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неабдымная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вечна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жывая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душа народа,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яго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багаты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назапашаны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стагоддзямі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практычны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вопыт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ffectLst/>
              </a:rPr>
              <a:t>эстэтычны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ffectLst/>
              </a:rPr>
              <a:t> 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</a:rPr>
              <a:t>густ</a:t>
            </a:r>
            <a:endParaRPr lang="ru-RU" sz="2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Vasilii\Desktop\bu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92896"/>
            <a:ext cx="6004892" cy="4365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300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740440" y="2924944"/>
            <a:ext cx="4403560" cy="4101358"/>
          </a:xfrm>
        </p:spPr>
        <p:txBody>
          <a:bodyPr/>
          <a:lstStyle/>
          <a:p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Ганчарства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–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адно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старажытнейшых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рамёстваў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таксама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як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пляценне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з лазы,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каранёў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дрэў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саломы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Гліна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сыравіна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для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ганчарных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спраў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знаходзілася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ў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наваколлі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амаль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што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кожнай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вёскі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прылады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працы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былі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ў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кожнай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сялянскай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гаспадарцы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Рыдлёўкамі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капалі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гліну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і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стругалі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яе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косамі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-31157" y="260648"/>
            <a:ext cx="9175157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2200" dirty="0" err="1">
                <a:solidFill>
                  <a:srgbClr val="9966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Ганчарства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–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агульная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назва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аднаго</a:t>
            </a:r>
            <a:r>
              <a:rPr lang="ru-RU" sz="2200" dirty="0">
                <a:solidFill>
                  <a:srgbClr val="996633"/>
                </a:solidFill>
                <a:effectLst/>
              </a:rPr>
              <a:t> з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найважнейшых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заняткаў</a:t>
            </a:r>
            <a:r>
              <a:rPr lang="ru-RU" sz="2200" dirty="0">
                <a:solidFill>
                  <a:srgbClr val="996633"/>
                </a:solidFill>
                <a:effectLst/>
              </a:rPr>
              <a:t> –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вытворчасці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ганчарных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вырабаў</a:t>
            </a:r>
            <a:r>
              <a:rPr lang="ru-RU" sz="2200" dirty="0">
                <a:solidFill>
                  <a:srgbClr val="996633"/>
                </a:solidFill>
                <a:effectLst/>
              </a:rPr>
              <a:t> з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гліны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гаспадарчага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і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дэкаратыўна-прыкладнога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996633"/>
                </a:solidFill>
                <a:effectLst/>
              </a:rPr>
              <a:t>прызначэння</a:t>
            </a:r>
            <a:r>
              <a:rPr lang="ru-RU" sz="2200" dirty="0" smtClean="0">
                <a:solidFill>
                  <a:srgbClr val="996633"/>
                </a:solidFill>
                <a:effectLst/>
              </a:rPr>
              <a:t>.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Назва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паходзіць</a:t>
            </a:r>
            <a:r>
              <a:rPr lang="ru-RU" sz="2200" dirty="0">
                <a:solidFill>
                  <a:srgbClr val="996633"/>
                </a:solidFill>
                <a:effectLst/>
              </a:rPr>
              <a:t> ад слова "горн". У эпоху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Кіеўскай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Русі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асноўнымі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цэнтрамі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дзе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займаліся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гэтай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справай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былі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гарады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Полацкай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Тураўскай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 і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Смаленскай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зямель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Панямоння</a:t>
            </a:r>
            <a:endParaRPr lang="ru-RU" sz="2200" dirty="0">
              <a:solidFill>
                <a:srgbClr val="996633"/>
              </a:solidFill>
            </a:endParaRPr>
          </a:p>
        </p:txBody>
      </p:sp>
      <p:pic>
        <p:nvPicPr>
          <p:cNvPr id="3074" name="Picture 2" descr="C:\Users\Vasilii\Desktop\gor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0" y="2756642"/>
            <a:ext cx="4762500" cy="408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93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9170462" cy="2755900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dirty="0" err="1">
                <a:solidFill>
                  <a:srgbClr val="996633"/>
                </a:solidFill>
                <a:effectLst/>
              </a:rPr>
              <a:t>Больш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складаныя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ў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вырабе</a:t>
            </a:r>
            <a:r>
              <a:rPr lang="ru-RU" sz="2200" dirty="0">
                <a:solidFill>
                  <a:srgbClr val="996633"/>
                </a:solidFill>
                <a:effectLst/>
              </a:rPr>
              <a:t> вазоны,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букетніцы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кубкі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друшлякі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куплялі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на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кірмашы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ў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местачковых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рамеснікаў</a:t>
            </a:r>
            <a:r>
              <a:rPr lang="ru-RU" sz="2200" dirty="0">
                <a:solidFill>
                  <a:srgbClr val="996633"/>
                </a:solidFill>
                <a:effectLst/>
              </a:rPr>
              <a:t>. На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кірмашы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керамічныя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вырабы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былі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прыгажэйшыя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і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асартымент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іх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быў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больш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багатым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былі</a:t>
            </a:r>
            <a:r>
              <a:rPr lang="ru-RU" sz="2200" dirty="0">
                <a:solidFill>
                  <a:srgbClr val="996633"/>
                </a:solidFill>
                <a:effectLst/>
              </a:rPr>
              <a:t> і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фабрычныя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 smtClean="0">
                <a:solidFill>
                  <a:srgbClr val="996633"/>
                </a:solidFill>
                <a:effectLst/>
              </a:rPr>
              <a:t>вырабы</a:t>
            </a:r>
            <a:r>
              <a:rPr lang="ru-RU" sz="2200" dirty="0" smtClean="0">
                <a:solidFill>
                  <a:srgbClr val="996633"/>
                </a:solidFill>
                <a:effectLst/>
              </a:rPr>
              <a:t>.</a:t>
            </a:r>
            <a:br>
              <a:rPr lang="ru-RU" sz="2200" dirty="0" smtClean="0">
                <a:solidFill>
                  <a:srgbClr val="996633"/>
                </a:solidFill>
                <a:effectLst/>
              </a:rPr>
            </a:br>
            <a:r>
              <a:rPr lang="ru-RU" sz="2200" dirty="0" err="1">
                <a:solidFill>
                  <a:srgbClr val="996633"/>
                </a:solidFill>
                <a:effectLst/>
              </a:rPr>
              <a:t>Ганчарныя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вырабы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карысталіся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вялікім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попытам</a:t>
            </a:r>
            <a:r>
              <a:rPr lang="ru-RU" sz="2200" dirty="0">
                <a:solidFill>
                  <a:srgbClr val="996633"/>
                </a:solidFill>
                <a:effectLst/>
              </a:rPr>
              <a:t>, кошт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іх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быў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адносна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невялікія</a:t>
            </a:r>
            <a:r>
              <a:rPr lang="ru-RU" sz="2200" dirty="0">
                <a:solidFill>
                  <a:srgbClr val="996633"/>
                </a:solidFill>
                <a:effectLst/>
              </a:rPr>
              <a:t>.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Акрамя</a:t>
            </a:r>
            <a:r>
              <a:rPr lang="ru-RU" sz="2200" dirty="0">
                <a:solidFill>
                  <a:srgbClr val="996633"/>
                </a:solidFill>
                <a:effectLst/>
              </a:rPr>
              <a:t> посуду, часта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аздобленага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зялёнай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палівай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шырока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распаўсюджана</a:t>
            </a:r>
            <a:r>
              <a:rPr lang="ru-RU" sz="2200" dirty="0">
                <a:solidFill>
                  <a:srgbClr val="996633"/>
                </a:solidFill>
                <a:effectLst/>
              </a:rPr>
              <a:t> была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вытворчасць</a:t>
            </a:r>
            <a:r>
              <a:rPr lang="ru-RU" sz="2200" dirty="0">
                <a:solidFill>
                  <a:srgbClr val="996633"/>
                </a:solidFill>
                <a:effectLst/>
              </a:rPr>
              <a:t>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цэглы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чарапіцы</a:t>
            </a:r>
            <a:r>
              <a:rPr lang="ru-RU" sz="2200" dirty="0">
                <a:solidFill>
                  <a:srgbClr val="996633"/>
                </a:solidFill>
                <a:effectLst/>
              </a:rPr>
              <a:t>, </a:t>
            </a:r>
            <a:r>
              <a:rPr lang="ru-RU" sz="2200" dirty="0" err="1">
                <a:solidFill>
                  <a:srgbClr val="996633"/>
                </a:solidFill>
                <a:effectLst/>
              </a:rPr>
              <a:t>кафлі</a:t>
            </a:r>
            <a:r>
              <a:rPr lang="ru-RU" sz="2200" i="1" dirty="0" smtClean="0">
                <a:solidFill>
                  <a:srgbClr val="996633"/>
                </a:solidFill>
                <a:effectLst/>
              </a:rPr>
              <a:t/>
            </a:r>
            <a:br>
              <a:rPr lang="ru-RU" sz="2200" i="1" dirty="0" smtClean="0">
                <a:solidFill>
                  <a:srgbClr val="996633"/>
                </a:solidFill>
                <a:effectLst/>
              </a:rPr>
            </a:br>
            <a:endParaRPr lang="ru-RU" sz="2200" i="1" dirty="0">
              <a:solidFill>
                <a:srgbClr val="99663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-252536" y="3861048"/>
            <a:ext cx="3160440" cy="3474720"/>
          </a:xfrm>
        </p:spPr>
        <p:txBody>
          <a:bodyPr numCol="1">
            <a:normAutofit/>
          </a:bodyPr>
          <a:lstStyle/>
          <a:p>
            <a:pPr marL="45720" indent="0" algn="ctr">
              <a:buNone/>
            </a:pP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сялянскай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сядзібе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вырабляліся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толькі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самыя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простыя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неабходныя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ў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гаспадарцы</a:t>
            </a:r>
            <a:r>
              <a:rPr lang="ru-RU" sz="2150" i="1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150" i="1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рэчы</a:t>
            </a:r>
            <a:endParaRPr lang="ru-RU" sz="2150" i="1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Vasilii\Desktop\keram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755900"/>
            <a:ext cx="6477000" cy="410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06884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20220" y="2853858"/>
            <a:ext cx="2276316" cy="2485832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Транспартны</a:t>
            </a:r>
            <a:r>
              <a:rPr lang="ru-RU" sz="22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ru-RU" sz="2200" i="1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сродак</a:t>
            </a:r>
            <a:r>
              <a:rPr lang="ru-RU" sz="2200" i="1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 – </a:t>
            </a: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«</a:t>
            </a:r>
            <a:r>
              <a:rPr lang="ru-RU" sz="2200" i="1" u="sng" dirty="0" err="1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возик</a:t>
            </a:r>
            <a:r>
              <a:rPr lang="ru-RU" sz="2200" i="1" u="sng" dirty="0" smtClean="0">
                <a:solidFill>
                  <a:schemeClr val="bg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»</a:t>
            </a:r>
            <a:endParaRPr lang="ru-RU" sz="2200" i="1" u="sng" dirty="0">
              <a:solidFill>
                <a:schemeClr val="bg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844" y="0"/>
            <a:ext cx="9142156" cy="3762752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Мастацкая</a:t>
            </a: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апрацоўка</a:t>
            </a:r>
            <a:r>
              <a:rPr lang="ru-RU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дрэва</a:t>
            </a:r>
            <a:endParaRPr lang="ru-RU" sz="2400" dirty="0" smtClean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" indent="0" algn="ctr">
              <a:buNone/>
            </a:pP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З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дрэва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ўзводзілі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жыллё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гаспадарчыя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пабудовы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майстравалі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мэблю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транспартныя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сродкі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выраблялі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прылады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працы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посуд,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прадметы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хатняга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ўжытку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дзіцячыя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цацкі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Дрэва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пілавалі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секлі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тачылі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дзяўблі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свідравалі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паліравалі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таніравалі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вырабы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з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яго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аздаблялі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разьбой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роспісам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выпальваннем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 і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</a:rPr>
              <a:t>інш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122" name="Picture 2" descr="C:\Users\Vasilii\Desktop\teleg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" y="2852936"/>
            <a:ext cx="7118376" cy="400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265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5069" y="3068960"/>
            <a:ext cx="3408931" cy="4293096"/>
          </a:xfrm>
        </p:spPr>
        <p:txBody>
          <a:bodyPr/>
          <a:lstStyle/>
          <a:p>
            <a:pPr marL="0" indent="0" algn="l">
              <a:buNone/>
            </a:pPr>
            <a:r>
              <a:rPr lang="ru-RU" sz="2200" i="1" dirty="0" err="1">
                <a:solidFill>
                  <a:srgbClr val="FF9900"/>
                </a:solidFill>
                <a:effectLst/>
              </a:rPr>
              <a:t>Беларускiх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разьбяроў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па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дрэву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запрашаў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рускi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цар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у XVII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стагоддзi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працаваць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у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Маскве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i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Падмаскоўi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,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упрыгожваць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разьбой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iканастасы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сабораў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i </a:t>
            </a:r>
            <a:r>
              <a:rPr lang="ru-RU" sz="2200" i="1" dirty="0" err="1">
                <a:solidFill>
                  <a:srgbClr val="FF9900"/>
                </a:solidFill>
                <a:effectLst/>
              </a:rPr>
              <a:t>iнтэр’еры</a:t>
            </a:r>
            <a:r>
              <a:rPr lang="ru-RU" sz="22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200" i="1" dirty="0" err="1" smtClean="0">
                <a:solidFill>
                  <a:srgbClr val="FF9900"/>
                </a:solidFill>
                <a:effectLst/>
              </a:rPr>
              <a:t>палацаў</a:t>
            </a:r>
            <a:endParaRPr lang="ru-RU" sz="2200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0266" y="404664"/>
            <a:ext cx="9133059" cy="20494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Здаўна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беларусы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ўпрыгожвалi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сваё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жытло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разьбой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па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дрэву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рабiлi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лiштвы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ганачкi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. Бедны народ не мог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купляць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сабе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дарагiя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рэчы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i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таму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ўсё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неабходнае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вырабляў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сабе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з </a:t>
            </a:r>
            <a:r>
              <a:rPr lang="ru-RU" sz="2400" dirty="0" err="1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дрэва</a:t>
            </a:r>
            <a:r>
              <a:rPr lang="ru-RU" sz="2400" dirty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, лазы, </a:t>
            </a:r>
            <a:r>
              <a:rPr lang="ru-RU" sz="2400" dirty="0" err="1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бяросты</a:t>
            </a:r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 </a:t>
            </a:r>
            <a:endParaRPr lang="ru-RU" sz="2400" dirty="0">
              <a:solidFill>
                <a:schemeClr val="bg2">
                  <a:lumMod val="50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6146" name="Picture 2" descr="C:\Users\Vasilii\Desktop\06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1" y="2564904"/>
            <a:ext cx="5724128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42061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1100"/>
            <a:ext cx="3048000" cy="4572000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Работы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мастакоў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па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дрэву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вельмi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разнастайныя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Гэта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дэкаратыўнае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пано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выкананыя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ў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рознай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тэхнiцы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разьбы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аб’ёмна-рэльефнай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навылётнай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.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Скульптурныя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работы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ахоплiваюць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усе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тэмы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i жанры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мастацтва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: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бытавы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гiстарычны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жанр,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партрэт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, свет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казачных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вобразаў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i </a:t>
            </a:r>
            <a:r>
              <a:rPr lang="ru-RU" i="1" dirty="0" err="1">
                <a:solidFill>
                  <a:schemeClr val="accent5">
                    <a:lumMod val="50000"/>
                  </a:schemeClr>
                </a:solidFill>
              </a:rPr>
              <a:t>навакольны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</a:rPr>
              <a:t> свет</a:t>
            </a:r>
          </a:p>
        </p:txBody>
      </p:sp>
      <p:pic>
        <p:nvPicPr>
          <p:cNvPr id="7170" name="Picture 2" descr="C:\Users\Vasilii\Desktop\los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1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68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68144" y="1484784"/>
            <a:ext cx="3440297" cy="3089498"/>
          </a:xfrm>
        </p:spPr>
        <p:txBody>
          <a:bodyPr/>
          <a:lstStyle/>
          <a:p>
            <a:pPr marL="0" indent="0" algn="l">
              <a:buNone/>
            </a:pPr>
            <a:r>
              <a:rPr lang="ru-RU" sz="2800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Лозапляценне</a:t>
            </a:r>
            <a:r>
              <a:rPr lang="ru-RU" sz="28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і </a:t>
            </a:r>
            <a:r>
              <a:rPr lang="ru-RU" sz="2800" dirty="0" err="1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саломапляценне</a:t>
            </a:r>
            <a:r>
              <a:rPr lang="ru-RU" sz="28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>
                <a:solidFill>
                  <a:srgbClr val="CC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dirty="0">
              <a:solidFill>
                <a:srgbClr val="CC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4286250"/>
            <a:ext cx="9144000" cy="2571750"/>
          </a:xfrm>
        </p:spPr>
        <p:txBody>
          <a:bodyPr/>
          <a:lstStyle/>
          <a:p>
            <a:pPr marL="45720" indent="0">
              <a:buNone/>
            </a:pPr>
            <a:r>
              <a:rPr lang="ru-RU" i="1" dirty="0" err="1">
                <a:solidFill>
                  <a:srgbClr val="CC9900"/>
                </a:solidFill>
              </a:rPr>
              <a:t>Апрача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ганчарства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сялянскія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сем'і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займаліся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пляценнем</a:t>
            </a:r>
            <a:r>
              <a:rPr lang="ru-RU" i="1" dirty="0">
                <a:solidFill>
                  <a:srgbClr val="CC9900"/>
                </a:solidFill>
              </a:rPr>
              <a:t>. З </a:t>
            </a:r>
            <a:r>
              <a:rPr lang="ru-RU" i="1" dirty="0" err="1">
                <a:solidFill>
                  <a:srgbClr val="CC9900"/>
                </a:solidFill>
              </a:rPr>
              <a:t>каранёў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маладой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сасны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плялі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кошыкі</a:t>
            </a:r>
            <a:r>
              <a:rPr lang="ru-RU" i="1" dirty="0">
                <a:solidFill>
                  <a:srgbClr val="CC9900"/>
                </a:solidFill>
              </a:rPr>
              <a:t> для </a:t>
            </a:r>
            <a:r>
              <a:rPr lang="ru-RU" i="1" dirty="0" err="1">
                <a:solidFill>
                  <a:srgbClr val="CC9900"/>
                </a:solidFill>
              </a:rPr>
              <a:t>бульбы</a:t>
            </a:r>
            <a:r>
              <a:rPr lang="ru-RU" i="1" dirty="0">
                <a:solidFill>
                  <a:srgbClr val="CC9900"/>
                </a:solidFill>
              </a:rPr>
              <a:t> і </a:t>
            </a:r>
            <a:r>
              <a:rPr lang="ru-RU" i="1" dirty="0" err="1">
                <a:solidFill>
                  <a:srgbClr val="CC9900"/>
                </a:solidFill>
              </a:rPr>
              <a:t>збору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грыбоў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калыскі-люлькі</a:t>
            </a:r>
            <a:r>
              <a:rPr lang="ru-RU" i="1" dirty="0">
                <a:solidFill>
                  <a:srgbClr val="CC9900"/>
                </a:solidFill>
              </a:rPr>
              <a:t> для </a:t>
            </a:r>
            <a:r>
              <a:rPr lang="ru-RU" i="1" dirty="0" err="1">
                <a:solidFill>
                  <a:srgbClr val="CC9900"/>
                </a:solidFill>
              </a:rPr>
              <a:t>немаўлят</a:t>
            </a:r>
            <a:r>
              <a:rPr lang="ru-RU" i="1" dirty="0">
                <a:solidFill>
                  <a:srgbClr val="CC9900"/>
                </a:solidFill>
              </a:rPr>
              <a:t>. З лыка, кары </a:t>
            </a:r>
            <a:r>
              <a:rPr lang="ru-RU" i="1" dirty="0" err="1">
                <a:solidFill>
                  <a:srgbClr val="CC9900"/>
                </a:solidFill>
              </a:rPr>
              <a:t>маладой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ліпы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рабілі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лапці</a:t>
            </a:r>
            <a:r>
              <a:rPr lang="ru-RU" i="1" dirty="0">
                <a:solidFill>
                  <a:srgbClr val="CC9900"/>
                </a:solidFill>
              </a:rPr>
              <a:t> – </a:t>
            </a:r>
            <a:r>
              <a:rPr lang="ru-RU" i="1" dirty="0" err="1">
                <a:solidFill>
                  <a:srgbClr val="CC9900"/>
                </a:solidFill>
              </a:rPr>
              <a:t>найлепшы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абутак</a:t>
            </a:r>
            <a:r>
              <a:rPr lang="ru-RU" i="1" dirty="0">
                <a:solidFill>
                  <a:srgbClr val="CC9900"/>
                </a:solidFill>
              </a:rPr>
              <a:t> для </a:t>
            </a:r>
            <a:r>
              <a:rPr lang="ru-RU" i="1" dirty="0" err="1">
                <a:solidFill>
                  <a:srgbClr val="CC9900"/>
                </a:solidFill>
              </a:rPr>
              <a:t>сенакосу</a:t>
            </a:r>
            <a:r>
              <a:rPr lang="ru-RU" i="1" dirty="0">
                <a:solidFill>
                  <a:srgbClr val="CC9900"/>
                </a:solidFill>
              </a:rPr>
              <a:t>, </a:t>
            </a:r>
            <a:r>
              <a:rPr lang="ru-RU" i="1" dirty="0" err="1">
                <a:solidFill>
                  <a:srgbClr val="CC9900"/>
                </a:solidFill>
              </a:rPr>
              <a:t>розныя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корабы</a:t>
            </a:r>
            <a:r>
              <a:rPr lang="ru-RU" i="1" dirty="0">
                <a:solidFill>
                  <a:srgbClr val="CC9900"/>
                </a:solidFill>
              </a:rPr>
              <a:t> і </a:t>
            </a:r>
            <a:r>
              <a:rPr lang="ru-RU" i="1" dirty="0" err="1">
                <a:solidFill>
                  <a:srgbClr val="CC9900"/>
                </a:solidFill>
              </a:rPr>
              <a:t>каробкі</a:t>
            </a:r>
            <a:r>
              <a:rPr lang="ru-RU" i="1" dirty="0">
                <a:solidFill>
                  <a:srgbClr val="CC9900"/>
                </a:solidFill>
              </a:rPr>
              <a:t>. </a:t>
            </a:r>
            <a:r>
              <a:rPr lang="ru-RU" i="1" dirty="0" err="1">
                <a:solidFill>
                  <a:srgbClr val="CC9900"/>
                </a:solidFill>
              </a:rPr>
              <a:t>Спадручным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матэрыялам</a:t>
            </a:r>
            <a:r>
              <a:rPr lang="ru-RU" i="1" dirty="0">
                <a:solidFill>
                  <a:srgbClr val="CC9900"/>
                </a:solidFill>
              </a:rPr>
              <a:t> была </a:t>
            </a:r>
            <a:r>
              <a:rPr lang="ru-RU" i="1" dirty="0" err="1">
                <a:solidFill>
                  <a:srgbClr val="CC9900"/>
                </a:solidFill>
              </a:rPr>
              <a:t>салома</a:t>
            </a:r>
            <a:r>
              <a:rPr lang="ru-RU" i="1" dirty="0">
                <a:solidFill>
                  <a:srgbClr val="CC9900"/>
                </a:solidFill>
              </a:rPr>
              <a:t> і лён. З </a:t>
            </a:r>
            <a:r>
              <a:rPr lang="ru-RU" i="1" dirty="0" err="1">
                <a:solidFill>
                  <a:srgbClr val="CC9900"/>
                </a:solidFill>
              </a:rPr>
              <a:t>льнянога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валакна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>
                <a:solidFill>
                  <a:srgbClr val="CC9900"/>
                </a:solidFill>
              </a:rPr>
              <a:t>плялі</a:t>
            </a:r>
            <a:r>
              <a:rPr lang="ru-RU" i="1" dirty="0">
                <a:solidFill>
                  <a:srgbClr val="CC9900"/>
                </a:solidFill>
              </a:rPr>
              <a:t> </a:t>
            </a:r>
            <a:r>
              <a:rPr lang="ru-RU" i="1" dirty="0" err="1" smtClean="0">
                <a:solidFill>
                  <a:srgbClr val="CC9900"/>
                </a:solidFill>
              </a:rPr>
              <a:t>вяроўкі</a:t>
            </a:r>
            <a:endParaRPr lang="ru-RU" i="1" dirty="0">
              <a:solidFill>
                <a:srgbClr val="CC9900"/>
              </a:solidFill>
            </a:endParaRPr>
          </a:p>
        </p:txBody>
      </p:sp>
      <p:pic>
        <p:nvPicPr>
          <p:cNvPr id="8194" name="Picture 2" descr="C:\Users\Vasilii\Desktop\dudut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97" y="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7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2164401"/>
            <a:ext cx="2843808" cy="4693599"/>
          </a:xfrm>
        </p:spPr>
        <p:txBody>
          <a:bodyPr/>
          <a:lstStyle/>
          <a:p>
            <a:pPr marL="0" indent="0" algn="l">
              <a:buNone/>
            </a:pPr>
            <a:r>
              <a:rPr lang="ru-RU" sz="2100" i="1" dirty="0" err="1">
                <a:solidFill>
                  <a:srgbClr val="FF9900"/>
                </a:solidFill>
                <a:effectLst/>
              </a:rPr>
              <a:t>Пра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высокі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ўзровень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саломапляцення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на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Беларусі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ў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старажытнасці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сведчаць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царскія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брамы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канца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XVIII–XIX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стст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. (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захаваліся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адзінкі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).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Гэтыя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творы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–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сапраўдныя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шэдэўры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народнага</a:t>
            </a:r>
            <a:r>
              <a:rPr lang="ru-RU" sz="2100" i="1" dirty="0">
                <a:solidFill>
                  <a:srgbClr val="FF9900"/>
                </a:solidFill>
                <a:effectLst/>
              </a:rPr>
              <a:t> </a:t>
            </a:r>
            <a:r>
              <a:rPr lang="ru-RU" sz="2100" i="1" dirty="0" err="1">
                <a:solidFill>
                  <a:srgbClr val="FF9900"/>
                </a:solidFill>
                <a:effectLst/>
              </a:rPr>
              <a:t>мастацтва</a:t>
            </a:r>
            <a:endParaRPr lang="ru-RU" sz="2100" i="1" dirty="0">
              <a:solidFill>
                <a:srgbClr val="FF99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0"/>
            <a:ext cx="9144000" cy="2164401"/>
          </a:xfr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Вырабы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саломкі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–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гэта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цікавы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фенамен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сучаснага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прыкладнога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мастацтва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гонар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беларусаў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яны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не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маюць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аналагаў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Еўропе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Гэта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традыцыйна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славянскае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мастацтва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чые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карані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сыходзяць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старажытных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паганскіх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культаў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хлеба.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Першапачаткова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гэтыя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вырабы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былі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прызначаныя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для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абароны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прадуктаў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злакаў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. У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цяперашні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час,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найбольш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папулярныя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куфэркі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шкатулкі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лялечкі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фігуркі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саломкі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апранутыя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ў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традыцыйныя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касцюмы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з льну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аздобленыя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вышыўкай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рамкі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насценныя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карціны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жаночыя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ўпрыгожванні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і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многае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іншае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218" name="Picture 2" descr="C:\Users\Vasilii\Desktop\solom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64401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4267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F2A368D3035494DA465E43C4C6E389A" ma:contentTypeVersion="0" ma:contentTypeDescription="Создание документа." ma:contentTypeScope="" ma:versionID="d1d54fd65e0c52a0ce3731597e904d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781CEB1-E36F-4444-B2E6-E3067D71F3DF}"/>
</file>

<file path=customXml/itemProps2.xml><?xml version="1.0" encoding="utf-8"?>
<ds:datastoreItem xmlns:ds="http://schemas.openxmlformats.org/officeDocument/2006/customXml" ds:itemID="{23F780BF-8F18-4329-A4BA-58CC8D2FD0F1}"/>
</file>

<file path=customXml/itemProps3.xml><?xml version="1.0" encoding="utf-8"?>
<ds:datastoreItem xmlns:ds="http://schemas.openxmlformats.org/officeDocument/2006/customXml" ds:itemID="{E89305B7-CB77-456E-B0D4-2787FA750E3E}"/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143</TotalTime>
  <Words>1088</Words>
  <Application>Microsoft Office PowerPoint</Application>
  <PresentationFormat>Экран (4:3)</PresentationFormat>
  <Paragraphs>40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Рамёствы Беларусі </vt:lpstr>
      <vt:lpstr>У народным дэкаратыўна-прыкладным мастацтве ўвасобілася неабдымная, вечна жывая душа народа, яго багаты, назапашаны стагоддзямі практычны вопыт і эстэтычны густ</vt:lpstr>
      <vt:lpstr>Ганчарства – агульная назва аднаго з найважнейшых заняткаў – вытворчасці ганчарных вырабаў з гліны гаспадарчага і дэкаратыўна-прыкладнога прызначэння. Назва паходзіць ад слова "горн". У эпоху Кіеўскай Русі асноўнымі цэнтрамі, дзе займаліся гэтай справай, былі гарады Полацкай, Тураўскай і Смаленскай зямель, Панямоння</vt:lpstr>
      <vt:lpstr>Больш складаныя ў вырабе вазоны, букетніцы, кубкі, друшлякі куплялі на кірмашы ў местачковых рамеснікаў. На кірмашы керамічныя вырабы былі прыгажэйшыя і асартымент іх быў больш багатым, былі і фабрычныя вырабы. Ганчарныя вырабы карысталіся вялікім попытам, кошт іх быў адносна невялікія. Акрамя посуду, часта аздобленага зялёнай палівай, шырока распаўсюджана была вытворчасць цэглы, чарапіцы, кафлі </vt:lpstr>
      <vt:lpstr>Транспартны сродак – «возик»</vt:lpstr>
      <vt:lpstr>Беларускiх разьбяроў па дрэву запрашаў рускi цар у XVII стагоддзi працаваць у Маскве i Падмаскоўi, упрыгожваць разьбой iканастасы сабораў i iнтэр’еры палацаў</vt:lpstr>
      <vt:lpstr>Презентация PowerPoint</vt:lpstr>
      <vt:lpstr>Лозапляценне і саломапляценне </vt:lpstr>
      <vt:lpstr>Пра высокі ўзровень саломапляцення на Беларусі ў старажытнасці сведчаць царскія брамы канца XVIII–XIX стст. (захаваліся адзінкі). Гэтыя творы – сапраўдныя шэдэўры народнага мастацтва</vt:lpstr>
      <vt:lpstr> Ткацтва</vt:lpstr>
      <vt:lpstr>З ткацтвам звязана шмат старадаўніх народных звычаяў і абрадаў, вельмі часта яно згадваецца ў беларускіх народных песнях. Раілі хлопцу, як выбіраць сабе нявесту</vt:lpstr>
      <vt:lpstr>Презентация PowerPoint</vt:lpstr>
      <vt:lpstr>Сёння, калі мы карыстаемся разнастайнымі тканінамі прамысловай вытворчасці, ткацтва перастала быць масавым заняткам. Але і зараз ёсць майстрыхі, якія займаюцца гэтым відам беларускага народнага мастацтва</vt:lpstr>
      <vt:lpstr>Вышыўка ці гафт</vt:lpstr>
      <vt:lpstr>Своеасаблівасць вышыўкі асобных арэалаў складаецца з шэрагу прыкмет – арнаменту, тэхнічных прыёмаў, колеравай гамы, матэрыялу, кампазіцыйнага размяшчэння ўзораў і інш.   Вышыўкай аздаблялі жаночае (галоўныя ўборы, кашулі, фартухі, іншы раз гарсэты, зрэдку спадніцы) і мужчынскае (кашулі, шыйныя хусткі) адзенне, суконную і аўчынную вопратку, рэчы дэкаратыўна-абрадавага і бытавога прызначэння (ручнікі, абрусы, навалочкі, посцілкі і інш.)</vt:lpstr>
      <vt:lpstr>Асабліва важную ролю выконвалі ручнікі ў вясельных абрадах. Многія абрадавыя, святочныя функцыі ручнікоў прадаўжаюць сваё жыццё і ў наш час. Зразумела, што такая іх важная і разнастайная роля ў народным побыце не магла не паўплываць на мастацкі бок гэтых вырабаў </vt:lpstr>
      <vt:lpstr>У свядомасці беларусаў яно было непарыўна звязана з іншымі прыроднымі з’явамі. Праз гэтую сувязь раскрываюцца адносіны паміж паветрам, сонцам, дажджом, громам і маланкаю. Узоры традыцыйнага беларускага арнаменту збераглі старажытную сімволіку, дзе галоўным элементам выступае свяціла</vt:lpstr>
      <vt:lpstr>Презентация PowerPoint</vt:lpstr>
      <vt:lpstr>Дзякуем за увагу 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Vasilii</dc:creator>
  <cp:lastModifiedBy>Vasilii</cp:lastModifiedBy>
  <cp:revision>21</cp:revision>
  <dcterms:created xsi:type="dcterms:W3CDTF">2016-03-26T14:52:43Z</dcterms:created>
  <dcterms:modified xsi:type="dcterms:W3CDTF">2016-04-13T13:39:27Z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0x0101004F2A368D3035494DA465E43C4C6E389A</vt:lpwstr>
  </property>
</Properties>
</file>