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0947"/>
    <a:srgbClr val="F1F7A3"/>
    <a:srgbClr val="FBC9E6"/>
    <a:srgbClr val="F18E73"/>
    <a:srgbClr val="FC6888"/>
    <a:srgbClr val="A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5B1-3854-42E4-A41D-7F538C2B280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29F5-4361-48ED-9D62-0A1F76C21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5B1-3854-42E4-A41D-7F538C2B280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29F5-4361-48ED-9D62-0A1F76C21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5B1-3854-42E4-A41D-7F538C2B280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29F5-4361-48ED-9D62-0A1F76C21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5B1-3854-42E4-A41D-7F538C2B280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29F5-4361-48ED-9D62-0A1F76C21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5B1-3854-42E4-A41D-7F538C2B280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29F5-4361-48ED-9D62-0A1F76C21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5B1-3854-42E4-A41D-7F538C2B280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29F5-4361-48ED-9D62-0A1F76C21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5B1-3854-42E4-A41D-7F538C2B280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29F5-4361-48ED-9D62-0A1F76C21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0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5B1-3854-42E4-A41D-7F538C2B280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29F5-4361-48ED-9D62-0A1F76C21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5B1-3854-42E4-A41D-7F538C2B280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29F5-4361-48ED-9D62-0A1F76C21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5B1-3854-42E4-A41D-7F538C2B280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29F5-4361-48ED-9D62-0A1F76C21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05B1-3854-42E4-A41D-7F538C2B280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29F5-4361-48ED-9D62-0A1F76C21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05B1-3854-42E4-A41D-7F538C2B280C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829F5-4361-48ED-9D62-0A1F76C21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5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Практика\20120728_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2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202952" cy="4176464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rgbClr val="FBC9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Збяры</a:t>
            </a:r>
            <a:r>
              <a:rPr lang="ru-RU" sz="8000" b="1" dirty="0" smtClean="0">
                <a:solidFill>
                  <a:srgbClr val="FBC9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Беларусь у </a:t>
            </a:r>
            <a:r>
              <a:rPr lang="ru-RU" sz="8000" b="1" dirty="0" err="1" smtClean="0">
                <a:solidFill>
                  <a:srgbClr val="FBC9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сваім</a:t>
            </a:r>
            <a:r>
              <a:rPr lang="ru-RU" sz="8000" b="1" dirty="0" smtClean="0">
                <a:solidFill>
                  <a:srgbClr val="FBC9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8000" b="1" dirty="0" err="1" smtClean="0">
                <a:solidFill>
                  <a:srgbClr val="FBC9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сэрцы</a:t>
            </a:r>
            <a:endParaRPr lang="ru-RU" sz="8000" b="1" dirty="0">
              <a:solidFill>
                <a:srgbClr val="FBC9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3077" y="5849888"/>
            <a:ext cx="3229875" cy="1008112"/>
          </a:xfrm>
        </p:spPr>
        <p:txBody>
          <a:bodyPr>
            <a:normAutofit/>
          </a:bodyPr>
          <a:lstStyle/>
          <a:p>
            <a:pPr algn="l"/>
            <a:r>
              <a:rPr lang="be-BY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Выканала:</a:t>
            </a:r>
          </a:p>
          <a:p>
            <a:pPr algn="l"/>
            <a:r>
              <a:rPr lang="be-BY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студэнтка 3 курса, групы БФ-32</a:t>
            </a:r>
          </a:p>
          <a:p>
            <a:pPr algn="l"/>
            <a:r>
              <a:rPr lang="be-BY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Клімянкова Кацярына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Практика\20120728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19" y="0"/>
            <a:ext cx="439386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Палацава-паркавы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ансамбль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склаўся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ў 1-ай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палове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Segoe Print" pitchFamily="2" charset="0"/>
              </a:rPr>
              <a:t>XIX 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ст..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Гарадскі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палац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Чарнышова-Круглікава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размешчаны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высокім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беразе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ракі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Чачоры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Будынак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палаца шмат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разоў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перабудоўвалася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і свой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канчатковы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выгляд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набыў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ў 1860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годзе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Будынак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ўпрыгожваюць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высокія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вокны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іх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якіх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адкрываецца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цудоўны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від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Чачору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Сож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а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таксама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бязмежныя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лясы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Палесся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Тэрасы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балконы і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ажурнае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чыгуннае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ліццё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гарманічна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ўпісваліся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архітэктуру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палаца.</a:t>
            </a:r>
          </a:p>
          <a:p>
            <a:pPr indent="457200" algn="just"/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Вельмі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цікавай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з’яўляецца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летняя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тэраса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якая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захавалася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да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нашых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дзён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размешчаная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на стройных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чыгунных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апорах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На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гэтай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тэрасе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любілі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піць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чай члены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графскай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сям'і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вітаць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сваіх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ганаровых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гасцей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pPr indent="457200" algn="just"/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Пасля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рэвалюцыі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і да 80-гг. ХХ ст. ў палацы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размяшчалася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сярэдняя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школа №1. Палац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моцна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пацярпеў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у час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вайны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у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яго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трапіла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бомба.</a:t>
            </a:r>
          </a:p>
          <a:p>
            <a:pPr indent="457200" algn="just"/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Помнік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архітэктуры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Segoe Print" pitchFamily="2" charset="0"/>
              </a:rPr>
              <a:t>XIX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стагоддзя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зараз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выглядае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некалькі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паныла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Але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сядзіба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ўключана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абласную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праграму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рэканструкцыі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сувязі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з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уключэннем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Чачэрска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ў «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залатое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кальцо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»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Гомельшчыны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Тут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адкрыюцца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цэнтр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этнаграфіі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фальклору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дзіцячая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школа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мастацтваў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бібліятэка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канцэртная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зала на 100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чалавек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А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яшчэ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ёсць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ідэя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ўзнавіць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аранжарэю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якая была ў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Чарнышовых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7" name="Picture 7" descr="C:\Users\Екатерина\Desktop\Чачэрск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66" y="1052735"/>
            <a:ext cx="2419753" cy="181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катерина\Desktop\Практика\fotowork441.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40" y="2069455"/>
            <a:ext cx="2385873" cy="15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220072" y="171652"/>
            <a:ext cx="3754242" cy="648072"/>
          </a:xfrm>
          <a:prstGeom prst="snip2DiagRect">
            <a:avLst/>
          </a:prstGeom>
          <a:solidFill>
            <a:srgbClr val="F18E73">
              <a:alpha val="76000"/>
            </a:srgbClr>
          </a:solidFill>
          <a:ln>
            <a:solidFill>
              <a:srgbClr val="75094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000" dirty="0" smtClean="0">
                <a:latin typeface="Segoe Script" pitchFamily="34" charset="0"/>
              </a:rPr>
              <a:t>Палац Чарнышовых</a:t>
            </a:r>
            <a:endParaRPr lang="ru-RU" sz="2000" dirty="0">
              <a:latin typeface="Segoe Script" pitchFamily="34" charset="0"/>
            </a:endParaRPr>
          </a:p>
        </p:txBody>
      </p:sp>
      <p:pic>
        <p:nvPicPr>
          <p:cNvPr id="8" name="Picture 10" descr="C:\Users\Екатерина\Desktop\Чачэрск\1172_b12528586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56" y="4221088"/>
            <a:ext cx="2383140" cy="178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Екатерина\Desktop\Практика\usadba chernishovih 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85" y="3124107"/>
            <a:ext cx="2407534" cy="18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Екатерина\Desktop\Чачэрск\43593_b12786738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53295"/>
            <a:ext cx="2642008" cy="13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Практика\20120728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858"/>
            <a:ext cx="370790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err="1" smtClean="0">
                <a:solidFill>
                  <a:schemeClr val="bg1"/>
                </a:solidFill>
                <a:latin typeface="Segoe Print" pitchFamily="2" charset="0"/>
              </a:rPr>
              <a:t>Помнік</a:t>
            </a:r>
            <a:r>
              <a:rPr lang="ru-RU" sz="1600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у форме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ратушы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, на бетонным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пастаменце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драўляны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які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завяршаецца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каронай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. Бетон - як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мёртвы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камень, </a:t>
            </a:r>
            <a:r>
              <a:rPr lang="ru-RU" sz="1600" dirty="0" err="1" smtClean="0">
                <a:solidFill>
                  <a:schemeClr val="bg1"/>
                </a:solidFill>
                <a:latin typeface="Segoe Print" pitchFamily="2" charset="0"/>
              </a:rPr>
              <a:t>абазначае</a:t>
            </a:r>
            <a:r>
              <a:rPr lang="ru-RU" sz="1600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Segoe Print" pitchFamily="2" charset="0"/>
              </a:rPr>
              <a:t>адселеныя</a:t>
            </a:r>
            <a:r>
              <a:rPr lang="ru-RU" sz="1600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мёртвыя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вёскі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Дрэва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- як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сімвал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жыцця</a:t>
            </a:r>
            <a:r>
              <a:rPr lang="ru-RU" sz="1600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што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засталіся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якія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працягваюць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жыццё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Segoe Print" pitchFamily="2" charset="0"/>
              </a:rPr>
              <a:t>вёскі</a:t>
            </a:r>
            <a:r>
              <a:rPr lang="ru-RU" sz="1600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pPr indent="457200" algn="just"/>
            <a:r>
              <a:rPr lang="ru-RU" sz="1600" dirty="0" err="1" smtClean="0">
                <a:solidFill>
                  <a:schemeClr val="bg1"/>
                </a:solidFill>
                <a:latin typeface="Segoe Print" pitchFamily="2" charset="0"/>
              </a:rPr>
              <a:t>Дзень</a:t>
            </a:r>
            <a:r>
              <a:rPr lang="ru-RU" sz="1600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26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красавіка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1986 года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чорным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віхрам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уварваўся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600" dirty="0" err="1" smtClean="0">
                <a:solidFill>
                  <a:schemeClr val="bg1"/>
                </a:solidFill>
                <a:latin typeface="Segoe Print" pitchFamily="2" charset="0"/>
              </a:rPr>
              <a:t>жыццё</a:t>
            </a:r>
            <a:r>
              <a:rPr lang="ru-RU" sz="1600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Segoe Print" pitchFamily="2" charset="0"/>
              </a:rPr>
              <a:t>жыхаро</a:t>
            </a:r>
            <a:r>
              <a:rPr lang="be-BY" sz="1600" dirty="0" smtClean="0">
                <a:solidFill>
                  <a:schemeClr val="bg1"/>
                </a:solidFill>
                <a:latin typeface="Segoe Print" pitchFamily="2" charset="0"/>
              </a:rPr>
              <a:t>ў Чачэрску</a:t>
            </a:r>
            <a:r>
              <a:rPr lang="ru-RU" sz="1600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pPr indent="457200" algn="just"/>
            <a:r>
              <a:rPr lang="ru-RU" sz="1600" dirty="0" smtClean="0">
                <a:solidFill>
                  <a:schemeClr val="bg1"/>
                </a:solidFill>
                <a:latin typeface="Segoe Print" pitchFamily="2" charset="0"/>
              </a:rPr>
              <a:t>У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перыяд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з 1990 па 1995 гг. (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Абавязковае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масавае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адсяленне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)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раён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пакінула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3156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сем'яў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... З карты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Чачэрскага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раёна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знікла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больш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за 40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населеных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пунктаў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Быў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нанесены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значны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ўрон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сельскагаспадарчай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вытворчасці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турбавала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праблема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кадраў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спецыялістаў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масавых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прафесій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. Не хапала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лекараў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медработнікаў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сярэдняга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Segoe Print" pitchFamily="2" charset="0"/>
              </a:rPr>
              <a:t>звяна</a:t>
            </a:r>
            <a:r>
              <a:rPr lang="ru-RU" sz="1600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  <a:latin typeface="Segoe Print" pitchFamily="2" charset="0"/>
              </a:rPr>
              <a:t>г.д</a:t>
            </a:r>
            <a:r>
              <a:rPr lang="ru-RU" sz="1600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pPr indent="457200" algn="just"/>
            <a:r>
              <a:rPr lang="be-BY" sz="1600" dirty="0" smtClean="0">
                <a:solidFill>
                  <a:schemeClr val="bg1"/>
                </a:solidFill>
                <a:latin typeface="Segoe Print" pitchFamily="2" charset="0"/>
              </a:rPr>
              <a:t>Сёння, кожны год, у дзень аварыі, там праходзіць мітынг, прысвечаны памяці людзей, якія пацярпелі ад аварыі.</a:t>
            </a:r>
            <a:endParaRPr lang="ru-RU" sz="1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220072" y="171652"/>
            <a:ext cx="3754242" cy="648072"/>
          </a:xfrm>
          <a:prstGeom prst="snip2DiagRect">
            <a:avLst/>
          </a:prstGeom>
          <a:solidFill>
            <a:srgbClr val="F18E73">
              <a:alpha val="76000"/>
            </a:srgbClr>
          </a:solidFill>
          <a:ln>
            <a:solidFill>
              <a:srgbClr val="75094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Помнік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Segoe Script" pitchFamily="34" charset="0"/>
              </a:rPr>
              <a:t>выселеным</a:t>
            </a:r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Segoe Script" pitchFamily="34" charset="0"/>
              </a:rPr>
              <a:t>вёскам</a:t>
            </a:r>
            <a:endParaRPr lang="ru-RU" sz="20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028" name="Picture 4" descr="C:\Users\Екатерина\Desktop\Практика\7388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62" y="4365104"/>
            <a:ext cx="3135635" cy="23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катерина\Desktop\Практика\foto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70" y="2060848"/>
            <a:ext cx="3127752" cy="200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катерина\Desktop\Практика\20120727_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72" y="884916"/>
            <a:ext cx="2734204" cy="18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катерина\Desktop\Практика\20120727_0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72" y="3429000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5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катерина\Desktop\Практик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700808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be-BY" sz="8600" b="1" dirty="0" smtClean="0">
                <a:solidFill>
                  <a:srgbClr val="F18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Дзякуй </a:t>
            </a:r>
          </a:p>
          <a:p>
            <a:pPr indent="457200" algn="ctr"/>
            <a:r>
              <a:rPr lang="be-BY" sz="8600" b="1" dirty="0" smtClean="0">
                <a:solidFill>
                  <a:srgbClr val="F18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 </a:t>
            </a:r>
          </a:p>
          <a:p>
            <a:pPr indent="457200" algn="ctr"/>
            <a:r>
              <a:rPr lang="be-BY" sz="8600" b="1" dirty="0" smtClean="0">
                <a:solidFill>
                  <a:srgbClr val="F18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ўвагу!</a:t>
            </a:r>
            <a:endParaRPr lang="ru-RU" sz="8600" b="1" dirty="0">
              <a:solidFill>
                <a:srgbClr val="F18E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179512" y="87426"/>
            <a:ext cx="936104" cy="936104"/>
          </a:xfrm>
          <a:prstGeom prst="sun">
            <a:avLst/>
          </a:prstGeom>
          <a:solidFill>
            <a:srgbClr val="FFFF00"/>
          </a:solidFill>
          <a:ln>
            <a:solidFill>
              <a:srgbClr val="750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79512" y="1232756"/>
            <a:ext cx="936104" cy="936104"/>
          </a:xfrm>
          <a:prstGeom prst="sun">
            <a:avLst/>
          </a:prstGeom>
          <a:solidFill>
            <a:srgbClr val="FFFF00"/>
          </a:solidFill>
          <a:ln>
            <a:solidFill>
              <a:srgbClr val="750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179512" y="3496242"/>
            <a:ext cx="936104" cy="936104"/>
          </a:xfrm>
          <a:prstGeom prst="sun">
            <a:avLst/>
          </a:prstGeom>
          <a:solidFill>
            <a:srgbClr val="FFFF00"/>
          </a:solidFill>
          <a:ln>
            <a:solidFill>
              <a:srgbClr val="750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179512" y="5763459"/>
            <a:ext cx="936104" cy="936104"/>
          </a:xfrm>
          <a:prstGeom prst="sun">
            <a:avLst/>
          </a:prstGeom>
          <a:solidFill>
            <a:srgbClr val="FFFF00"/>
          </a:solidFill>
          <a:ln>
            <a:solidFill>
              <a:srgbClr val="750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179512" y="4688410"/>
            <a:ext cx="936104" cy="936104"/>
          </a:xfrm>
          <a:prstGeom prst="sun">
            <a:avLst/>
          </a:prstGeom>
          <a:solidFill>
            <a:srgbClr val="FFFF00"/>
          </a:solidFill>
          <a:ln>
            <a:solidFill>
              <a:srgbClr val="750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179512" y="2410555"/>
            <a:ext cx="936104" cy="936104"/>
          </a:xfrm>
          <a:prstGeom prst="sun">
            <a:avLst/>
          </a:prstGeom>
          <a:solidFill>
            <a:srgbClr val="FFFF00"/>
          </a:solidFill>
          <a:ln>
            <a:solidFill>
              <a:srgbClr val="750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esktop\Практика\700px-Czaczersk.starostwo-1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катерина\Desktop\Практика\220px-Czaczersk.rot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78498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катерина\Desktop\Практика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16" y="2397249"/>
            <a:ext cx="1512185" cy="20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катерина\Desktop\Практика\chechersk-xram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47" y="3645024"/>
            <a:ext cx="1518167" cy="202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катерина\Desktop\Практика\Чачэрск._Палац_Чарнышовых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67" y="4819763"/>
            <a:ext cx="2014461" cy="13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Екатерина\Desktop\Практика\73883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53" y="5146973"/>
            <a:ext cx="2281369" cy="171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3059832" y="171652"/>
            <a:ext cx="5914482" cy="1169116"/>
          </a:xfrm>
          <a:prstGeom prst="snip2DiagRect">
            <a:avLst/>
          </a:prstGeom>
          <a:solidFill>
            <a:schemeClr val="tx1"/>
          </a:solidFill>
          <a:ln>
            <a:solidFill>
              <a:srgbClr val="75094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5 месц, якія абавязкова трэба наведаць, калі вы прыехалі ў Чачэрск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9" name="Пятно 2 8"/>
          <p:cNvSpPr/>
          <p:nvPr/>
        </p:nvSpPr>
        <p:spPr>
          <a:xfrm>
            <a:off x="185630" y="2924944"/>
            <a:ext cx="1506049" cy="1160738"/>
          </a:xfrm>
          <a:prstGeom prst="irregularSeal2">
            <a:avLst/>
          </a:prstGeom>
          <a:solidFill>
            <a:schemeClr val="tx1"/>
          </a:solidFill>
          <a:ln>
            <a:solidFill>
              <a:srgbClr val="750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1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005693" y="1124744"/>
            <a:ext cx="1130829" cy="1226451"/>
          </a:xfrm>
          <a:prstGeom prst="irregularSeal1">
            <a:avLst/>
          </a:prstGeom>
          <a:solidFill>
            <a:schemeClr val="tx1"/>
          </a:solidFill>
          <a:ln>
            <a:solidFill>
              <a:srgbClr val="750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2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3136523" y="5665879"/>
            <a:ext cx="1340354" cy="1192122"/>
          </a:xfrm>
          <a:prstGeom prst="irregularSeal1">
            <a:avLst/>
          </a:prstGeom>
          <a:solidFill>
            <a:schemeClr val="tx1"/>
          </a:solidFill>
          <a:ln>
            <a:solidFill>
              <a:srgbClr val="750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3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5451658" y="3580468"/>
            <a:ext cx="1280582" cy="1239295"/>
          </a:xfrm>
          <a:prstGeom prst="irregularSeal1">
            <a:avLst/>
          </a:prstGeom>
          <a:solidFill>
            <a:schemeClr val="tx1"/>
          </a:solidFill>
          <a:ln>
            <a:solidFill>
              <a:srgbClr val="750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7524328" y="4005065"/>
            <a:ext cx="1274845" cy="1091044"/>
          </a:xfrm>
          <a:prstGeom prst="irregularSeal1">
            <a:avLst/>
          </a:prstGeom>
          <a:solidFill>
            <a:schemeClr val="tx1"/>
          </a:solidFill>
          <a:ln>
            <a:solidFill>
              <a:srgbClr val="750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5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Екатерина\Desktop\Практика\20120728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Екатерина\Desktop\Практика\1439122714_dsc_0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22" y="5311209"/>
            <a:ext cx="2051720" cy="13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904"/>
            <a:ext cx="4968552" cy="369331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457200" algn="just"/>
            <a:r>
              <a:rPr lang="ru-RU" sz="13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Segoe Print" pitchFamily="2" charset="0"/>
              </a:rPr>
              <a:t>Горад</a:t>
            </a:r>
            <a:r>
              <a:rPr lang="ru-RU" sz="13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Чачэрск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-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цэнтр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Чачэрскага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раёна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Гомельскай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вобласці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</a:p>
          <a:p>
            <a:pPr indent="457200" algn="just"/>
            <a:r>
              <a:rPr lang="ru-RU" sz="13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Segoe Print" pitchFamily="2" charset="0"/>
              </a:rPr>
              <a:t>Чачэрск</a:t>
            </a:r>
            <a:r>
              <a:rPr lang="ru-RU" sz="13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размешчаны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стромкім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беразе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ракі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Чачоры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правага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прытоку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ракі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Сож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Паблізу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ад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упадзення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Чачоры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Сож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знаходзіцца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рачная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прыстань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Сажы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пабудаваная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160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гадоў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таму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. Да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яе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прычальваюць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грузавыя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баржы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якія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перавозяць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грузы ў Гомель.</a:t>
            </a:r>
          </a:p>
          <a:p>
            <a:pPr indent="457200" algn="just"/>
            <a:r>
              <a:rPr lang="ru-RU" sz="13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Segoe Print" pitchFamily="2" charset="0"/>
              </a:rPr>
              <a:t>Разліў</a:t>
            </a:r>
            <a:r>
              <a:rPr lang="ru-RU" sz="13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ракі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Сож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доўжыцца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вельмі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доўга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Разліваючыся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канцы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сакавіка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або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пачатку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красавіка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яна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ператварае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пойму і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плоскія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міжрэччы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суцэльныя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водныя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прасторы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, і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толькі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да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канца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траўня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вада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паступова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спадае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пакідаючы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мноства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азёр-старыц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</a:p>
          <a:p>
            <a:pPr indent="457200" algn="just"/>
            <a:r>
              <a:rPr lang="ru-RU" sz="13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Segoe Print" pitchFamily="2" charset="0"/>
              </a:rPr>
              <a:t>Ці</a:t>
            </a:r>
            <a:r>
              <a:rPr lang="ru-RU" sz="13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ледзь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не ў кожным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раёне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Беларусі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знойдзецца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возера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якое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называюць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Святым.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Ёсць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Святое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возера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і ў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Чачэрску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, на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яго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ўсходняй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ўскраіне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. І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вядома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ж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ёсць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легенда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аб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патанулы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ім</a:t>
            </a:r>
            <a:r>
              <a:rPr lang="ru-RU" sz="13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Segoe Print" pitchFamily="2" charset="0"/>
              </a:rPr>
              <a:t>царквы</a:t>
            </a:r>
            <a:r>
              <a:rPr lang="ru-RU" sz="1300" b="1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  <a:endParaRPr lang="ru-RU" sz="13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2054" name="Picture 6" descr="C:\Users\Екатерина\Desktop\Практика\s000286_6856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42" y="4335641"/>
            <a:ext cx="2517593" cy="19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катерина\Desktop\Практика\1189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35" y="3526839"/>
            <a:ext cx="2734665" cy="17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Екатерина\Desktop\Практика\320px-Ратуша._г._Чачэрс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29" y="1768416"/>
            <a:ext cx="2295615" cy="172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Екатерина\Desktop\Практика\Чачэрск._Палац_Чарнышовых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75" y="0"/>
            <a:ext cx="2587926" cy="176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Екатерина\Desktop\Практика\chechersk-xram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1222"/>
            <a:ext cx="1840022" cy="24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катерина\Desktop\Практика\20120728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1652"/>
            <a:ext cx="5076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Пасля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таго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як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Кацярына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II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падаравала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Чачэрск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генерал-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губернатару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Чарнышову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ён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цалкам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перабудаваў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горад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У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цэнтры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з'явілася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ратуша, а на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ўскраінах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горада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-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чатыры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храма: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тры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царквы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адзін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касцёл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pPr indent="457200" algn="just"/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Разыначка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Чачэрска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-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унікальная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для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Беларусі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ратуша. 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Ратуш 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ў нас у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Беларусі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захавалася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ўсяго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пяць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Чачэрская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характэрная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тым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што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над каменным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будынкам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узвышаюцца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пяць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драўляных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вежаў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-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чатыры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маленькіх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адна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вялікая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цэнтральная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Прычым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выкананы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яны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адным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тым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жа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стылі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Архітэктура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ратушы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незвычайная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адрозніваецца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ад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традыцыйных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мастацкіх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нормаў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канца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XVIII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стагоддзя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Разам з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класічнымі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дэталямі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тут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ўжываюцца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стральчатыя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аркі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нішы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запазычаныя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з арсенала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гатычнага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дойлідства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pPr indent="457200" algn="just"/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Ратуша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будавалася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як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цэнтральнае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збудаванне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горада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: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яе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павінна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было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быць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відаць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з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любога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месца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Чачэрска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Гэта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масіўны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двухпавярховы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квадратны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будынак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завершаны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пяццю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драўлянымі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чатырохкутнымі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вежамі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з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якіх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чатыры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ўвянчаныя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шпілямі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размяшчаюцца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па кутах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ратушы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а пятая,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звужваецца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дагары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займае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цэнтр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пабудовы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ўсталяваная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чатырохкутным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барабане.</a:t>
            </a: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5220072" y="171652"/>
            <a:ext cx="3754242" cy="648072"/>
          </a:xfrm>
          <a:prstGeom prst="snip2DiagRect">
            <a:avLst/>
          </a:prstGeom>
          <a:solidFill>
            <a:srgbClr val="F18E73">
              <a:alpha val="76000"/>
            </a:srgbClr>
          </a:solidFill>
          <a:ln>
            <a:solidFill>
              <a:srgbClr val="75094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400" dirty="0" smtClean="0">
                <a:latin typeface="Segoe Script" pitchFamily="34" charset="0"/>
              </a:rPr>
              <a:t>Ратуша</a:t>
            </a:r>
            <a:endParaRPr lang="ru-RU" sz="4400" dirty="0">
              <a:latin typeface="Segoe Script" pitchFamily="34" charset="0"/>
            </a:endParaRPr>
          </a:p>
        </p:txBody>
      </p:sp>
      <p:pic>
        <p:nvPicPr>
          <p:cNvPr id="3075" name="Picture 3" descr="C:\Users\Екатерина\Desktop\Практика\220px-Czaczersk.rot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75" y="1004373"/>
            <a:ext cx="2878835" cy="290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катерина\Desktop\Практика\загружено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74624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Екатерина\Desktop\Практика\250px-Tschernyschew_Zacha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60" y="4174624"/>
            <a:ext cx="19523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Екатерина\Desktop\Практика\1189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25" y="3916871"/>
            <a:ext cx="2734665" cy="17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Екатерина\Desktop\Практика\ratusha0546_d2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6675"/>
            <a:ext cx="22860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Практика\20120728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03" y="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Унікальная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асаблівасць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ратушы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-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драўляная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вінтавая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лесвіца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У 1974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годзе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ратушы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здарыўся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пажар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Драўляныя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канструкцыі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і старая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лесвіца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згарэлі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вось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калона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яе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цэнтры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нейкім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чынам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ацалела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Аказалася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гэта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ствол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вялізнага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дуба, на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які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нибы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нанізаны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будынак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pPr indent="457200" algn="just"/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З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назіральнай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пляцоўкі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вышыні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амаль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30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метраў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бачныя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нават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вёскі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суседняга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Кармянскага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раёна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Чаго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не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хапае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Чачэрскай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ратушы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так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гэта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гадзінн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іка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Два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стагоддзі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таму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яны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былі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Тут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нават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дзяжурыў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гадзінны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апавяшчаў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боем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курантаў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гараджан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ам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аб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прыездзе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знатных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гасцей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pPr indent="457200" algn="just"/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Чарнышоў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стварыў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тут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таксама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прыгонны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тэатр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аркестр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якія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выступалі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ў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ратушы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6940" y="4395787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e-BY" sz="1400" b="1" dirty="0">
                <a:solidFill>
                  <a:schemeClr val="bg1"/>
                </a:solidFill>
                <a:latin typeface="Segoe Print" pitchFamily="2" charset="0"/>
              </a:rPr>
              <a:t>Старыя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гістарычны</a:t>
            </a:r>
            <a:r>
              <a:rPr lang="be-BY" sz="1400" b="1" dirty="0">
                <a:solidFill>
                  <a:schemeClr val="bg1"/>
                </a:solidFill>
                <a:latin typeface="Segoe Print" pitchFamily="2" charset="0"/>
              </a:rPr>
              <a:t>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пабудов</a:t>
            </a:r>
            <a:r>
              <a:rPr lang="be-BY" sz="1400" b="1" dirty="0">
                <a:solidFill>
                  <a:schemeClr val="bg1"/>
                </a:solidFill>
                <a:latin typeface="Segoe Print" pitchFamily="2" charset="0"/>
              </a:rPr>
              <a:t>ы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насяляюць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прывіды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Іх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крокі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прысутнасць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не раз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адзначалі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ратушы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сядзібе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Чарнышова-Круглікава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Вось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яшчэ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цікавы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факт: у 1980-х г</a:t>
            </a:r>
            <a:r>
              <a:rPr lang="be-BY" sz="1400" b="1" dirty="0">
                <a:solidFill>
                  <a:schemeClr val="bg1"/>
                </a:solidFill>
                <a:latin typeface="Segoe Print" pitchFamily="2" charset="0"/>
              </a:rPr>
              <a:t>г. жыхар Чачэрска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be-BY" sz="1400" b="1" dirty="0">
                <a:solidFill>
                  <a:schemeClr val="bg1"/>
                </a:solidFill>
                <a:latin typeface="Segoe Print" pitchFamily="2" charset="0"/>
              </a:rPr>
              <a:t>капаючы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агарод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праваліўся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пад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зямлю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разам з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канём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. Так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адкрылася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наяўнасць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падземных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хадоў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што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вялі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ад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ратушы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трох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be-BY" sz="1400" b="1" dirty="0">
                <a:solidFill>
                  <a:schemeClr val="bg1"/>
                </a:solidFill>
                <a:latin typeface="Segoe Print" pitchFamily="2" charset="0"/>
              </a:rPr>
              <a:t>на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кірунках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: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Замкава</a:t>
            </a:r>
            <a:r>
              <a:rPr lang="be-BY" sz="1400" b="1" dirty="0">
                <a:solidFill>
                  <a:schemeClr val="bg1"/>
                </a:solidFill>
                <a:latin typeface="Segoe Print" pitchFamily="2" charset="0"/>
              </a:rPr>
              <a:t>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гар</a:t>
            </a:r>
            <a:r>
              <a:rPr lang="be-BY" sz="1400" b="1" dirty="0">
                <a:solidFill>
                  <a:schemeClr val="bg1"/>
                </a:solidFill>
                <a:latin typeface="Segoe Print" pitchFamily="2" charset="0"/>
              </a:rPr>
              <a:t>а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be-BY" sz="1400" b="1" dirty="0">
                <a:solidFill>
                  <a:schemeClr val="bg1"/>
                </a:solidFill>
                <a:latin typeface="Segoe Print" pitchFamily="2" charset="0"/>
              </a:rPr>
              <a:t>вінакурня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мяшчанск</a:t>
            </a:r>
            <a:r>
              <a:rPr lang="be-BY" sz="1400" b="1" dirty="0">
                <a:solidFill>
                  <a:schemeClr val="bg1"/>
                </a:solidFill>
                <a:latin typeface="Segoe Print" pitchFamily="2" charset="0"/>
              </a:rPr>
              <a:t>і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лес. Але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тыя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зачыненыя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нават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для музейных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работнікаў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з-за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небяспекі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абвалу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</p:txBody>
      </p:sp>
      <p:pic>
        <p:nvPicPr>
          <p:cNvPr id="4098" name="Picture 2" descr="C:\Users\Екатерина\Desktop\Практика\Чачэрск._Ратуша_2013_(0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6" y="5013176"/>
            <a:ext cx="2160687" cy="16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катерина\Desktop\Практика\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37" y="127284"/>
            <a:ext cx="2417332" cy="16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катерина\Desktop\Практика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93" y="254568"/>
            <a:ext cx="2035721" cy="13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Екатерина\Desktop\Практика\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47369"/>
            <a:ext cx="1975194" cy="13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Екатерина\Desktop\Практика\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40" y="1739862"/>
            <a:ext cx="1543109" cy="23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Екатерина\Desktop\Практика\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66158"/>
            <a:ext cx="2123480" cy="14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Екатерина\Desktop\Практика\3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77656"/>
            <a:ext cx="2538471" cy="169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Екатерина\Desktop\Практика\1371-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16073"/>
            <a:ext cx="1333351" cy="20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Екатерина\Desktop\Практика\3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56" y="3277915"/>
            <a:ext cx="1287956" cy="19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Практика\20120728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1" y="0"/>
            <a:ext cx="91557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220072" y="171652"/>
            <a:ext cx="3754242" cy="648072"/>
          </a:xfrm>
          <a:prstGeom prst="snip2DiagRect">
            <a:avLst/>
          </a:prstGeom>
          <a:solidFill>
            <a:srgbClr val="F18E73">
              <a:alpha val="76000"/>
            </a:srgbClr>
          </a:solidFill>
          <a:ln>
            <a:solidFill>
              <a:srgbClr val="75094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800" dirty="0" smtClean="0">
                <a:latin typeface="Segoe Script" pitchFamily="34" charset="0"/>
              </a:rPr>
              <a:t>Замкавая гара</a:t>
            </a:r>
            <a:endParaRPr lang="ru-RU" sz="2800" dirty="0"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220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У 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межах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горада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знаходзіцца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цэнтр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прыцягнення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падарожнікаў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-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Замкавая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гара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Вышыня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яе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прыкладна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14 м. 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З гары адкрываецца цудоўны пейзаж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-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адзін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з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найпрыгажэйшых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ўсёй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Беларусі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</a:p>
          <a:p>
            <a:pPr indent="457200" algn="just"/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У 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часы 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ВКЛ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тут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быў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драўляны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замак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звестак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пра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які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захавалася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няшмат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Звесткі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за 1682 г.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паведамляюць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пра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наяўнасць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замкавай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гары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8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вежаў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брамы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двайны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загарадзі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з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хваёвых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ствалоў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Усё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гэта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акаляў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абарончы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роў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напоўнены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вадой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з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ракі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Ч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ч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о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Праз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роў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быў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перакінуты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пад'ёмны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мост на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ланцугах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Драўляныя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сечаныя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сцены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былі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замазаны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глінай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Абмазка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не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дазваляла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запаліць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сцены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спецыяльна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стрэламі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таксама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засцерагала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ад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гніення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1702" y="4734342"/>
            <a:ext cx="50877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Segoe Print" pitchFamily="2" charset="0"/>
              </a:rPr>
              <a:t>Праз</a:t>
            </a:r>
            <a:r>
              <a:rPr lang="ru-RU" sz="12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абарончы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роў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ішоў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драўляны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мост з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парэнчамі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які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ляжаў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зруб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Уваход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ўязную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браму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замыкалі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дубовыя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вароты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абабітыя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жалезам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Тут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жа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мелася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невялік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ія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ўваходныя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дзверы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Ніжні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паверх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брамы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займалі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дзве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вязніцы-турмы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куды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саджалі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зладзеяў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З залы,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размешчанай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у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другім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паверсе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па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лесвіцы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траплялі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трэці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паверх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Тут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жа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ме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а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іся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прасторнае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памяшканне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выхад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баявую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галерэю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абшыт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ую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дошкамі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Уверсе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пад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самым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купалам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размяшчаліся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байніцы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і баяв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ы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памост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для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стралкоў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Вакол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гаспадарчых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замкавых</a:t>
            </a:r>
            <a:r>
              <a:rPr lang="ru-RU" sz="1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Segoe Print" pitchFamily="2" charset="0"/>
              </a:rPr>
              <a:t>пабудоў</a:t>
            </a:r>
            <a:r>
              <a:rPr lang="be-BY" sz="1200" b="1" dirty="0">
                <a:solidFill>
                  <a:schemeClr val="bg1"/>
                </a:solidFill>
                <a:latin typeface="Segoe Print" pitchFamily="2" charset="0"/>
              </a:rPr>
              <a:t>. Замак у той час разам з Чачэрскім стараствам належаў Міхалу Агінскаму.</a:t>
            </a:r>
            <a:endParaRPr lang="ru-RU" sz="12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5122" name="Picture 2" descr="C:\Users\Екатерина\Desktop\Практика\Michał_Kazimierz_Ogińsk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13164"/>
            <a:ext cx="1872208" cy="24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Екатерина\Desktop\IMG_20160508_2029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34342"/>
            <a:ext cx="3554894" cy="19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Екатерина\Desktop\Чачэрск\69279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754242" cy="25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Екатерина\Desktop\Чачэрск\CHecherskiy-zam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42" y="3382965"/>
            <a:ext cx="1518353" cy="150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Екатерина\Desktop\Чачэрск\2fa3f593e7ecdada404c4d143873b3ba_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85" y="2324115"/>
            <a:ext cx="2928770" cy="241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Практика\20120728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0841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У 1787 г. на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месцы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старога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Чачэрскага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замка новы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ўладальнік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Чачэрска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граф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Чарнышоў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пабудаваў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гары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палац. Палац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быў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пабудаваны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гатычным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стылі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меў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форму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паўкола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Аднак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ён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не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прастаяў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і за сто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гадоў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. У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дакументах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1855 г. палац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яшчэ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згадваецца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як палац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ўдавы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Захара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Чарнышова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Ганны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Радзівонаўны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, але ў той час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ён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ужо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знаходзіўся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запусценні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Яшчэ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праз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30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гадоў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, па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апісанні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1884 г. палац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ўжо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не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існаваў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яго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месца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займалі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розныя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насаджэнні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Segoe Print" pitchFamily="2" charset="0"/>
            </a:endParaRPr>
          </a:p>
          <a:p>
            <a:pPr indent="457200" algn="just"/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На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Замкавай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гары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разлог для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археолага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. Тут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можна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знайсці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керамічныя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чарапкі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бронзавага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веку, і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каменнае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ядзерка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часоў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Рэчы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Паспалітай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, і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аскепкі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бутэлькі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XVII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стагоддзя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Segoe Print" pitchFamily="2" charset="0"/>
            </a:endParaRPr>
          </a:p>
          <a:p>
            <a:pPr indent="457200" algn="just"/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А зараз тут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стаіць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помнік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брацкай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магіле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савецкіх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воінаў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партызан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якія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загінулі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Чачэрскай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зямлі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ў баях з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нацыстамі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ў гады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Вялікай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Айчыннай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вайны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</p:txBody>
      </p:sp>
      <p:pic>
        <p:nvPicPr>
          <p:cNvPr id="6146" name="Picture 2" descr="C:\Users\Екатерина\Desktop\Практик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85" y="40184"/>
            <a:ext cx="3011099" cy="41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Екатерина\Desktop\Чачэрск\1ChImNnlfw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80" y="4365104"/>
            <a:ext cx="2356707" cy="161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катерина\Desktop\Чачэрск\0_1099c0_5a9b2c8a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27" y="4725144"/>
            <a:ext cx="2978517" cy="198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катерина\Desktop\Практика\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3" y="4798769"/>
            <a:ext cx="2755891" cy="1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Практика\20120728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5220072" y="171652"/>
            <a:ext cx="3754242" cy="648072"/>
          </a:xfrm>
          <a:prstGeom prst="snip2DiagRect">
            <a:avLst/>
          </a:prstGeom>
          <a:solidFill>
            <a:srgbClr val="F18E73">
              <a:alpha val="76000"/>
            </a:srgbClr>
          </a:solidFill>
          <a:ln>
            <a:solidFill>
              <a:srgbClr val="75094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000" dirty="0" smtClean="0">
                <a:latin typeface="Segoe Script" pitchFamily="34" charset="0"/>
              </a:rPr>
              <a:t>Спаса-праабражэнская царква</a:t>
            </a:r>
            <a:endParaRPr lang="ru-RU" sz="2000" dirty="0">
              <a:latin typeface="Segoe Script" pitchFamily="34" charset="0"/>
            </a:endParaRPr>
          </a:p>
        </p:txBody>
      </p:sp>
      <p:pic>
        <p:nvPicPr>
          <p:cNvPr id="7170" name="Picture 2" descr="C:\Users\Екатерина\Desktop\Практика\5b755e381b75c700cf6b3074f5645e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3145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14" y="32518"/>
            <a:ext cx="50569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</a:rPr>
              <a:t> У 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свой час</a:t>
            </a:r>
            <a:r>
              <a:rPr lang="be-BY" sz="1600" b="1" dirty="0">
                <a:solidFill>
                  <a:schemeClr val="bg1"/>
                </a:solidFill>
                <a:latin typeface="Segoe Print" pitchFamily="2" charset="0"/>
              </a:rPr>
              <a:t>,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па баках</a:t>
            </a:r>
            <a:r>
              <a:rPr lang="be-BY" sz="1600" b="1" dirty="0">
                <a:solidFill>
                  <a:schemeClr val="bg1"/>
                </a:solidFill>
                <a:latin typeface="Segoe Print" pitchFamily="2" charset="0"/>
              </a:rPr>
              <a:t>,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вакол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ратушы</a:t>
            </a:r>
            <a:r>
              <a:rPr lang="be-BY" sz="1600" b="1" dirty="0">
                <a:solidFill>
                  <a:schemeClr val="bg1"/>
                </a:solidFill>
                <a:latin typeface="Segoe Print" pitchFamily="2" charset="0"/>
              </a:rPr>
              <a:t>,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размяшчаліся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чатыры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храма: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адзін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каталіцкі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тры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праваслаўных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. Па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адной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з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версій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4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культавых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пабудовы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Чачэрска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былі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пабудаваныя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па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праекце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знакамітага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архітэктара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Джакама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Кваренги. У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іх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аснове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ляжаў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адзін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і той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жа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праект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храма-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ратонды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г.зн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круглага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храма. Граф З</a:t>
            </a:r>
            <a:r>
              <a:rPr lang="be-BY" sz="1600" b="1" dirty="0">
                <a:solidFill>
                  <a:schemeClr val="bg1"/>
                </a:solidFill>
                <a:latin typeface="Segoe Print" pitchFamily="2" charset="0"/>
              </a:rPr>
              <a:t>ахар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Чарнышоў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сам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дапоўніў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праект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Кваренги: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Праабражэнскай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Узнясенскай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цэрквах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ён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дамаляваў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бабінец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апсіды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, а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касцёлу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Святой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Тройцы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царквы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Раства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Багародзіцы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-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вежы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на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галоўным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Segoe Print" pitchFamily="2" charset="0"/>
              </a:rPr>
              <a:t>фасадзе</a:t>
            </a:r>
            <a:r>
              <a:rPr lang="ru-RU" sz="1600" b="1" dirty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</p:txBody>
      </p:sp>
      <p:pic>
        <p:nvPicPr>
          <p:cNvPr id="6" name="Picture 5" descr="C:\Users\Екатерина\Desktop\Практика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8222"/>
            <a:ext cx="1913360" cy="23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катерина\Desktop\Практика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84" y="3429000"/>
            <a:ext cx="317682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катерина\Desktop\Практика\Čačersk,_Zamkavaja._Чачэрск,_Замкавая_(XIX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26" y="4940058"/>
            <a:ext cx="3168186" cy="17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Екатерина\Desktop\Практика\69453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75" y="2191352"/>
            <a:ext cx="2000039" cy="24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катерина\Desktop\Практика\20120728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Екатерина\Desktop\Чачэрск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78" y="2564904"/>
            <a:ext cx="2351052" cy="289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266"/>
            <a:ext cx="52920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be-BY" sz="1400" b="1" dirty="0">
                <a:solidFill>
                  <a:schemeClr val="bg1"/>
                </a:solidFill>
                <a:latin typeface="Segoe Print" pitchFamily="2" charset="0"/>
              </a:rPr>
              <a:t>Цэлым застаўся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толькі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адзін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з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іх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-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праваслаўная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Спаса-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Праабражэнская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царква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-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ратонда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з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паўсферычным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купалам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стройнай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званіцай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вытрыманая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стылі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класіцызму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pPr indent="457200" algn="just"/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Заклаў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яе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граф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Чарнышоў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ў 1779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годзе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. Знак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лёсу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- якая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захавалася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царква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была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самай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беднай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. Ад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раскошы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астатніх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сабораў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няма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і следу: у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розныя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гады сваю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чорную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працу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зрабіл</a:t>
            </a:r>
            <a:r>
              <a:rPr lang="be-BY" sz="1400" b="1" dirty="0">
                <a:solidFill>
                  <a:schemeClr val="bg1"/>
                </a:solidFill>
                <a:latin typeface="Segoe Print" pitchFamily="2" charset="0"/>
              </a:rPr>
              <a:t>а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бомба,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маланка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і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раптоўны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Segoe Print" pitchFamily="2" charset="0"/>
              </a:rPr>
              <a:t>пажар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Ацалелая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царква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вельмі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цікавая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яе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асноўн</a:t>
            </a:r>
            <a:r>
              <a:rPr lang="be-BY" sz="1400" b="1" dirty="0" smtClean="0">
                <a:solidFill>
                  <a:schemeClr val="bg1"/>
                </a:solidFill>
                <a:latin typeface="Segoe Print" pitchFamily="2" charset="0"/>
              </a:rPr>
              <a:t>ая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зала кругл</a:t>
            </a:r>
            <a:r>
              <a:rPr lang="be-BY" sz="1400" b="1" dirty="0" smtClean="0">
                <a:solidFill>
                  <a:schemeClr val="bg1"/>
                </a:solidFill>
                <a:latin typeface="Segoe Print" pitchFamily="2" charset="0"/>
              </a:rPr>
              <a:t>ая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!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Прычым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з круглых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цэркваў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гэтая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- самая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вялікая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Беларусі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: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дыяметр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драўлянага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купала 15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метраў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!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Яе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падлогу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памятае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туфлікі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самой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Кацярыны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II, якая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прымала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ўдзел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у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асвячэнні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Спаса-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Праабражэнскай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царквы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ў 1783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годзе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яна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сустракалася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тут з графам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Румянцавым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уладальнікам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Гомеля, па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дарозе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ў Крым.</a:t>
            </a:r>
          </a:p>
          <a:p>
            <a:pPr indent="457200" algn="just"/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Сцены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царквы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распісаны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італьянскімі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майстрамі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У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алтары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захоўваецца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унікальная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ікона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"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Сашэсце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ў пекла", якая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датуецца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1678 годам.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Яшчэ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адна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ікона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з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Чачэрска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- "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Маці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Божая-неўвядальны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колер» -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ўпрыгожвае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калекцыю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Мастацкага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музея ў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Мінску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</a:t>
            </a:r>
          </a:p>
          <a:p>
            <a:pPr indent="457200" algn="just"/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Сёння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вернікі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з розных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месцаў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прыязджаюць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сюды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каб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паставіць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свечку Яну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Кармянскаму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З'яўленне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гэтага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абраза</a:t>
            </a:r>
            <a:r>
              <a:rPr lang="ru-RU" sz="14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-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асобная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гісторыя.У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2000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годзе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царкву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прыйшла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ўсхваляваная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жанчына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У руках у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яе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быў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абраз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з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якой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сачыліся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кроплі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крыві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Яе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яна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купіла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напярэдадні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ў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вёсцы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Карма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Добрушскага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раёна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дзе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наведвала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мошчы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святога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Іаана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Кармянскага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Пасля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працяглых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малітваў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кроплі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растварыліся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, а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ікона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стала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пахнуць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 Эксперты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пацвердзілі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яе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Segoe Print" pitchFamily="2" charset="0"/>
              </a:rPr>
              <a:t>ўнікальнасць</a:t>
            </a:r>
            <a:r>
              <a:rPr lang="ru-RU" sz="1400" b="1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</p:txBody>
      </p:sp>
      <p:pic>
        <p:nvPicPr>
          <p:cNvPr id="8194" name="Picture 2" descr="C:\Users\Екатерина\Desktop\Практика\000169__1838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488"/>
            <a:ext cx="3535226" cy="235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катерина\Desktop\Чачэрск\загружено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20100"/>
            <a:ext cx="1849849" cy="25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Екатерина\Desktop\Практика\hoczczac01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5157192"/>
            <a:ext cx="2457425" cy="163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0B980C-212B-4990-8CE8-F47718DAF6A2}"/>
</file>

<file path=customXml/itemProps2.xml><?xml version="1.0" encoding="utf-8"?>
<ds:datastoreItem xmlns:ds="http://schemas.openxmlformats.org/officeDocument/2006/customXml" ds:itemID="{76EC7C8F-0C1D-4752-9813-0D6AEEAA634E}"/>
</file>

<file path=customXml/itemProps3.xml><?xml version="1.0" encoding="utf-8"?>
<ds:datastoreItem xmlns:ds="http://schemas.openxmlformats.org/officeDocument/2006/customXml" ds:itemID="{9EA91E80-47AE-4920-97F1-FB0A13E84A8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1559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Збяры Беларусь у сваім сэрцы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Збяры Беларусь у сваім сэрцы</dc:title>
  <dc:creator>Екатерина</dc:creator>
  <cp:lastModifiedBy>Екатерина</cp:lastModifiedBy>
  <cp:revision>26</cp:revision>
  <dcterms:created xsi:type="dcterms:W3CDTF">2016-07-02T14:32:02Z</dcterms:created>
  <dcterms:modified xsi:type="dcterms:W3CDTF">2016-07-03T23:00:37Z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