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3" r:id="rId13"/>
    <p:sldId id="274" r:id="rId14"/>
    <p:sldId id="266" r:id="rId15"/>
    <p:sldId id="267" r:id="rId16"/>
    <p:sldId id="268" r:id="rId17"/>
    <p:sldId id="269" r:id="rId18"/>
    <p:sldId id="277" r:id="rId19"/>
    <p:sldId id="270" r:id="rId20"/>
    <p:sldId id="271" r:id="rId21"/>
    <p:sldId id="276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9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8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52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0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99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4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3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9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2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8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6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9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3C15-AE85-4FD5-AA4B-7798853311C9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0E67C5-F1D1-4B0C-8B32-661C15832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2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6864" cy="103554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Национальные парки </a:t>
            </a:r>
            <a:r>
              <a:rPr lang="ru-RU" i="1" dirty="0" smtClean="0"/>
              <a:t> </a:t>
            </a:r>
            <a:r>
              <a:rPr lang="ru-RU" i="1" dirty="0" smtClean="0"/>
              <a:t>и заповедники</a:t>
            </a:r>
            <a:endParaRPr lang="ru-RU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5949280"/>
            <a:ext cx="8280920" cy="6480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Выполнил 					</a:t>
            </a:r>
            <a:r>
              <a:rPr lang="en-US" sz="1800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</a:rPr>
              <a:t>Гусалов</a:t>
            </a:r>
            <a:r>
              <a:rPr lang="ru-RU" sz="1800" dirty="0" smtClean="0">
                <a:solidFill>
                  <a:schemeClr val="tx1"/>
                </a:solidFill>
              </a:rPr>
              <a:t> Д.В.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Студент группы Би-53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5363" name="Picture 3" descr="C:\Users\Админ\Desktop\cd_521c95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046"/>
            <a:ext cx="2919765" cy="21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дмин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6" y="472032"/>
            <a:ext cx="2890226" cy="21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42998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/>
              <a:t>Национальный </a:t>
            </a:r>
            <a:r>
              <a:rPr lang="ru-RU" sz="2400" dirty="0"/>
              <a:t>парк занесен в список Всемирного наследия ЮНЕСКО и имеет статус биосферного заповедника. Сейчас в пуще работает музей природы, расположена резиденция белорусского Деда Мороза. Национальный парк довольно интенсивно используется в рекреационных целях.</a:t>
            </a:r>
          </a:p>
        </p:txBody>
      </p:sp>
      <p:pic>
        <p:nvPicPr>
          <p:cNvPr id="7170" name="Picture 2" descr="C:\Users\Админ\Desktop\800xdsc_6630_dsc_6635-6-images-res-9-pcu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80454"/>
            <a:ext cx="4327910" cy="207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55" y="4539829"/>
            <a:ext cx="2894831" cy="231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\Desktop\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11"/>
            <a:ext cx="2675087" cy="200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\Desktop\000650_5119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6" y="61909"/>
            <a:ext cx="4918497" cy="210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"/>
            <a:ext cx="9144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213"/>
            <a:ext cx="4369290" cy="3276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90" y="3621251"/>
            <a:ext cx="4801338" cy="320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4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795428" cy="31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7630" y="4895223"/>
            <a:ext cx="3838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природы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81"/>
            <a:ext cx="5587783" cy="336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50" y="3365752"/>
            <a:ext cx="5137592" cy="342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1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89199" cy="1280890"/>
          </a:xfrm>
        </p:spPr>
        <p:txBody>
          <a:bodyPr>
            <a:normAutofit/>
          </a:bodyPr>
          <a:lstStyle/>
          <a:p>
            <a:r>
              <a:rPr lang="ru-RU" sz="4600" b="1" dirty="0"/>
              <a:t>"</a:t>
            </a:r>
            <a:r>
              <a:rPr lang="ru-RU" sz="4600" b="1" dirty="0" err="1"/>
              <a:t>Браславские</a:t>
            </a:r>
            <a:r>
              <a:rPr lang="ru-RU" sz="4600" b="1" dirty="0"/>
              <a:t> озера"</a:t>
            </a:r>
          </a:p>
        </p:txBody>
      </p:sp>
      <p:pic>
        <p:nvPicPr>
          <p:cNvPr id="8194" name="Picture 2" descr="C:\Users\Админ\Desktop\braslavskie-oz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39629"/>
            <a:ext cx="5688631" cy="581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braslavskie-ozr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4824"/>
            <a:ext cx="4420318" cy="247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Desktop\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43" y="4339661"/>
            <a:ext cx="4511557" cy="2533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358" y="40466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3000" dirty="0" smtClean="0"/>
              <a:t>Занимает </a:t>
            </a:r>
            <a:r>
              <a:rPr lang="ru-RU" sz="3000" dirty="0"/>
              <a:t>площадь свыше 69 тыс. га и включает в себя несколько заказников и памятников природы. Основная цель создания национального парка - сохранение уникальных природных комплексов </a:t>
            </a:r>
            <a:r>
              <a:rPr lang="ru-RU" sz="3000" dirty="0" err="1"/>
              <a:t>Браславской</a:t>
            </a:r>
            <a:r>
              <a:rPr lang="ru-RU" sz="3000" dirty="0"/>
              <a:t> озерной группы. На месте </a:t>
            </a:r>
            <a:r>
              <a:rPr lang="ru-RU" sz="3000" dirty="0" err="1"/>
              <a:t>Браславских</a:t>
            </a:r>
            <a:r>
              <a:rPr lang="ru-RU" sz="3000" dirty="0"/>
              <a:t> озер выделяется крупная рекреационная зона.</a:t>
            </a:r>
          </a:p>
        </p:txBody>
      </p:sp>
    </p:spTree>
    <p:extLst>
      <p:ext uri="{BB962C8B-B14F-4D97-AF65-F5344CB8AC3E}">
        <p14:creationId xmlns:p14="http://schemas.microsoft.com/office/powerpoint/2010/main" val="36443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89199" cy="1280890"/>
          </a:xfrm>
        </p:spPr>
        <p:txBody>
          <a:bodyPr>
            <a:normAutofit/>
          </a:bodyPr>
          <a:lstStyle/>
          <a:p>
            <a:r>
              <a:rPr lang="ru-RU" sz="4600" b="1" dirty="0" smtClean="0"/>
              <a:t>"</a:t>
            </a:r>
            <a:r>
              <a:rPr lang="ru-RU" sz="4600" b="1" dirty="0" err="1" smtClean="0"/>
              <a:t>Припятский</a:t>
            </a:r>
            <a:r>
              <a:rPr lang="ru-RU" sz="4600" b="1" dirty="0" smtClean="0"/>
              <a:t>"</a:t>
            </a:r>
            <a:endParaRPr lang="ru-RU" sz="4600" b="1" dirty="0"/>
          </a:p>
        </p:txBody>
      </p:sp>
      <p:pic>
        <p:nvPicPr>
          <p:cNvPr id="10242" name="Picture 2" descr="C:\Users\Админ\Desktop\парк Припят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3927"/>
            <a:ext cx="8120212" cy="567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нац.парк припят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3584"/>
            <a:ext cx="645588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802315"/>
            <a:ext cx="81840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анимает площадь свыше 82 тыс. га. Статус национального парка получил в 1996 г. Возник на базе одноименного ландшафтно-гидрологического заповедника, созданного в 1969 г. Основная цель создания - сохранение уникальных природных комплексов Полесья и изучение изменений природы в связи с мелиорацией земель.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1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3663636"/>
            <a:ext cx="7659176" cy="327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61" y="1100"/>
            <a:ext cx="7129840" cy="3859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4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</a:t>
            </a:r>
            <a:r>
              <a:rPr lang="ru-RU" dirty="0" err="1"/>
              <a:t>Нарочанский</a:t>
            </a:r>
            <a:r>
              <a:rPr lang="ru-RU" dirty="0"/>
              <a:t>"</a:t>
            </a:r>
          </a:p>
        </p:txBody>
      </p:sp>
      <p:pic>
        <p:nvPicPr>
          <p:cNvPr id="12290" name="Picture 2" descr="C:\Users\Админ\Desktop\narochan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6301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548680"/>
            <a:ext cx="59766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Берегите землю!</a:t>
            </a:r>
          </a:p>
          <a:p>
            <a:pPr algn="ctr"/>
            <a:r>
              <a:rPr lang="ru-RU" sz="2800" i="1" dirty="0"/>
              <a:t>Берегите</a:t>
            </a:r>
          </a:p>
          <a:p>
            <a:pPr algn="ctr"/>
            <a:r>
              <a:rPr lang="ru-RU" sz="2800" i="1" dirty="0"/>
              <a:t>Жаворонка в голубом зените,</a:t>
            </a:r>
          </a:p>
          <a:p>
            <a:pPr algn="ctr"/>
            <a:r>
              <a:rPr lang="ru-RU" sz="2800" i="1" dirty="0"/>
              <a:t>Бабочку на листьях повилики,</a:t>
            </a:r>
          </a:p>
          <a:p>
            <a:pPr algn="ctr"/>
            <a:r>
              <a:rPr lang="ru-RU" sz="2800" i="1" dirty="0"/>
              <a:t>На тропинке солнечные блики,</a:t>
            </a:r>
          </a:p>
          <a:p>
            <a:pPr algn="ctr"/>
            <a:r>
              <a:rPr lang="ru-RU" sz="2800" i="1" dirty="0"/>
              <a:t>На камнях играющего краба,</a:t>
            </a:r>
          </a:p>
          <a:p>
            <a:pPr algn="ctr"/>
            <a:r>
              <a:rPr lang="ru-RU" sz="2800" i="1" dirty="0"/>
              <a:t>На могиле тень от баобаба,</a:t>
            </a:r>
          </a:p>
          <a:p>
            <a:pPr algn="ctr"/>
            <a:r>
              <a:rPr lang="ru-RU" sz="2800" i="1" dirty="0"/>
              <a:t>Ястреба, парящего над полем,</a:t>
            </a:r>
          </a:p>
          <a:p>
            <a:pPr algn="ctr"/>
            <a:r>
              <a:rPr lang="ru-RU" sz="2800" i="1" dirty="0"/>
              <a:t>Полумесяц над речным покоем.</a:t>
            </a:r>
          </a:p>
          <a:p>
            <a:pPr algn="ctr"/>
            <a:r>
              <a:rPr lang="ru-RU" sz="2800" i="1" dirty="0"/>
              <a:t>Ласточку, мелькающую в жите.</a:t>
            </a:r>
          </a:p>
          <a:p>
            <a:pPr algn="ctr"/>
            <a:r>
              <a:rPr lang="ru-RU" sz="2800" i="1" dirty="0"/>
              <a:t>Берегите Землю!</a:t>
            </a:r>
          </a:p>
          <a:p>
            <a:pPr algn="ctr"/>
            <a:r>
              <a:rPr lang="ru-RU" sz="2800" i="1" dirty="0"/>
              <a:t>Берегите...</a:t>
            </a:r>
          </a:p>
          <a:p>
            <a:pPr algn="r"/>
            <a:r>
              <a:rPr lang="ru-RU" sz="2800" b="1" i="1" dirty="0"/>
              <a:t>М. Дудин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8353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9377"/>
            <a:ext cx="1966393" cy="194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\Desktop\936301949eafd52a6a1ec56d1c76e1f7-thumb-333x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3450"/>
            <a:ext cx="2915816" cy="1943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дмин\Desktop\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49" y="4724549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Админ\Desktop\27177fu-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4752"/>
            <a:ext cx="2604867" cy="195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344" y="429142"/>
            <a:ext cx="5522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Занимает </a:t>
            </a:r>
            <a:r>
              <a:rPr lang="ru-RU" sz="2400" dirty="0"/>
              <a:t>площадь 94 тыс. га и включает заказник "</a:t>
            </a:r>
            <a:r>
              <a:rPr lang="ru-RU" sz="2400" dirty="0" err="1"/>
              <a:t>Блакитные</a:t>
            </a:r>
            <a:r>
              <a:rPr lang="ru-RU" sz="2400" dirty="0"/>
              <a:t> озера" и др. Основой национального парка является </a:t>
            </a:r>
            <a:r>
              <a:rPr lang="ru-RU" sz="2400" dirty="0" err="1"/>
              <a:t>Нарочанская</a:t>
            </a:r>
            <a:r>
              <a:rPr lang="ru-RU" sz="2400" dirty="0"/>
              <a:t> группа озер. Значительную площадь занимает рекреационная зона. В пределах национального парка построено много домов отдыха, санаториев. Тут расположена крупнейшая в республике курортная зона.</a:t>
            </a:r>
          </a:p>
        </p:txBody>
      </p:sp>
    </p:spTree>
    <p:extLst>
      <p:ext uri="{BB962C8B-B14F-4D97-AF65-F5344CB8AC3E}">
        <p14:creationId xmlns:p14="http://schemas.microsoft.com/office/powerpoint/2010/main" val="4133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01" y="-17512"/>
            <a:ext cx="7239000" cy="4034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467"/>
            <a:ext cx="4788024" cy="3251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1910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дмин\Desktop\braslavski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53" y="-99392"/>
            <a:ext cx="1021893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4186808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Спасибо</a:t>
            </a:r>
          </a:p>
          <a:p>
            <a:pPr marL="0" indent="0" algn="ctr">
              <a:buNone/>
            </a:pPr>
            <a:r>
              <a:rPr lang="ru-RU" sz="5400" b="1" dirty="0" smtClean="0"/>
              <a:t> за </a:t>
            </a:r>
          </a:p>
          <a:p>
            <a:pPr marL="0" indent="0" algn="ctr">
              <a:buNone/>
            </a:pPr>
            <a:r>
              <a:rPr lang="ru-RU" sz="5400" b="1" dirty="0" smtClean="0"/>
              <a:t>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070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9563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	Все </a:t>
            </a:r>
            <a:r>
              <a:rPr lang="ru-RU" sz="1700" dirty="0"/>
              <a:t>биосферные заповедники мира проектируются по единой принципиальной схеме, обязательной для всех заповедников такого ранга. Модель биосферного заповедника включает три зоны.</a:t>
            </a:r>
          </a:p>
          <a:p>
            <a:pPr algn="just"/>
            <a:r>
              <a:rPr lang="ru-RU" sz="1700" dirty="0" smtClean="0"/>
              <a:t>	В </a:t>
            </a:r>
            <a:r>
              <a:rPr lang="ru-RU" sz="1700" dirty="0"/>
              <a:t>центре — ядро заповедника, в котором охраняется биологическое разнообразие животных и растений. Здесь эволюция растительных и животных видов может происходить по возможности естественным способом. Это абсолютно заповедная территория, где запрещаются все виды хозяйственной деятельности и обеспечивается естественное развитие природных процессов. Всякое вмешательство человека, кроме проведения научных исследований, запрещено.</a:t>
            </a:r>
          </a:p>
          <a:p>
            <a:pPr algn="just"/>
            <a:r>
              <a:rPr lang="ru-RU" sz="1700" dirty="0" smtClean="0"/>
              <a:t>	Вокруг </a:t>
            </a:r>
            <a:r>
              <a:rPr lang="ru-RU" sz="1700" dirty="0"/>
              <a:t>ядра формируется более широкая буферная, или научно управляемая, зона. В этой охраняемой зоне частично разрешены те виды деятельности, которые совместимы с развитием устойчивых природных экосистем. Здесь ведется наблюдение за структурой и функционированием экосистемы, когда она подвергается различным видам антропогенного </a:t>
            </a:r>
            <a:r>
              <a:rPr lang="ru-RU" sz="1700" dirty="0" smtClean="0"/>
              <a:t>воздействия </a:t>
            </a:r>
            <a:r>
              <a:rPr lang="ru-RU" sz="1700" dirty="0"/>
              <a:t>и использования. Чаще всего эта зона совпадает с границами заповедника.</a:t>
            </a:r>
          </a:p>
          <a:p>
            <a:pPr algn="just"/>
            <a:r>
              <a:rPr lang="ru-RU" sz="1700" dirty="0" smtClean="0"/>
              <a:t>	За </a:t>
            </a:r>
            <a:r>
              <a:rPr lang="ru-RU" sz="1700" dirty="0"/>
              <a:t>буферной идет охранная, или переходная, зона для снижения негативного влияния прилегающих хозяйственных территорий на природные комплексы заповедника. Режим ведения хозяйства в буферной зоне согласуется с администрацией заповедника.</a:t>
            </a:r>
          </a:p>
          <a:p>
            <a:pPr algn="just"/>
            <a:r>
              <a:rPr lang="ru-RU" sz="17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76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Березинский </a:t>
            </a:r>
            <a:r>
              <a:rPr lang="ru-RU" sz="3200" b="1" dirty="0" smtClean="0"/>
              <a:t>биосферный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заповедник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C:\Users\Админ\Desktop\Березинский биосферный запове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60" y="1556792"/>
            <a:ext cx="6697968" cy="502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berezinskiy-zapove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902380"/>
            <a:ext cx="2709186" cy="203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8b0d907b5d5318364e7093c1017ead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9" y="3532460"/>
            <a:ext cx="3336032" cy="250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02380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Беларуси проблемы охраны природной среды стали подниматься только в 20-е гг. прошлого столетия. 30 января 1925 г. в 120 км севернее г. Минска в верхнем течении реки Березина был создан Березинский биосферный заповедник — первая официально утвержденная заповедная территория Беларуси.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3212976"/>
            <a:ext cx="5301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месте размещения заповедника, где протекает Березина со многими ее притоками, сохранились труднодоступные лесные и болотные массивы с естественными популяциями лося, медведя, бобра, выдры, европейской норки и других животных. Это одно из немногих мест в Европе, где сохранились естественные массивы </a:t>
            </a:r>
            <a:r>
              <a:rPr lang="ru-RU" dirty="0" err="1"/>
              <a:t>черноольхово</a:t>
            </a:r>
            <a:r>
              <a:rPr lang="ru-RU" dirty="0"/>
              <a:t>-ясеневых лесов и обширных болот.</a:t>
            </a:r>
          </a:p>
        </p:txBody>
      </p:sp>
    </p:spTree>
    <p:extLst>
      <p:ext uri="{BB962C8B-B14F-4D97-AF65-F5344CB8AC3E}">
        <p14:creationId xmlns:p14="http://schemas.microsoft.com/office/powerpoint/2010/main" val="27765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4636" y="332656"/>
            <a:ext cx="741878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Полесский</a:t>
            </a:r>
            <a:r>
              <a:rPr lang="ru-RU" b="1" dirty="0"/>
              <a:t> государственный радиационно-экологический </a:t>
            </a:r>
            <a:r>
              <a:rPr lang="ru-RU" b="1" dirty="0" smtClean="0"/>
              <a:t>заповедник</a:t>
            </a:r>
            <a:endParaRPr lang="ru-RU" dirty="0"/>
          </a:p>
        </p:txBody>
      </p:sp>
      <p:pic>
        <p:nvPicPr>
          <p:cNvPr id="3074" name="Picture 2" descr="C:\Users\Админ\Desktop\Полесский государственный радиационно-экологический запове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9546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poleskii-zapove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832648" cy="29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После </a:t>
            </a:r>
            <a:r>
              <a:rPr lang="ru-RU" sz="2400" dirty="0"/>
              <a:t>создания Полесского государственного радиационно-экологического заповедника произошел рост численности популяций копытных и крупных хищников. Особенно высокие темпы наблюдались с 1990 г., когда стали сказываться условия заповедного режима, в то время как на остальной территории Беларуси численность копытных в это же время имела тенденцию к заметному сокращению. </a:t>
            </a:r>
          </a:p>
        </p:txBody>
      </p:sp>
    </p:spTree>
    <p:extLst>
      <p:ext uri="{BB962C8B-B14F-4D97-AF65-F5344CB8AC3E}">
        <p14:creationId xmlns:p14="http://schemas.microsoft.com/office/powerpoint/2010/main" val="18763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kaban-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121"/>
            <a:ext cx="2932500" cy="3035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578e9c2aa7a80d5b93fa8c4ea040ca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4" y="226368"/>
            <a:ext cx="3949052" cy="295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l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0" y="335699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anim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57" y="3356992"/>
            <a:ext cx="4089779" cy="294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89199" cy="1280890"/>
          </a:xfrm>
        </p:spPr>
        <p:txBody>
          <a:bodyPr>
            <a:normAutofit/>
          </a:bodyPr>
          <a:lstStyle/>
          <a:p>
            <a:r>
              <a:rPr lang="ru-RU" sz="4600" b="1" dirty="0"/>
              <a:t>"Беловежская пуща"</a:t>
            </a:r>
          </a:p>
        </p:txBody>
      </p:sp>
      <p:pic>
        <p:nvPicPr>
          <p:cNvPr id="6146" name="Picture 2" descr="C:\Users\Админ\Desktop\Беловежская пущ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44260" cy="4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1DA7F9-18B0-48C2-BE49-EDBC6B9DB541}"/>
</file>

<file path=customXml/itemProps2.xml><?xml version="1.0" encoding="utf-8"?>
<ds:datastoreItem xmlns:ds="http://schemas.openxmlformats.org/officeDocument/2006/customXml" ds:itemID="{86B64A6C-5B91-47EE-A83E-1A8DEAE90F2A}"/>
</file>

<file path=customXml/itemProps3.xml><?xml version="1.0" encoding="utf-8"?>
<ds:datastoreItem xmlns:ds="http://schemas.openxmlformats.org/officeDocument/2006/customXml" ds:itemID="{8A03FA87-C9F2-41AC-9A92-91A24F7B26C9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</TotalTime>
  <Words>87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Национальные парки  и заповедники</vt:lpstr>
      <vt:lpstr>Презентация PowerPoint</vt:lpstr>
      <vt:lpstr>Презентация PowerPoint</vt:lpstr>
      <vt:lpstr>Березинский биосферный  заповедник </vt:lpstr>
      <vt:lpstr>Презентация PowerPoint</vt:lpstr>
      <vt:lpstr>Полесский государственный радиационно-экологический заповедник</vt:lpstr>
      <vt:lpstr>Презентация PowerPoint</vt:lpstr>
      <vt:lpstr>Презентация PowerPoint</vt:lpstr>
      <vt:lpstr>"Беловежская пуща"</vt:lpstr>
      <vt:lpstr>Презентация PowerPoint</vt:lpstr>
      <vt:lpstr>Презентация PowerPoint</vt:lpstr>
      <vt:lpstr>Презентация PowerPoint</vt:lpstr>
      <vt:lpstr>Презентация PowerPoint</vt:lpstr>
      <vt:lpstr>"Браславские озера"</vt:lpstr>
      <vt:lpstr>Презентация PowerPoint</vt:lpstr>
      <vt:lpstr>"Припятский"</vt:lpstr>
      <vt:lpstr>Презентация PowerPoint</vt:lpstr>
      <vt:lpstr>Презентация PowerPoint</vt:lpstr>
      <vt:lpstr>"Нарочанский"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Ландшафтные парки и заповедники</dc:title>
  <dc:creator>Админ</dc:creator>
  <cp:lastModifiedBy>Дмитрий Валерьевич</cp:lastModifiedBy>
  <cp:revision>20</cp:revision>
  <dcterms:created xsi:type="dcterms:W3CDTF">2016-11-27T16:52:52Z</dcterms:created>
  <dcterms:modified xsi:type="dcterms:W3CDTF">2016-12-13T07:12:36Z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