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6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84" r:id="rId10"/>
    <p:sldId id="285" r:id="rId11"/>
    <p:sldId id="286" r:id="rId12"/>
    <p:sldId id="287" r:id="rId13"/>
    <p:sldId id="263" r:id="rId14"/>
    <p:sldId id="274" r:id="rId15"/>
    <p:sldId id="288" r:id="rId16"/>
    <p:sldId id="289" r:id="rId17"/>
    <p:sldId id="290" r:id="rId18"/>
    <p:sldId id="264" r:id="rId19"/>
    <p:sldId id="265" r:id="rId20"/>
    <p:sldId id="275" r:id="rId21"/>
    <p:sldId id="291" r:id="rId22"/>
    <p:sldId id="282" r:id="rId23"/>
    <p:sldId id="266" r:id="rId24"/>
    <p:sldId id="270" r:id="rId25"/>
    <p:sldId id="267" r:id="rId26"/>
    <p:sldId id="268" r:id="rId27"/>
    <p:sldId id="271" r:id="rId28"/>
    <p:sldId id="276" r:id="rId29"/>
    <p:sldId id="269" r:id="rId30"/>
    <p:sldId id="272" r:id="rId31"/>
    <p:sldId id="277" r:id="rId32"/>
    <p:sldId id="278" r:id="rId33"/>
    <p:sldId id="279" r:id="rId34"/>
    <p:sldId id="280" r:id="rId35"/>
    <p:sldId id="28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820"/>
    <a:srgbClr val="F8FEF8"/>
    <a:srgbClr val="F76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87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6E20D-3055-4ABE-BABF-2273315D3E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352C-9092-4C1D-A26A-6BD2C9BBA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4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B352C-9092-4C1D-A26A-6BD2C9BBA5F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1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764704"/>
            <a:ext cx="5976664" cy="2880320"/>
          </a:xfrm>
        </p:spPr>
        <p:txBody>
          <a:bodyPr>
            <a:noAutofit/>
          </a:bodyPr>
          <a:lstStyle/>
          <a:p>
            <a:r>
              <a:rPr lang="be-BY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«Народная музычная творчасць. Народныя інструменты.»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472514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Выканала Шмаянкова Анастасія БФ-21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238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 народны аркестр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24744"/>
            <a:ext cx="3672408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232756"/>
            <a:ext cx="47119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студыя оперы і балета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58081"/>
            <a:ext cx="4926740" cy="5567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585" y="1124744"/>
            <a:ext cx="3373140" cy="2957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584" y="4509120"/>
            <a:ext cx="3383384" cy="22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72842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філармонія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40218"/>
            <a:ext cx="7704856" cy="51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35180"/>
            <a:ext cx="8640961" cy="2529724"/>
          </a:xfrm>
        </p:spPr>
        <p:txBody>
          <a:bodyPr>
            <a:normAutofit lnSpcReduction="10000"/>
          </a:bodyPr>
          <a:lstStyle/>
          <a:p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Музычнае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мастацтва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імкнулася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захаваць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нацыянальныя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традыцыі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адначасова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развіваючы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папулярныя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свеце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стылі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напрамкі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1970-я гг.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зараджаецца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аперэта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Паўлінка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рэж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Семяняка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1973; «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Несцерка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1979г. 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Развіваецца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камерная і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харавая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папулярнымі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становяцца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кампазітараў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В.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Багатырова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І. М.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Лучанка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С.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1970-х гадах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аднымі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самых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папулярных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вакальна-інструментальных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ансамбляў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СССР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Верасы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Сябры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Песняры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363059"/>
            <a:ext cx="3456384" cy="3580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348880"/>
            <a:ext cx="3363828" cy="36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26238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Верасы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41" y="1004328"/>
            <a:ext cx="4164084" cy="2568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004328"/>
            <a:ext cx="3285252" cy="2707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841" y="4077072"/>
            <a:ext cx="8416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вакальна-інструментальны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ансамбль,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створаны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1971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палітычнай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Найбольш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вядомыя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Малінаўка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Завіруха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«Карнавал», «Я ў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жыву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Шаферана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 Э.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857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060848"/>
            <a:ext cx="4157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пачатку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1970-х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дзяржаўнай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філармоніі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створаны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ансамбль 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Верасы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дзявочы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гады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прыйшло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некалькі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хлопцаў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Аляксандр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Ціхановіч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5" y="10442"/>
            <a:ext cx="2801911" cy="2050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840" y="3999840"/>
            <a:ext cx="3259630" cy="2410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59" y="4149080"/>
            <a:ext cx="3799042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0442"/>
            <a:ext cx="2395121" cy="28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1663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Сябры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2451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Сябры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вакальна-інструментальны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ансамбль, </a:t>
            </a:r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узнік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Заслужаны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калектыў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04864"/>
            <a:ext cx="6505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71703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Сябры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створаны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1972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Гомельскай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філармоніі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Афіцыйна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годам </a:t>
            </a:r>
            <a:r>
              <a:rPr lang="be-BY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узнікнення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лічыцца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1974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ансамбля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явілася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 1973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Улетку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кіраўніцтва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калектывам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прапанавана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Валянціну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Бадьярову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Кіраўніцтва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калектывам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прыняў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1976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неўзабаве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Сябры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атрымаў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вакальна-інструментальнага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ансамбля.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4664"/>
            <a:ext cx="4831408" cy="30230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104" y="512048"/>
            <a:ext cx="411977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475956" cy="2276872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Паспяхова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працягваюць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выконваць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вядучыя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калектывы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Прэзідэнцкі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аркестр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аркестр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сімфанічнай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эстраднай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кіраўніцтвам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М.Фінберга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акадэмічны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сімфанічны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аркестр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ука\Desktop\concert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848872" cy="370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3" y="188640"/>
            <a:ext cx="9036496" cy="2204864"/>
          </a:xfrm>
        </p:spPr>
        <p:txBody>
          <a:bodyPr>
            <a:noAutofit/>
          </a:bodyPr>
          <a:lstStyle/>
          <a:p>
            <a:pPr lvl="2"/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Штогод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праводзіцца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30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міжнародных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рэспубліканскіх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рэгіянальных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музычных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фестываляў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музычная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Мінская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вясна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Залаты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шлягер»,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джазавы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камернай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«Музы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Нясвіжа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старадаўняй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Полацку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​​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іншыя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Самым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вядомым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фестывалем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з'яўляецца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Славянскі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Базар у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Віцебску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170" name="Picture 2" descr="C:\Users\сука\Desktop\13426800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9" y="2564904"/>
            <a:ext cx="482453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564904"/>
            <a:ext cx="3634588" cy="29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801072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музычная творчасць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80156"/>
            <a:ext cx="8856984" cy="15007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Музыка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Беларусі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12847"/>
            <a:ext cx="6696744" cy="4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92696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Фестывалі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39004"/>
            <a:ext cx="3774066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00240"/>
            <a:ext cx="4464496" cy="223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114213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«Камяніца»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15423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553" y="4481736"/>
            <a:ext cx="358681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«Меч Лідскага замка»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784"/>
            <a:ext cx="4301926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573" y="1484784"/>
            <a:ext cx="3888358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067" y="598915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«Залатая пчолка»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танцы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інструментаў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атрымалі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распаўсюджванне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дуда, жалейка, гудок,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скрыпка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цымбалы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0" y="1700562"/>
            <a:ext cx="3757600" cy="2505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297" y="1657094"/>
            <a:ext cx="3011320" cy="2409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205630"/>
            <a:ext cx="3508276" cy="23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958408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нструменты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908720"/>
            <a:ext cx="5112569" cy="5538378"/>
          </a:xfrm>
        </p:spPr>
        <p:txBody>
          <a:bodyPr>
            <a:normAutofit fontScale="92500" lnSpcReduction="10000"/>
          </a:bodyPr>
          <a:lstStyle/>
          <a:p>
            <a:r>
              <a:rPr lang="vi-VN" sz="2000" b="1" dirty="0"/>
              <a:t>Дуда́</a:t>
            </a:r>
            <a:r>
              <a:rPr lang="vi-VN" sz="2000" dirty="0"/>
              <a:t> — беларускі народны духавы язычковы музычны інструмент.</a:t>
            </a:r>
          </a:p>
          <a:p>
            <a:r>
              <a:rPr lang="vi-VN" sz="2000" dirty="0"/>
              <a:t>Ён складаўся са скуранога меху з маленькай трубачкай-«соскай» («дудачка», «сапль», «посмак») для напаўнення яго паветрам і некалькімі ігравымі трубкамі («перабор» з 7 адтулінамі для выканання мелодыі і 1-2 бурдонныя трубкі — «гукі»). Мае пішчык (канструкцыйная дэталь у дудзе, жалейцы, кларнеце, гармоніку, ражку, трубе) з адзінарным язычком з трысцінкі ці гусінага альбо індычага </a:t>
            </a:r>
            <a:r>
              <a:rPr lang="vi-VN" sz="2000" dirty="0" smtClean="0"/>
              <a:t>пер</a:t>
            </a:r>
            <a:r>
              <a:rPr lang="en-US" sz="2000" dirty="0" smtClean="0"/>
              <a:t>’</a:t>
            </a:r>
            <a:r>
              <a:rPr lang="vi-VN" sz="2000" dirty="0" smtClean="0"/>
              <a:t>я</a:t>
            </a:r>
            <a:r>
              <a:rPr lang="vi-VN" sz="2000" dirty="0"/>
              <a:t>. Пры ігры дудар надзімае мех, націскае яго локцем левай рукі, паветра паступае ў трубкі і </a:t>
            </a:r>
            <a:r>
              <a:rPr lang="vi-VN" sz="2000" dirty="0" smtClean="0"/>
              <a:t>прымушае</a:t>
            </a:r>
            <a:r>
              <a:rPr lang="en-US" sz="2000" dirty="0" smtClean="0"/>
              <a:t> </a:t>
            </a:r>
            <a:r>
              <a:rPr lang="vi-VN" sz="2000" dirty="0" smtClean="0"/>
              <a:t>вібрыраваць </a:t>
            </a:r>
            <a:r>
              <a:rPr lang="vi-VN" sz="2000" dirty="0"/>
              <a:t>язычкі.</a:t>
            </a:r>
          </a:p>
          <a:p>
            <a:endParaRPr lang="ru-RU" dirty="0"/>
          </a:p>
        </p:txBody>
      </p:sp>
      <p:pic>
        <p:nvPicPr>
          <p:cNvPr id="8194" name="Picture 2" descr="C:\Users\сука\Desktop\640px-Modern_huemmelch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635896" cy="51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5002"/>
            <a:ext cx="3965426" cy="3188203"/>
          </a:xfrm>
        </p:spPr>
      </p:pic>
      <p:pic>
        <p:nvPicPr>
          <p:cNvPr id="1026" name="Picture 2" descr="C:\Users\сука\Desktop\793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5048"/>
            <a:ext cx="4152545" cy="31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56642"/>
            <a:ext cx="3672408" cy="3212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0996" y="3227142"/>
            <a:ext cx="4320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 мела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найвышэйшы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сакральны статус як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рэч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ахвярнай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жывёлы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выкарыстоўвалася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абрадах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звязаных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асноўнымі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момантамі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чалавека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Абавязковым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прысутнасьць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хрэсьбінах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рытуальнае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нараджэньне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вясельлі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рытуальнае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пераўвасабленьне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статус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дарослага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сталага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чалавека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магчыма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пахаванні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рытуале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пераходу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чалавека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сакральны статус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інструмэнта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сведчаць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касмаганічныя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дударскія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тэксты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якіх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пэўных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сымбалях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апісваецца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пабудова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разумелі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прашчуры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дуда, і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прысутнічаюць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займаюць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істотнае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мейсца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ўнікальная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ява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Эўропе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воднай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традыцыі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дуда так не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міталягізаваная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у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2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6" y="188640"/>
            <a:ext cx="8568952" cy="50405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Дудка-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паршнёўка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еларускі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духавы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3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нобудкам</a:t>
            </a:r>
            <a:r>
              <a:rPr lang="be-BY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ўнутры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Атрымаў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распаўсюджванне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Заходняй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Ўяўляе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сабой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цыліндрычную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драўляную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трубку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свистковым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прыстасаваннем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ўстаўлены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поршань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Гуказдабыванне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ажыццяўляецца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падачай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паветра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рытмічным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поршня,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вызначаюць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вышыню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даўжыня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паветранага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слупа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ўнутры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зваротна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прапарцыйная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вышыні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вымаемага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Так,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нізкі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утворыцца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максімальна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адкрытым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становішчы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поршня,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 самым закрытым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становішчы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Дудка-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поршневка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слыхавы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фіксаванага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ладу.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звязана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першую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чаргу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слыхавымі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адчуваннямі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выканаўцы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сука\Desktop\100_t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452376" cy="15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428999"/>
            <a:ext cx="2871857" cy="2135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4811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57226" cy="20882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Жалейка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пішчык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чаротка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народны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духавы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язычковы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аснове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мясцовых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уласцівасцей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адрознівалася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матэрыялам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драўн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саломіна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гусінае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пяро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рог),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колькасцю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адтулін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адсутнасцю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наяўнасцю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раструбу,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прынцыпамі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мацавання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язычка (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нарэзаны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прывязаны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Гучанне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моцнае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рэзкае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C:\Users\сука\Desktop\скачанные файлы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37463"/>
            <a:ext cx="4464496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795305"/>
            <a:ext cx="3760682" cy="30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ука\Desktop\скачанные файл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305"/>
            <a:ext cx="3600400" cy="25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ук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335" y="29166"/>
            <a:ext cx="3962370" cy="25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ука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" y="3204763"/>
            <a:ext cx="4388226" cy="28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ука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472489" cy="30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584176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жалейцы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ў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скрыпкай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цымбаламі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гармошкам 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асобку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розных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камбінацыях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часамі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дадаваўся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так званы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турэцкі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барабан.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Жалеечнікі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выконвалі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песенныя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танцавальныя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мелодыі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вясельныя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журботныя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пастухоўскія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найгрышы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08920"/>
            <a:ext cx="4229913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924944"/>
            <a:ext cx="3847703" cy="27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92480" cy="5976664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Цымбалы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ўдарны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ўяўляе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трапецападобную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нацягнутымі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струнамі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Гук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здабываецца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ўдарамі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драўляных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палачак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кухталёў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пашыранымі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лапасцямі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сука\Desktop\f20111204185722-tsimba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44666"/>
            <a:ext cx="5616624" cy="42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узычнае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мастацтва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вылучаецца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самабытнасцю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нацыянальным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каларытам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ахоплівае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напрамкі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творчасці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47687"/>
            <a:ext cx="8164587" cy="38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ука\Desktop\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0" y="-122079"/>
            <a:ext cx="5174354" cy="38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ука\Desktop\Cimbalom_small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94120"/>
            <a:ext cx="4248891" cy="28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ука\Desktop\скачанные файлы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142" y="44052"/>
            <a:ext cx="35363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ука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06455"/>
            <a:ext cx="4076700" cy="270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359024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аркестр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цымбалы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ўвёў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Ферэнц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Эркеля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ў оперы «Банк-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выкарыстаў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Ферэнц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аперэце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«Цыганская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каханне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Інтрадукцыя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цымбалы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акампануюць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скрыпічнай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19141"/>
            <a:ext cx="4230514" cy="24606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903256"/>
            <a:ext cx="3811885" cy="30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595392" cy="836712"/>
          </a:xfrm>
        </p:spPr>
        <p:txBody>
          <a:bodyPr>
            <a:normAutofit/>
          </a:bodyPr>
          <a:lstStyle/>
          <a:p>
            <a:pPr algn="ctr"/>
            <a:r>
              <a:rPr lang="be-BY" sz="4800" b="1" dirty="0" smtClean="0"/>
              <a:t>Гармонь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64207"/>
            <a:ext cx="3131958" cy="2348969"/>
          </a:xfrm>
        </p:spPr>
      </p:pic>
      <p:sp>
        <p:nvSpPr>
          <p:cNvPr id="4" name="TextBox 3"/>
          <p:cNvSpPr txBox="1"/>
          <p:nvPr/>
        </p:nvSpPr>
        <p:spPr>
          <a:xfrm>
            <a:off x="539552" y="134076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Гармонь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гутарковы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грэч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Ἁρμονικός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сугучны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стройны,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гарманічны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клавішны-пнеўматычны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Гармошкамі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адносяцца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баяну і розным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акардэонам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4" y="3520697"/>
            <a:ext cx="3968047" cy="28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2888" cy="2420888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Канструкцыя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гармошкі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ў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большасці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астатніх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відаў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ручных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гарамонікаў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складаецца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правага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левага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полукорпуса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кожным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знаходзіцца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клавіятура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кнопкамі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клавішамі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Левая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клавіятура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прызначана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акампанементу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націску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адной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гучыць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цэлы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акорд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правай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гуляецца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мелодыя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Паміж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полукорпусами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знаходзіцца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футравая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камера для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магчымасці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напампоўвання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паветра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гукавых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планкам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708" y="2333773"/>
            <a:ext cx="2624624" cy="19939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293096"/>
            <a:ext cx="2553072" cy="1991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64904"/>
            <a:ext cx="445140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336704" cy="908720"/>
          </a:xfrm>
        </p:spPr>
        <p:txBody>
          <a:bodyPr>
            <a:normAutofit/>
          </a:bodyPr>
          <a:lstStyle/>
          <a:p>
            <a:pPr algn="ctr"/>
            <a:r>
              <a:rPr lang="be-BY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Гуслі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780928"/>
            <a:ext cx="4147661" cy="1728192"/>
          </a:xfrm>
        </p:spPr>
      </p:pic>
      <p:sp>
        <p:nvSpPr>
          <p:cNvPr id="4" name="TextBox 3"/>
          <p:cNvSpPr txBox="1"/>
          <p:nvPr/>
        </p:nvSpPr>
        <p:spPr>
          <a:xfrm>
            <a:off x="179512" y="836712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канструкцыі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паходжанні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распаўсюджаныя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Расіі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e-B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таксама і ў Беларусі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Найбольш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старажытным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шчыпковых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з'яўляюцца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лірападобныя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старажытнасці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гуслямі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струнныя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9" y="2557461"/>
            <a:ext cx="3136974" cy="2087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221088"/>
            <a:ext cx="3168352" cy="19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88639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Скрыпка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106081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Скры́пка</a:t>
            </a:r>
            <a:r>
              <a:rPr lang="en-US" dirty="0" smtClean="0"/>
              <a:t>— </a:t>
            </a:r>
            <a:r>
              <a:rPr lang="vi-VN" dirty="0"/>
              <a:t>смычковы струнны музычны </a:t>
            </a:r>
            <a:r>
              <a:rPr lang="vi-VN" dirty="0" smtClean="0"/>
              <a:t>інструм</a:t>
            </a:r>
            <a:r>
              <a:rPr lang="be-BY" dirty="0" smtClean="0"/>
              <a:t>е</a:t>
            </a:r>
            <a:r>
              <a:rPr lang="vi-VN" dirty="0" smtClean="0"/>
              <a:t>нт </a:t>
            </a:r>
            <a:r>
              <a:rPr lang="vi-VN" dirty="0"/>
              <a:t>высокага рэгістру. Мае народнае </a:t>
            </a:r>
            <a:r>
              <a:rPr lang="vi-VN" dirty="0" smtClean="0"/>
              <a:t>паходжанне</a:t>
            </a:r>
            <a:r>
              <a:rPr lang="vi-VN" dirty="0"/>
              <a:t>, сучасны выгляд атрымала ў </a:t>
            </a:r>
            <a:r>
              <a:rPr lang="en-US" dirty="0"/>
              <a:t>XVI </a:t>
            </a:r>
            <a:r>
              <a:rPr lang="vi-VN" dirty="0" smtClean="0"/>
              <a:t>ст. </a:t>
            </a:r>
            <a:r>
              <a:rPr lang="vi-VN" dirty="0"/>
              <a:t>Мае чатыры струны, якія наладжаны па квінтам: </a:t>
            </a:r>
            <a:r>
              <a:rPr lang="en-US" dirty="0"/>
              <a:t>G, D1, A1, E2 (</a:t>
            </a:r>
            <a:r>
              <a:rPr lang="vi-VN" dirty="0"/>
              <a:t>соль малой актавы; рэ; ля першай актавы; мі другой актавы). Тэмбар скрыпкі густы ў нізкім рэгістры, мяккі ў сярэднім і бліскучы ў верхнім.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852936"/>
            <a:ext cx="6336704" cy="34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996952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Прабацькамі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лічацца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арабскі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рэбаб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гішпанская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фідэль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брытанская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крота,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зліццё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ўтварыла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віёлу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Формы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ўсталяваліся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гэтага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пачатку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ставяцца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вядомыя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вытворцы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скрыпак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сямейства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Амаці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інструменты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адрозніваюцца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выдатнай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цудоўным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матэрыялам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Наогул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славілася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вытворчасцю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скрыпак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сярод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скрыпкі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Страдывары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Гварнэры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цяперашні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цэняцца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надзвычай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1320"/>
            <a:ext cx="1267901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55945"/>
            <a:ext cx="6200792" cy="238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763284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1683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8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Дзякуй за ўвагу!</a:t>
            </a:r>
            <a:endParaRPr lang="ru-RU" sz="8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208823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народная музыка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бярэ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свой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пачатак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старажытнай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ўсходніх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славян.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Асаблівасць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народнай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самабытны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фальклор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абраднасці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калядных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масленічных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купальскіх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жніўных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хрэсьбіны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вясельных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іншых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песень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7" y="2564904"/>
            <a:ext cx="3937128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564904"/>
            <a:ext cx="4491590" cy="29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4320480" cy="626469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Старажытнарускай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дзяржаве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пазней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Вялікім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княстве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Літоўскім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атрымала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вялікае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развіццё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царкоўная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богаслужэбная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музыка. У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стагоддзі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землях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фарміруецца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мясцовы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тып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знаменнага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распеву», да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складваецца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партесны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спеў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царкоўнай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праваслаўнай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музыцы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помнікі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эпохі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зборнікі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твораў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Полацкі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сшытак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«Куранты</a:t>
            </a:r>
            <a:r>
              <a:rPr lang="ru-RU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2050" name="Picture 2" descr="C:\Users\сука\Desktop\hq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236" y="3338589"/>
            <a:ext cx="3721395" cy="27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ука\Desktop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236" y="332656"/>
            <a:ext cx="3792528" cy="25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6632"/>
            <a:ext cx="8475152" cy="1872208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Свецкая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барока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гучала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буйных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дваранскіх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маёнтках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пачала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развівацца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ў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гарадах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XVII-XVIII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цэнтрамі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свецкай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музычнай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становяцца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прыватныя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тэатры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капэлы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польска-літоўскіх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магнатаў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Радзівілаў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Сапегаў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Агінскіх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іншых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сука\Desktop\скачанные файлы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561054"/>
            <a:ext cx="4484553" cy="33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ука\Desktop\hqdefaul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942209" cy="33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184482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пачынаецца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адкрываюцца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музычныя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кансерваторыі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ствараюцца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тэатры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другой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пачынаецца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новая хваля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росквіту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мелодыях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сачыненні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изестного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піяніста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кампазітара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І.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Абрамовіча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C:\Users\сука\Desktop\26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56415"/>
            <a:ext cx="4702222" cy="32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348880"/>
            <a:ext cx="294778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0"/>
            <a:ext cx="8603449" cy="2564904"/>
          </a:xfrm>
        </p:spPr>
        <p:txBody>
          <a:bodyPr>
            <a:normAutofit lnSpcReduction="10000"/>
          </a:bodyPr>
          <a:lstStyle/>
          <a:p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ўтварэння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1919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ССР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сімфанічны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аркестр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БССР (1927),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народны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аркестр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БССР (1930),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оперы і балета (1933),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кансерваторыя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(1932),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філармонія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(1937),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Саюз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Кампазітараў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БССР ( 1938). У 1940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арганізаваны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ансамбль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песні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танца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ководством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Р.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Шырмы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Users\сука\Desktop\d28a7a355eac653941e04aabdcbef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37" y="2492896"/>
            <a:ext cx="8064896" cy="37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8904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Сімфанічны аркестр </a:t>
            </a:r>
            <a:endParaRPr lang="ru-RU" sz="4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" y="896933"/>
            <a:ext cx="3460265" cy="2591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918521"/>
            <a:ext cx="3999387" cy="2661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559206"/>
            <a:ext cx="3888432" cy="27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46E834-00F2-4ECA-96E6-E4403C934733}"/>
</file>

<file path=customXml/itemProps2.xml><?xml version="1.0" encoding="utf-8"?>
<ds:datastoreItem xmlns:ds="http://schemas.openxmlformats.org/officeDocument/2006/customXml" ds:itemID="{EDA19B04-B8DB-4ED3-A6A6-C5997CF0154D}"/>
</file>

<file path=customXml/itemProps3.xml><?xml version="1.0" encoding="utf-8"?>
<ds:datastoreItem xmlns:ds="http://schemas.openxmlformats.org/officeDocument/2006/customXml" ds:itemID="{6DDA0992-F2AC-4288-9440-F0DD71830CB0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319</TotalTime>
  <Words>1289</Words>
  <Application>Microsoft Office PowerPoint</Application>
  <PresentationFormat>Экран (4:3)</PresentationFormat>
  <Paragraphs>49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Яркая</vt:lpstr>
      <vt:lpstr>«Народная музычная творчасць. Народныя інструменты.»</vt:lpstr>
      <vt:lpstr>Народная музычная творчасць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Фестывалі</vt:lpstr>
      <vt:lpstr>Презентация PowerPoint</vt:lpstr>
      <vt:lpstr>Презентация PowerPoint</vt:lpstr>
      <vt:lpstr>Народныя iнструменты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Ігралі на жалейцы сола і ў ансамблі са скрыпкай, цымбаламі, гармошкам па асобку ці ў розных камбінацыях, часамі дадаваўся і так званы турэцкі барабан. Жалеечнікі выконвалі песенныя і танцавальныя мелодыі, вясельныя маршы. Былі і журботныя пастухоўскія найгрышы.</vt:lpstr>
      <vt:lpstr>Презентация PowerPoint</vt:lpstr>
      <vt:lpstr>Презентация PowerPoint</vt:lpstr>
      <vt:lpstr>Першым у оперны аркестр цымбалы ўвёў Ферэнц Эркеля - ў оперы «Банк-бан». Таксама гэты інструмент выкарыстаў Ферэнц Легар - у аперэце «Цыганская каханне» (Інтрадукцыя і арыя Зорыка, акт першы) цымбалы акампануюць скрыпічнай сола.</vt:lpstr>
      <vt:lpstr>Гармонь</vt:lpstr>
      <vt:lpstr>Канструкцыя гармошкі, як і ў большасці астатніх відаў ручных гарамонікаў, складаецца з правага і левага полукорпуса, на кожным з іх знаходзіцца клавіятура з кнопкамі або клавішамі. Левая клавіятура прызначана для акампанементу - пры націску адной кнопкі гучыць бас або цэлы акорд; на правай гуляецца мелодыя. Паміж полукорпусами знаходзіцца футравая камера для магчымасці напампоўвання паветра да гукавых планкам інструмента.</vt:lpstr>
      <vt:lpstr>Гуслі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Сявоня</dc:creator>
  <cp:lastModifiedBy>Dmitry Tarasov</cp:lastModifiedBy>
  <cp:revision>34</cp:revision>
  <dcterms:created xsi:type="dcterms:W3CDTF">2015-04-28T17:38:21Z</dcterms:created>
  <dcterms:modified xsi:type="dcterms:W3CDTF">2016-04-12T10:49:35Z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