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1.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2214" y="-9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48C52A9F-FC69-4663-91ED-CF26307730F7}" type="datetimeFigureOut">
              <a:rPr lang="ru-RU" smtClean="0"/>
              <a:t>25.05.2017</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886C6D9D-F4DC-4B92-926C-E6221197878A}"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8C52A9F-FC69-4663-91ED-CF26307730F7}" type="datetimeFigureOut">
              <a:rPr lang="ru-RU" smtClean="0"/>
              <a:t>25.05.2017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6C6D9D-F4DC-4B92-926C-E6221197878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8C52A9F-FC69-4663-91ED-CF26307730F7}" type="datetimeFigureOut">
              <a:rPr lang="ru-RU" smtClean="0"/>
              <a:t>25.05.2017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6C6D9D-F4DC-4B92-926C-E6221197878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8C52A9F-FC69-4663-91ED-CF26307730F7}" type="datetimeFigureOut">
              <a:rPr lang="ru-RU" smtClean="0"/>
              <a:t>25.05.2017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6C6D9D-F4DC-4B92-926C-E6221197878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8C52A9F-FC69-4663-91ED-CF26307730F7}" type="datetimeFigureOut">
              <a:rPr lang="ru-RU" smtClean="0"/>
              <a:t>25.05.2017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886C6D9D-F4DC-4B92-926C-E6221197878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8C52A9F-FC69-4663-91ED-CF26307730F7}" type="datetimeFigureOut">
              <a:rPr lang="ru-RU" smtClean="0"/>
              <a:t>25.05.2017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86C6D9D-F4DC-4B92-926C-E6221197878A}"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48C52A9F-FC69-4663-91ED-CF26307730F7}" type="datetimeFigureOut">
              <a:rPr lang="ru-RU" smtClean="0"/>
              <a:t>25.05.2017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86C6D9D-F4DC-4B92-926C-E6221197878A}"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8C52A9F-FC69-4663-91ED-CF26307730F7}" type="datetimeFigureOut">
              <a:rPr lang="ru-RU" smtClean="0"/>
              <a:t>25.05.2017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86C6D9D-F4DC-4B92-926C-E6221197878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8C52A9F-FC69-4663-91ED-CF26307730F7}" type="datetimeFigureOut">
              <a:rPr lang="ru-RU" smtClean="0"/>
              <a:t>25.05.2017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86C6D9D-F4DC-4B92-926C-E6221197878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8C52A9F-FC69-4663-91ED-CF26307730F7}" type="datetimeFigureOut">
              <a:rPr lang="ru-RU" smtClean="0"/>
              <a:t>25.05.2017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86C6D9D-F4DC-4B92-926C-E6221197878A}"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8C52A9F-FC69-4663-91ED-CF26307730F7}" type="datetimeFigureOut">
              <a:rPr lang="ru-RU" smtClean="0"/>
              <a:t>25.05.2017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86C6D9D-F4DC-4B92-926C-E6221197878A}"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8C52A9F-FC69-4663-91ED-CF26307730F7}" type="datetimeFigureOut">
              <a:rPr lang="ru-RU" smtClean="0"/>
              <a:t>25.05.2017</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86C6D9D-F4DC-4B92-926C-E6221197878A}"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ртинки по запросу скрипка"/>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9250"/>
            <a:ext cx="9143999" cy="684875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p:txBody>
          <a:bodyPr>
            <a:normAutofit fontScale="90000"/>
          </a:bodyPr>
          <a:lstStyle/>
          <a:p>
            <a:r>
              <a:rPr lang="ru-RU" dirty="0" smtClean="0"/>
              <a:t>Музыкальная культура  городов</a:t>
            </a:r>
            <a:br>
              <a:rPr lang="ru-RU" dirty="0" smtClean="0"/>
            </a:br>
            <a:r>
              <a:rPr lang="ru-RU" dirty="0" smtClean="0"/>
              <a:t>Беларуси</a:t>
            </a:r>
            <a:endParaRPr lang="ru-RU" dirty="0"/>
          </a:p>
        </p:txBody>
      </p:sp>
      <p:sp>
        <p:nvSpPr>
          <p:cNvPr id="3" name="Подзаголовок 2"/>
          <p:cNvSpPr>
            <a:spLocks noGrp="1"/>
          </p:cNvSpPr>
          <p:nvPr>
            <p:ph type="subTitle" idx="1"/>
          </p:nvPr>
        </p:nvSpPr>
        <p:spPr/>
        <p:txBody>
          <a:bodyPr>
            <a:normAutofit/>
          </a:bodyPr>
          <a:lstStyle/>
          <a:p>
            <a:r>
              <a:rPr lang="ru-RU" sz="1800" dirty="0" smtClean="0"/>
              <a:t>Исполнитель: студентка группы ГЭ-21 </a:t>
            </a:r>
            <a:r>
              <a:rPr lang="ru-RU" sz="1800" dirty="0" err="1" smtClean="0"/>
              <a:t>Стрельцова</a:t>
            </a:r>
            <a:r>
              <a:rPr lang="ru-RU" sz="1800" dirty="0" smtClean="0"/>
              <a:t> Дарья</a:t>
            </a:r>
            <a:endParaRPr lang="ru-RU" sz="1800" dirty="0"/>
          </a:p>
        </p:txBody>
      </p:sp>
    </p:spTree>
    <p:extLst>
      <p:ext uri="{BB962C8B-B14F-4D97-AF65-F5344CB8AC3E}">
        <p14:creationId xmlns:p14="http://schemas.microsoft.com/office/powerpoint/2010/main" val="138365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2816" y="476672"/>
            <a:ext cx="8549483" cy="583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782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Витебск</a:t>
            </a:r>
            <a:endParaRPr lang="ru-RU" dirty="0"/>
          </a:p>
        </p:txBody>
      </p:sp>
      <p:sp>
        <p:nvSpPr>
          <p:cNvPr id="3" name="Объект 2"/>
          <p:cNvSpPr>
            <a:spLocks noGrp="1"/>
          </p:cNvSpPr>
          <p:nvPr>
            <p:ph idx="1"/>
          </p:nvPr>
        </p:nvSpPr>
        <p:spPr/>
        <p:txBody>
          <a:bodyPr/>
          <a:lstStyle/>
          <a:p>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9592" y="1567047"/>
            <a:ext cx="7244511"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6472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Международный фестиваль искусств «Славянский базар в Витебске» </a:t>
            </a:r>
          </a:p>
        </p:txBody>
      </p:sp>
      <p:sp>
        <p:nvSpPr>
          <p:cNvPr id="3" name="Объект 2"/>
          <p:cNvSpPr>
            <a:spLocks noGrp="1"/>
          </p:cNvSpPr>
          <p:nvPr>
            <p:ph idx="1"/>
          </p:nvPr>
        </p:nvSpPr>
        <p:spPr/>
        <p:txBody>
          <a:bodyPr>
            <a:noAutofit/>
          </a:bodyPr>
          <a:lstStyle/>
          <a:p>
            <a:pPr algn="just"/>
            <a:endParaRPr lang="ru-RU" sz="1800" dirty="0" smtClean="0"/>
          </a:p>
          <a:p>
            <a:pPr algn="just"/>
            <a:r>
              <a:rPr lang="ru-RU" sz="1800" dirty="0" smtClean="0"/>
              <a:t>Международный </a:t>
            </a:r>
            <a:r>
              <a:rPr lang="ru-RU" sz="1800" dirty="0"/>
              <a:t>фестиваль искусств «Славянский базар в Витебске» это один из крупнейших культурных проектов на территории Европы, масштабная межгосударственная и долгосрочная культурная акция. </a:t>
            </a:r>
            <a:r>
              <a:rPr lang="ru-RU" sz="1800" dirty="0" smtClean="0"/>
              <a:t>В </a:t>
            </a:r>
            <a:r>
              <a:rPr lang="ru-RU" sz="1800" dirty="0"/>
              <a:t>составе программы фестиваля: концерты звезд эстрады, шансона и юмора, концертные и развлекательные программы для молодежи, «Театральные встречи», разноплановые выставки. </a:t>
            </a:r>
            <a:r>
              <a:rPr lang="ru-RU" sz="1800" dirty="0" smtClean="0"/>
              <a:t>Традиционно </a:t>
            </a:r>
            <a:r>
              <a:rPr lang="ru-RU" sz="1800" dirty="0"/>
              <a:t>проводятся: </a:t>
            </a:r>
          </a:p>
          <a:p>
            <a:pPr marL="137160" indent="0" algn="just">
              <a:buNone/>
            </a:pPr>
            <a:r>
              <a:rPr lang="ru-RU" sz="1800" dirty="0"/>
              <a:t>- ярмарка народных ремесел и промыслов «Город мастеров»;</a:t>
            </a:r>
          </a:p>
          <a:p>
            <a:pPr marL="137160" indent="0" algn="just">
              <a:buNone/>
            </a:pPr>
            <a:r>
              <a:rPr lang="ru-RU" sz="1800" dirty="0"/>
              <a:t>- выставка-ярмарка «Витебский вернисаж»;</a:t>
            </a:r>
          </a:p>
          <a:p>
            <a:pPr marL="137160" indent="0" algn="just">
              <a:buNone/>
            </a:pPr>
            <a:r>
              <a:rPr lang="ru-RU" sz="1800" dirty="0"/>
              <a:t>- ярмарка «</a:t>
            </a:r>
            <a:r>
              <a:rPr lang="ru-RU" sz="1800" dirty="0" err="1"/>
              <a:t>Задзвінскі</a:t>
            </a:r>
            <a:r>
              <a:rPr lang="ru-RU" sz="1800" dirty="0"/>
              <a:t> </a:t>
            </a:r>
            <a:r>
              <a:rPr lang="ru-RU" sz="1800" dirty="0" err="1"/>
              <a:t>кірмаш</a:t>
            </a:r>
            <a:r>
              <a:rPr lang="ru-RU" sz="1800" dirty="0"/>
              <a:t>»;</a:t>
            </a:r>
          </a:p>
          <a:p>
            <a:pPr marL="137160" indent="0" algn="just">
              <a:buNone/>
            </a:pPr>
            <a:r>
              <a:rPr lang="ru-RU" sz="1800" dirty="0"/>
              <a:t>- ярмарка сувенирной продукции;</a:t>
            </a:r>
          </a:p>
          <a:p>
            <a:pPr marL="137160" indent="0" algn="just">
              <a:buNone/>
            </a:pPr>
            <a:r>
              <a:rPr lang="ru-RU" sz="1800" dirty="0"/>
              <a:t>- тематические праздники и конкурсы.</a:t>
            </a:r>
          </a:p>
          <a:p>
            <a:pPr algn="just"/>
            <a:r>
              <a:rPr lang="ru-RU" sz="1800" dirty="0"/>
              <a:t>В последние годы Международный фестиваль искусств «Славянский базар в Витебске» превратился в грандиозный по масштабам праздник, представляющий эстрадное искусство, детское творчество, фольклор, ремёсла, кино, цирк, театр, живопись, моду и многое другое.</a:t>
            </a:r>
          </a:p>
        </p:txBody>
      </p:sp>
    </p:spTree>
    <p:extLst>
      <p:ext uri="{BB962C8B-B14F-4D97-AF65-F5344CB8AC3E}">
        <p14:creationId xmlns:p14="http://schemas.microsoft.com/office/powerpoint/2010/main" val="1571086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Международный фестиваль современной хореографии (IFMC) </a:t>
            </a:r>
          </a:p>
        </p:txBody>
      </p:sp>
      <p:sp>
        <p:nvSpPr>
          <p:cNvPr id="3" name="Объект 2"/>
          <p:cNvSpPr>
            <a:spLocks noGrp="1"/>
          </p:cNvSpPr>
          <p:nvPr>
            <p:ph idx="1"/>
          </p:nvPr>
        </p:nvSpPr>
        <p:spPr/>
        <p:txBody>
          <a:bodyPr>
            <a:noAutofit/>
          </a:bodyPr>
          <a:lstStyle/>
          <a:p>
            <a:pPr algn="just"/>
            <a:r>
              <a:rPr lang="ru-RU" sz="1600" dirty="0" smtClean="0"/>
              <a:t>Сегодня Международный фестиваль современной хореографии IFMC является заметным культурным событием не только для Беларуси, о нём знают и говорят в Европе, Азии, России. Его значимость определяют творчество, профессионализм и компетентность создателей. Главная задача организаторов - создать предпосылки для развития новых форм танца, чтобы балет не переставал быть искусством высокой духовности и мысли. Конкурс, который проводится в Витебске, уникален. Здесь оценивается именно само произведение, то есть совместное творчество хореографа и артистов. </a:t>
            </a:r>
          </a:p>
          <a:p>
            <a:pPr algn="just"/>
            <a:r>
              <a:rPr lang="ru-RU" sz="1600" dirty="0" smtClean="0"/>
              <a:t>Основным событием фестиваля является Международный конкурс, в котором принимают участие любительские и профессиональные коллективы современной хореографии Беларуси, России, Украины, Молдовы, Литвы, Латвии, Эстонии, Польши, Франции, Германии, Голландии, Японии, Китая, Израиля. Став первым, IFMC вплоть до 1997 года оставался единственным Фестивалем подобного рода, когда появились фестивали в Волгограде, Ярославле, Саранске, Санкт-Петербурге и в 1999 году в Москве. Фестиваль продолжает оставаться экспериментальным полем для апробации новых идей и школой для молодых хореографов и танцоров. Вместе с тем, основным событием IFMC является Международный творческий конкурс. Гран-при вручается за выдающееся хореографическое произведение, специально подготовленное и впервые представленное на IFMC.</a:t>
            </a:r>
            <a:endParaRPr lang="ru-RU" sz="1600" dirty="0"/>
          </a:p>
        </p:txBody>
      </p:sp>
    </p:spTree>
    <p:extLst>
      <p:ext uri="{BB962C8B-B14F-4D97-AF65-F5344CB8AC3E}">
        <p14:creationId xmlns:p14="http://schemas.microsoft.com/office/powerpoint/2010/main" val="2891523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5491" y="588662"/>
            <a:ext cx="8568952" cy="5712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7663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Международный музыкальный фестиваль им. И.И. Соллертинского</a:t>
            </a:r>
          </a:p>
        </p:txBody>
      </p:sp>
      <p:sp>
        <p:nvSpPr>
          <p:cNvPr id="3" name="Объект 2"/>
          <p:cNvSpPr>
            <a:spLocks noGrp="1"/>
          </p:cNvSpPr>
          <p:nvPr>
            <p:ph idx="1"/>
          </p:nvPr>
        </p:nvSpPr>
        <p:spPr/>
        <p:txBody>
          <a:bodyPr>
            <a:normAutofit fontScale="62500" lnSpcReduction="20000"/>
          </a:bodyPr>
          <a:lstStyle/>
          <a:p>
            <a:pPr algn="just"/>
            <a:endParaRPr lang="ru-RU" dirty="0" smtClean="0"/>
          </a:p>
          <a:p>
            <a:pPr algn="just"/>
            <a:r>
              <a:rPr lang="ru-RU" dirty="0" smtClean="0"/>
              <a:t>Международный </a:t>
            </a:r>
            <a:r>
              <a:rPr lang="ru-RU" dirty="0"/>
              <a:t>музыкальный фестиваль имени </a:t>
            </a:r>
            <a:r>
              <a:rPr lang="ru-RU" dirty="0" err="1"/>
              <a:t>И.И.Соллертинского</a:t>
            </a:r>
            <a:r>
              <a:rPr lang="ru-RU" dirty="0"/>
              <a:t> проводится в Витебске ежегодно, с 1989 года.</a:t>
            </a:r>
          </a:p>
          <a:p>
            <a:pPr algn="just"/>
            <a:r>
              <a:rPr lang="ru-RU" dirty="0" smtClean="0"/>
              <a:t>Цели </a:t>
            </a:r>
            <a:r>
              <a:rPr lang="ru-RU" dirty="0"/>
              <a:t>фестиваля – пропаганда современного исполнительского искусства и традиций классического музыкального наследия, повышение традиционных культурных контактов Беларуси с другими странами, обогащение музыкальной культуры города, открытие новых и возрождение забытых имён в различных видах искусства. В рамках фестиваля проходят: музыкальные концерты, выставки, театральные постановки, кинопоказы. В 1992-2001 гг. проходили научные чтения «Витебский ренессанс начала ХХ века». </a:t>
            </a:r>
          </a:p>
          <a:p>
            <a:pPr algn="just"/>
            <a:r>
              <a:rPr lang="ru-RU" dirty="0"/>
              <a:t>Среди участников фестиваля: исполнители и коллективы из Беларуси (</a:t>
            </a:r>
            <a:r>
              <a:rPr lang="ru-RU" dirty="0" err="1"/>
              <a:t>В.Скоробогатов</a:t>
            </a:r>
            <a:r>
              <a:rPr lang="ru-RU" dirty="0"/>
              <a:t>, </a:t>
            </a:r>
            <a:r>
              <a:rPr lang="ru-RU" dirty="0" err="1"/>
              <a:t>И.Оловников</a:t>
            </a:r>
            <a:r>
              <a:rPr lang="ru-RU" dirty="0"/>
              <a:t>, </a:t>
            </a:r>
            <a:r>
              <a:rPr lang="ru-RU" dirty="0" err="1"/>
              <a:t>Г.Забара</a:t>
            </a:r>
            <a:r>
              <a:rPr lang="ru-RU" dirty="0"/>
              <a:t>, </a:t>
            </a:r>
            <a:r>
              <a:rPr lang="ru-RU" dirty="0" err="1"/>
              <a:t>В.Живалевский</a:t>
            </a:r>
            <a:r>
              <a:rPr lang="ru-RU" dirty="0"/>
              <a:t>, </a:t>
            </a:r>
            <a:r>
              <a:rPr lang="ru-RU" dirty="0" err="1"/>
              <a:t>К.Погорелая</a:t>
            </a:r>
            <a:r>
              <a:rPr lang="ru-RU" dirty="0"/>
              <a:t>, ансамбль солистов «Классик–Авангард», Государственный </a:t>
            </a:r>
            <a:r>
              <a:rPr lang="ru-RU" dirty="0" err="1"/>
              <a:t>эстрадно</a:t>
            </a:r>
            <a:r>
              <a:rPr lang="ru-RU" dirty="0"/>
              <a:t>-симфонический оркестр Республики Беларусь, Симфонический оркестр Национального академического Большого театра оперы и балета Республики Беларусь, Государственный академический симфонический оркестр Республики Беларусь), а также исполнители из Германии, Латвии, Литвы, Нидерландов, Польши, России, Франции, Финляндии, Швеции, Швейцарии, Украины, Венесуэлы.</a:t>
            </a:r>
          </a:p>
        </p:txBody>
      </p:sp>
    </p:spTree>
    <p:extLst>
      <p:ext uri="{BB962C8B-B14F-4D97-AF65-F5344CB8AC3E}">
        <p14:creationId xmlns:p14="http://schemas.microsoft.com/office/powerpoint/2010/main" val="3487670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Могилев</a:t>
            </a:r>
            <a:endParaRPr lang="ru-RU" dirty="0"/>
          </a:p>
        </p:txBody>
      </p:sp>
      <p:sp>
        <p:nvSpPr>
          <p:cNvPr id="3" name="Объект 2"/>
          <p:cNvSpPr>
            <a:spLocks noGrp="1"/>
          </p:cNvSpPr>
          <p:nvPr>
            <p:ph idx="1"/>
          </p:nvPr>
        </p:nvSpPr>
        <p:spPr>
          <a:xfrm>
            <a:off x="457200" y="1196752"/>
            <a:ext cx="8229600" cy="5544616"/>
          </a:xfrm>
        </p:spPr>
        <p:txBody>
          <a:bodyPr>
            <a:noAutofit/>
          </a:bodyPr>
          <a:lstStyle/>
          <a:p>
            <a:r>
              <a:rPr lang="ru-RU" sz="1500" dirty="0"/>
              <a:t>Международный музыкальный фестиваль «Золотой Шлягер» впервые был организован в ноябре 1995 года при поддержке Президента Республики Беларусь Александра Григорьевича Лукашенко.</a:t>
            </a:r>
          </a:p>
          <a:p>
            <a:r>
              <a:rPr lang="ru-RU" sz="1500" dirty="0"/>
              <a:t>Фестиваль «Золотой Шлягер» — уникальное явление в культурной жизни не только республики и области, но и в международной жизни в целом. Это замечательный праздник музыки и песни, его всегда отличали и отличают высокое поэтическое слово, глубокий лиризм и задушевность, так как идея фестиваля изначально возникла из желания собрать вместе «забытых» артистов, составляющих «золотой фонд» советской песни.</a:t>
            </a:r>
          </a:p>
          <a:p>
            <a:r>
              <a:rPr lang="ru-RU" sz="1500" dirty="0"/>
              <a:t>«Золотой Шлягер» принят в Международную Федерацию фестивалей. ФИДОФ — всемирная организация, объединяющая более 150 фестивалей искусств.</a:t>
            </a:r>
          </a:p>
          <a:p>
            <a:r>
              <a:rPr lang="ru-RU" sz="1500" dirty="0" smtClean="0"/>
              <a:t>В </a:t>
            </a:r>
            <a:r>
              <a:rPr lang="ru-RU" sz="1500" dirty="0"/>
              <a:t>рамках фестиваля проводился конкурс молодых исполнителей, лауреаты и дипломанты которого стали широко известны не только в нашей стране, но и далеко за рубежом. Это Наталья Подольская, Ирина Дорофеева, Наталья </a:t>
            </a:r>
            <a:r>
              <a:rPr lang="ru-RU" sz="1500" dirty="0" err="1"/>
              <a:t>Тамело</a:t>
            </a:r>
            <a:r>
              <a:rPr lang="ru-RU" sz="1500" dirty="0"/>
              <a:t>, </a:t>
            </a:r>
            <a:r>
              <a:rPr lang="ru-RU" sz="1500" dirty="0" err="1"/>
              <a:t>Искуи</a:t>
            </a:r>
            <a:r>
              <a:rPr lang="ru-RU" sz="1500" dirty="0"/>
              <a:t> </a:t>
            </a:r>
            <a:r>
              <a:rPr lang="ru-RU" sz="1500" dirty="0" err="1"/>
              <a:t>Абалян</a:t>
            </a:r>
            <a:r>
              <a:rPr lang="ru-RU" sz="1500" dirty="0"/>
              <a:t>, Руслан </a:t>
            </a:r>
            <a:r>
              <a:rPr lang="ru-RU" sz="1500" dirty="0" err="1"/>
              <a:t>Алехно</a:t>
            </a:r>
            <a:r>
              <a:rPr lang="ru-RU" sz="1500" dirty="0"/>
              <a:t>, Анна </a:t>
            </a:r>
            <a:r>
              <a:rPr lang="ru-RU" sz="1500" dirty="0" err="1"/>
              <a:t>Мушак</a:t>
            </a:r>
            <a:r>
              <a:rPr lang="ru-RU" sz="1500" dirty="0"/>
              <a:t>, Павел </a:t>
            </a:r>
            <a:r>
              <a:rPr lang="ru-RU" sz="1500" dirty="0" err="1"/>
              <a:t>Усович</a:t>
            </a:r>
            <a:r>
              <a:rPr lang="ru-RU" sz="1500" dirty="0"/>
              <a:t> (Беларусь), Евгений Гор (Россия), </a:t>
            </a:r>
            <a:r>
              <a:rPr lang="ru-RU" sz="1500" dirty="0" err="1"/>
              <a:t>Теймураз</a:t>
            </a:r>
            <a:r>
              <a:rPr lang="ru-RU" sz="1500" dirty="0"/>
              <a:t> </a:t>
            </a:r>
            <a:r>
              <a:rPr lang="ru-RU" sz="1500" dirty="0" err="1"/>
              <a:t>Боджгуа</a:t>
            </a:r>
            <a:r>
              <a:rPr lang="ru-RU" sz="1500" dirty="0"/>
              <a:t> (Грузия) и др.</a:t>
            </a:r>
          </a:p>
          <a:p>
            <a:r>
              <a:rPr lang="ru-RU" sz="1500" dirty="0"/>
              <a:t>Не менее значим и популярен у зрителей конкурс вокально-инструментальных ансамблей, посвященный памяти Владимира </a:t>
            </a:r>
            <a:r>
              <a:rPr lang="ru-RU" sz="1500" dirty="0" err="1" smtClean="0"/>
              <a:t>Мулявина</a:t>
            </a:r>
            <a:r>
              <a:rPr lang="ru-RU" sz="1500" dirty="0" smtClean="0"/>
              <a:t>.</a:t>
            </a:r>
            <a:endParaRPr lang="ru-RU" sz="1500" dirty="0"/>
          </a:p>
          <a:p>
            <a:r>
              <a:rPr lang="ru-RU" sz="1500" dirty="0"/>
              <a:t>В 2007 году в рамках фестиваля впервые прошел концерт детских коллективов и исполнителей Республики Беларусь «Улыбнись, планета, детям». Впервые была предложена идея провести «</a:t>
            </a:r>
            <a:r>
              <a:rPr lang="ru-RU" sz="1500" dirty="0" err="1"/>
              <a:t>шлягерный</a:t>
            </a:r>
            <a:r>
              <a:rPr lang="ru-RU" sz="1500" dirty="0"/>
              <a:t>» концерт в детском исполнении. Лучшие детские коллективы и исполнители Республики Беларусь представили зрителям песни прошлых лет.</a:t>
            </a:r>
          </a:p>
        </p:txBody>
      </p:sp>
    </p:spTree>
    <p:extLst>
      <p:ext uri="{BB962C8B-B14F-4D97-AF65-F5344CB8AC3E}">
        <p14:creationId xmlns:p14="http://schemas.microsoft.com/office/powerpoint/2010/main" val="407955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1061" y="620688"/>
            <a:ext cx="8645770" cy="575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6382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Гомель</a:t>
            </a:r>
            <a:endParaRPr lang="ru-RU" dirty="0"/>
          </a:p>
        </p:txBody>
      </p:sp>
      <p:sp>
        <p:nvSpPr>
          <p:cNvPr id="3" name="Объект 2"/>
          <p:cNvSpPr>
            <a:spLocks noGrp="1"/>
          </p:cNvSpPr>
          <p:nvPr>
            <p:ph idx="1"/>
          </p:nvPr>
        </p:nvSpPr>
        <p:spPr/>
        <p:txBody>
          <a:bodyPr/>
          <a:lstStyle/>
          <a:p>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7201" y="1340768"/>
            <a:ext cx="7825775"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041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Международный детский конкурс "Музыка надежды"</a:t>
            </a:r>
          </a:p>
        </p:txBody>
      </p:sp>
      <p:sp>
        <p:nvSpPr>
          <p:cNvPr id="3" name="Объект 2"/>
          <p:cNvSpPr>
            <a:spLocks noGrp="1"/>
          </p:cNvSpPr>
          <p:nvPr>
            <p:ph idx="1"/>
          </p:nvPr>
        </p:nvSpPr>
        <p:spPr>
          <a:xfrm>
            <a:off x="457200" y="1600200"/>
            <a:ext cx="8229600" cy="5141168"/>
          </a:xfrm>
        </p:spPr>
        <p:txBody>
          <a:bodyPr>
            <a:normAutofit fontScale="77500" lnSpcReduction="20000"/>
          </a:bodyPr>
          <a:lstStyle/>
          <a:p>
            <a:r>
              <a:rPr lang="ru-RU" dirty="0"/>
              <a:t>Международный детский конкурс "Музыка надежды" проводится Министерством культуры Республики Беларусь, управлением культуры Гомельского облисполкома, отделом культуры Гомельского горисполкома.</a:t>
            </a:r>
          </a:p>
          <a:p>
            <a:r>
              <a:rPr lang="ru-RU" dirty="0"/>
              <a:t>Конкурс организуется при поддержке специального фонда Президента Республики Беларусь по поддержке талантливой молодёжи.</a:t>
            </a:r>
          </a:p>
          <a:p>
            <a:r>
              <a:rPr lang="ru-RU" dirty="0"/>
              <a:t>Первый Международный детский конкурс "Музыка надежды" состоялся в апреле 1996 года в дни 10-летия Чернобыльской трагедии. Проведение этого международного конкурса в </a:t>
            </a:r>
            <a:r>
              <a:rPr lang="ru-RU" dirty="0" err="1"/>
              <a:t>г.Гомеле</a:t>
            </a:r>
            <a:r>
              <a:rPr lang="ru-RU" dirty="0"/>
              <a:t> стало хорошей традицией, укрепляющей и развивающей творческие и дружеские связи Беларуси и других государств ближнего и дальнего зарубежья.</a:t>
            </a:r>
          </a:p>
          <a:p>
            <a:r>
              <a:rPr lang="ru-RU" dirty="0"/>
              <a:t>За прошедшее с 1996 года время проведено девять Международных детских конкурсов "Музыка надежды", в которых приняло участие более 900 юных музыкантов Беларуси, Украины, России, Молдовы, Польши, Румынии, Болгарии, Латвии, Казахстана, Бельгии.</a:t>
            </a:r>
          </a:p>
        </p:txBody>
      </p:sp>
    </p:spTree>
    <p:extLst>
      <p:ext uri="{BB962C8B-B14F-4D97-AF65-F5344CB8AC3E}">
        <p14:creationId xmlns:p14="http://schemas.microsoft.com/office/powerpoint/2010/main" val="1228881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Брест</a:t>
            </a:r>
            <a:endParaRPr lang="ru-RU" dirty="0"/>
          </a:p>
        </p:txBody>
      </p:sp>
      <p:sp>
        <p:nvSpPr>
          <p:cNvPr id="3" name="Объект 2"/>
          <p:cNvSpPr>
            <a:spLocks noGrp="1"/>
          </p:cNvSpPr>
          <p:nvPr>
            <p:ph idx="1"/>
          </p:nvPr>
        </p:nvSpPr>
        <p:spPr/>
        <p:txBody>
          <a:bodyPr>
            <a:normAutofit/>
          </a:bodyPr>
          <a:lstStyle/>
          <a:p>
            <a:pPr algn="just"/>
            <a:r>
              <a:rPr lang="ru-RU" dirty="0" smtClean="0"/>
              <a:t>Разнообразные культурные контакты дают городу мощные импульсы для движения вперед.  Брест город ярких фестивалей.  </a:t>
            </a:r>
          </a:p>
          <a:p>
            <a:pPr algn="just"/>
            <a:r>
              <a:rPr lang="ru-RU" dirty="0" smtClean="0"/>
              <a:t>Более четверти века во время рождественских праздников для </a:t>
            </a:r>
            <a:r>
              <a:rPr lang="ru-RU" dirty="0" err="1" smtClean="0"/>
              <a:t>брестчан</a:t>
            </a:r>
            <a:r>
              <a:rPr lang="ru-RU" dirty="0" smtClean="0"/>
              <a:t> приоткрывается дверь в царство музыки, где можно насладиться сочинениями лучших композиторов и услышать голоса известных исполнителей со всего мира - Международный фестиваль классической музыки «Январские вечера».</a:t>
            </a:r>
            <a:endParaRPr lang="ru-RU" dirty="0"/>
          </a:p>
        </p:txBody>
      </p:sp>
    </p:spTree>
    <p:extLst>
      <p:ext uri="{BB962C8B-B14F-4D97-AF65-F5344CB8AC3E}">
        <p14:creationId xmlns:p14="http://schemas.microsoft.com/office/powerpoint/2010/main" val="1628490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Минск</a:t>
            </a:r>
            <a:endParaRPr lang="ru-RU" dirty="0"/>
          </a:p>
        </p:txBody>
      </p:sp>
      <p:sp>
        <p:nvSpPr>
          <p:cNvPr id="3" name="Объект 2"/>
          <p:cNvSpPr>
            <a:spLocks noGrp="1"/>
          </p:cNvSpPr>
          <p:nvPr>
            <p:ph idx="1"/>
          </p:nvPr>
        </p:nvSpPr>
        <p:spPr/>
        <p:txBody>
          <a:bodyPr>
            <a:normAutofit fontScale="92500" lnSpcReduction="20000"/>
          </a:bodyPr>
          <a:lstStyle/>
          <a:p>
            <a:r>
              <a:rPr lang="ru-RU" dirty="0"/>
              <a:t>В современной Беларуси большой популярностью пользуется творчество ведущих музыкальных коллективов страны: Президентского оркестра Республики Беларусь, Государственного академического симфонического оркестра, Государственной академической хоровой капеллы им. Г</a:t>
            </a:r>
            <a:r>
              <a:rPr lang="ru-RU" dirty="0" smtClean="0"/>
              <a:t>. Ширмы.</a:t>
            </a:r>
            <a:endParaRPr lang="ru-RU" dirty="0"/>
          </a:p>
          <a:p>
            <a:r>
              <a:rPr lang="ru-RU" dirty="0"/>
              <a:t>Артисты Национального академического Большого театра оперы и балета Республики Беларусь, Белорусского государственного академического музыкального театра, Белорусской государственной филармонии покоряют зрителей самобытным талантом и высочайшим исполнительским мастерством.</a:t>
            </a:r>
          </a:p>
          <a:p>
            <a:endParaRPr lang="ru-RU" dirty="0"/>
          </a:p>
        </p:txBody>
      </p:sp>
    </p:spTree>
    <p:extLst>
      <p:ext uri="{BB962C8B-B14F-4D97-AF65-F5344CB8AC3E}">
        <p14:creationId xmlns:p14="http://schemas.microsoft.com/office/powerpoint/2010/main" val="670118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20000"/>
          </a:bodyPr>
          <a:lstStyle/>
          <a:p>
            <a:r>
              <a:rPr lang="ru-RU" dirty="0"/>
              <a:t>Значительную работу по развитию музыкальной культуры проводит Национальный академический оркестр симфонической и эстрадной музыки под руководством Михаила </a:t>
            </a:r>
            <a:r>
              <a:rPr lang="ru-RU" dirty="0" err="1"/>
              <a:t>Финберга</a:t>
            </a:r>
            <a:r>
              <a:rPr lang="ru-RU" dirty="0"/>
              <a:t>. Организация фестивалей камерной музыки в малых городах Беларуси является одним из важнейших направлений деятельности оркестра. </a:t>
            </a:r>
          </a:p>
          <a:p>
            <a:r>
              <a:rPr lang="ru-RU" dirty="0"/>
              <a:t>Ежегодно в Беларуси проводятся более 30 международных, республиканских и региональных музыкальных фестивалей, среди них "Белорусская музыкальная осень", "Минская </a:t>
            </a:r>
            <a:r>
              <a:rPr lang="ru-RU" dirty="0" smtClean="0"/>
              <a:t>весна».</a:t>
            </a:r>
          </a:p>
          <a:p>
            <a:r>
              <a:rPr lang="ru-RU" dirty="0"/>
              <a:t>Белорусские исполнители регулярно участвуют в престижных международных конкурсах. В 2010 году Беларусь принимала в Минске популярный конкурс «Детское Евровидение».</a:t>
            </a:r>
            <a:endParaRPr lang="ru-RU" dirty="0" smtClean="0"/>
          </a:p>
        </p:txBody>
      </p:sp>
    </p:spTree>
    <p:extLst>
      <p:ext uri="{BB962C8B-B14F-4D97-AF65-F5344CB8AC3E}">
        <p14:creationId xmlns:p14="http://schemas.microsoft.com/office/powerpoint/2010/main" val="3395160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1520" y="562879"/>
            <a:ext cx="8664472" cy="5783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562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Брестская областная филармония</a:t>
            </a:r>
          </a:p>
        </p:txBody>
      </p:sp>
      <p:sp>
        <p:nvSpPr>
          <p:cNvPr id="3" name="Объект 2"/>
          <p:cNvSpPr>
            <a:spLocks noGrp="1"/>
          </p:cNvSpPr>
          <p:nvPr>
            <p:ph idx="1"/>
          </p:nvPr>
        </p:nvSpPr>
        <p:spPr/>
        <p:txBody>
          <a:bodyPr>
            <a:normAutofit/>
          </a:bodyPr>
          <a:lstStyle/>
          <a:p>
            <a:pPr algn="just"/>
            <a:r>
              <a:rPr lang="ru-RU" b="1" dirty="0"/>
              <a:t>Брестская областная филармония</a:t>
            </a:r>
            <a:r>
              <a:rPr lang="ru-RU" dirty="0"/>
              <a:t> основана 6 августа 1986г. на базе гастрольно-концертного отделения </a:t>
            </a:r>
            <a:r>
              <a:rPr lang="ru-RU" dirty="0" err="1"/>
              <a:t>Белгосфилармонии</a:t>
            </a:r>
            <a:r>
              <a:rPr lang="ru-RU" dirty="0"/>
              <a:t> по Брестской области. В настоящее время в филармонии работают такие коллективы, как камерный оркестр, ансамбль солистов «</a:t>
            </a:r>
            <a:r>
              <a:rPr lang="ru-RU" dirty="0" err="1"/>
              <a:t>Брестчане</a:t>
            </a:r>
            <a:r>
              <a:rPr lang="ru-RU" dirty="0"/>
              <a:t>» под управлением Александра </a:t>
            </a:r>
            <a:r>
              <a:rPr lang="ru-RU" dirty="0" err="1"/>
              <a:t>Горновского</a:t>
            </a:r>
            <a:r>
              <a:rPr lang="ru-RU" dirty="0"/>
              <a:t>, ансамбль «</a:t>
            </a:r>
            <a:r>
              <a:rPr lang="ru-RU" dirty="0" err="1"/>
              <a:t>Крэсiва</a:t>
            </a:r>
            <a:r>
              <a:rPr lang="ru-RU" dirty="0"/>
              <a:t>», ансамбль «</a:t>
            </a:r>
            <a:r>
              <a:rPr lang="ru-RU" dirty="0" err="1"/>
              <a:t>Muzzart</a:t>
            </a:r>
            <a:r>
              <a:rPr lang="ru-RU" dirty="0"/>
              <a:t>», концертно-лекционная группа, сольный исполнитель Валентина </a:t>
            </a:r>
            <a:r>
              <a:rPr lang="ru-RU" dirty="0" err="1"/>
              <a:t>Горновская</a:t>
            </a:r>
            <a:r>
              <a:rPr lang="ru-RU" dirty="0"/>
              <a:t> (виолончель).</a:t>
            </a:r>
          </a:p>
          <a:p>
            <a:endParaRPr lang="ru-RU" dirty="0"/>
          </a:p>
        </p:txBody>
      </p:sp>
    </p:spTree>
    <p:extLst>
      <p:ext uri="{BB962C8B-B14F-4D97-AF65-F5344CB8AC3E}">
        <p14:creationId xmlns:p14="http://schemas.microsoft.com/office/powerpoint/2010/main" val="2694535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365866"/>
            <a:ext cx="8208912" cy="6156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8933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pPr algn="just"/>
            <a:r>
              <a:rPr lang="ru-RU" dirty="0"/>
              <a:t>Ежегодно Брестской областной филармонией проводятся фестивали, в которых принимают участие как собственные коллективы филармонии, так и приглашенные и гастролирующие коллективы из Беларуси, России, Украины и др. Это:</a:t>
            </a:r>
          </a:p>
          <a:p>
            <a:pPr marL="137160" indent="0" algn="just">
              <a:buNone/>
            </a:pPr>
            <a:r>
              <a:rPr lang="ru-RU" dirty="0"/>
              <a:t>- «Мастера искусств - труженикам села»;</a:t>
            </a:r>
          </a:p>
          <a:p>
            <a:pPr marL="137160" indent="0" algn="just">
              <a:buNone/>
            </a:pPr>
            <a:r>
              <a:rPr lang="ru-RU" dirty="0"/>
              <a:t>- «</a:t>
            </a:r>
            <a:r>
              <a:rPr lang="ru-RU" dirty="0" err="1"/>
              <a:t>Музычнае</a:t>
            </a:r>
            <a:r>
              <a:rPr lang="ru-RU" dirty="0"/>
              <a:t> </a:t>
            </a:r>
            <a:r>
              <a:rPr lang="ru-RU" dirty="0" err="1"/>
              <a:t>Палессе</a:t>
            </a:r>
            <a:r>
              <a:rPr lang="ru-RU" dirty="0"/>
              <a:t>» (для загрязненных районов области);</a:t>
            </a:r>
          </a:p>
          <a:p>
            <a:pPr marL="137160" indent="0" algn="just">
              <a:buNone/>
            </a:pPr>
            <a:r>
              <a:rPr lang="ru-RU" dirty="0"/>
              <a:t>- Фестиваль искусств «Белорусская музыкальная осень».</a:t>
            </a:r>
          </a:p>
          <a:p>
            <a:endParaRPr lang="ru-RU" dirty="0"/>
          </a:p>
        </p:txBody>
      </p:sp>
    </p:spTree>
    <p:extLst>
      <p:ext uri="{BB962C8B-B14F-4D97-AF65-F5344CB8AC3E}">
        <p14:creationId xmlns:p14="http://schemas.microsoft.com/office/powerpoint/2010/main" val="2814954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Гродно</a:t>
            </a:r>
            <a:endParaRPr lang="ru-RU" dirty="0"/>
          </a:p>
        </p:txBody>
      </p:sp>
      <p:sp>
        <p:nvSpPr>
          <p:cNvPr id="3" name="Объект 2"/>
          <p:cNvSpPr>
            <a:spLocks noGrp="1"/>
          </p:cNvSpPr>
          <p:nvPr>
            <p:ph idx="1"/>
          </p:nvPr>
        </p:nvSpPr>
        <p:spPr/>
        <p:txBody>
          <a:bodyPr/>
          <a:lstStyle/>
          <a:p>
            <a:r>
              <a:rPr lang="ru-RU" dirty="0"/>
              <a:t> «</a:t>
            </a:r>
            <a:r>
              <a:rPr lang="ru-RU" dirty="0" smtClean="0"/>
              <a:t>Гродненская </a:t>
            </a:r>
            <a:r>
              <a:rPr lang="ru-RU" dirty="0"/>
              <a:t>областная филармония»</a:t>
            </a: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6059" y="2492895"/>
            <a:ext cx="5544616" cy="369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9740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 Гродненская капелла</a:t>
            </a:r>
            <a:endParaRPr lang="ru-RU" dirty="0"/>
          </a:p>
        </p:txBody>
      </p:sp>
      <p:sp>
        <p:nvSpPr>
          <p:cNvPr id="3" name="Объект 2"/>
          <p:cNvSpPr>
            <a:spLocks noGrp="1"/>
          </p:cNvSpPr>
          <p:nvPr>
            <p:ph idx="1"/>
          </p:nvPr>
        </p:nvSpPr>
        <p:spPr/>
        <p:txBody>
          <a:bodyPr>
            <a:noAutofit/>
          </a:bodyPr>
          <a:lstStyle/>
          <a:p>
            <a:pPr algn="just"/>
            <a:r>
              <a:rPr lang="ru-RU" sz="1900" dirty="0"/>
              <a:t>Заслуженный коллектив Республики Беларусь ГУК «Гродненская капелла» – как музыкальный коллектив, уделяет большое внимание распространению и популяризации всего, что связано с культурой нашего региона. Мобильность и универсальность исполнителей, а также возможность структурных изменений позволяют включать в программы капеллы самые разные сочинения различных стилей, эпох, жанров. От камерных произведений (романсы, инструментальные миниатюры), до симфонических и вокально-инструментальных (кантаты, симфонии). Богатый репертуарный список Гродненской капеллы охватывает большое количество высоких образцов музыкального искусства – сочинения старинных и современных белорусских композиторов, русская и западноевропейская классика 17-20 веков, духовная музыка, народные песни и т.д. </a:t>
            </a:r>
            <a:r>
              <a:rPr lang="ru-RU" sz="1900" dirty="0" smtClean="0"/>
              <a:t>Сегодня </a:t>
            </a:r>
            <a:r>
              <a:rPr lang="ru-RU" sz="1900" dirty="0"/>
              <a:t>– это бесспорно значительное явление в культурной жизни всей Беларуси. </a:t>
            </a:r>
            <a:r>
              <a:rPr lang="ru-RU" sz="1900" dirty="0" smtClean="0"/>
              <a:t>В </a:t>
            </a:r>
            <a:r>
              <a:rPr lang="ru-RU" sz="1900" dirty="0"/>
              <a:t>состав Гродненской капеллы входят камерный оркестр, камерный хор, ансамбль солистов, ансамбль старинной музыки и солисты – вокалисты . </a:t>
            </a:r>
          </a:p>
        </p:txBody>
      </p:sp>
    </p:spTree>
    <p:extLst>
      <p:ext uri="{BB962C8B-B14F-4D97-AF65-F5344CB8AC3E}">
        <p14:creationId xmlns:p14="http://schemas.microsoft.com/office/powerpoint/2010/main" val="3306314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Музыкальный </a:t>
            </a:r>
            <a:r>
              <a:rPr lang="ru-RU" dirty="0"/>
              <a:t>театр «Рада»</a:t>
            </a:r>
          </a:p>
        </p:txBody>
      </p:sp>
      <p:sp>
        <p:nvSpPr>
          <p:cNvPr id="3" name="Объект 2"/>
          <p:cNvSpPr>
            <a:spLocks noGrp="1"/>
          </p:cNvSpPr>
          <p:nvPr>
            <p:ph idx="1"/>
          </p:nvPr>
        </p:nvSpPr>
        <p:spPr/>
        <p:txBody>
          <a:bodyPr>
            <a:normAutofit/>
          </a:bodyPr>
          <a:lstStyle/>
          <a:p>
            <a:pPr algn="just"/>
            <a:r>
              <a:rPr lang="ru-RU" sz="2400" dirty="0"/>
              <a:t>Музыкальный театр "Рада"- это великолепное сочетание высокого профессионализма и яркого задорного оптимизма. Группа «Рада» была создана совсем недавно, однако уже первая молодёжная цыганская песенно-танцевальная программа под названием «ГИНЭ РОМА» завоевала признание у многочисленной публики. </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63688" y="3933056"/>
            <a:ext cx="5771441" cy="2781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0019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Лидский </a:t>
            </a:r>
            <a:r>
              <a:rPr lang="ru-RU" dirty="0"/>
              <a:t>эстрадный </a:t>
            </a:r>
            <a:r>
              <a:rPr lang="ru-RU" dirty="0" smtClean="0"/>
              <a:t>оркестр</a:t>
            </a:r>
            <a:endParaRPr lang="ru-RU" dirty="0"/>
          </a:p>
        </p:txBody>
      </p:sp>
      <p:sp>
        <p:nvSpPr>
          <p:cNvPr id="3" name="Объект 2"/>
          <p:cNvSpPr>
            <a:spLocks noGrp="1"/>
          </p:cNvSpPr>
          <p:nvPr>
            <p:ph idx="1"/>
          </p:nvPr>
        </p:nvSpPr>
        <p:spPr/>
        <p:txBody>
          <a:bodyPr>
            <a:noAutofit/>
          </a:bodyPr>
          <a:lstStyle/>
          <a:p>
            <a:pPr algn="just"/>
            <a:r>
              <a:rPr lang="ru-RU" sz="1900" dirty="0"/>
              <a:t>Эстрадный оркестр создан в январе 2001 года на базе отдела культуры Лидского райисполкома и назывался - Концертный оркестр Лидского райисполкома. </a:t>
            </a:r>
            <a:r>
              <a:rPr lang="ru-RU" sz="1900" dirty="0" smtClean="0"/>
              <a:t>В </a:t>
            </a:r>
            <a:r>
              <a:rPr lang="ru-RU" sz="1900" dirty="0"/>
              <a:t>состав оркестра входят: духовые инструменты (саксофоны, тромбоны, трубы), ритм-группа (клавишные и ударные инструменты, бас- и ритм-гитара), вокальная группа. Почти все музыканты оркестра закончили Лидское музыкальное училище, некоторые продолжают учёбу в Белорусской академии музыки, в Московской консерватории (на военно-дирижёрском факультете), в Белорусском университете культуры и искусств. Ряд музыкантов, которые прошли профессиональную школу в оркестре, продолжает музыкальную деятельность в различных оркестрах Республики Беларусь и за рубежом. В репертуаре коллектива, помимо широко распространённых и любимых публикой произведений популярной музыки, джазовых произведений, классики, исполняются композиции в оригинальной аранжировке и инструментовке, созданные специально для эстрадного оркестра </a:t>
            </a:r>
            <a:r>
              <a:rPr lang="ru-RU" sz="1900" dirty="0" err="1"/>
              <a:t>г.Лиды</a:t>
            </a:r>
            <a:r>
              <a:rPr lang="ru-RU" sz="1900" dirty="0"/>
              <a:t>. Коллектив широко занимается концертной деятельностью. </a:t>
            </a:r>
          </a:p>
        </p:txBody>
      </p:sp>
    </p:spTree>
    <p:extLst>
      <p:ext uri="{BB962C8B-B14F-4D97-AF65-F5344CB8AC3E}">
        <p14:creationId xmlns:p14="http://schemas.microsoft.com/office/powerpoint/2010/main" val="30319240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4F2A368D3035494DA465E43C4C6E389A" ma:contentTypeVersion="0" ma:contentTypeDescription="Создание документа." ma:contentTypeScope="" ma:versionID="d1d54fd65e0c52a0ce3731597e904dcd">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FCB167C-915F-4E3A-AF17-16115EB8F413}"/>
</file>

<file path=customXml/itemProps2.xml><?xml version="1.0" encoding="utf-8"?>
<ds:datastoreItem xmlns:ds="http://schemas.openxmlformats.org/officeDocument/2006/customXml" ds:itemID="{C57EF79C-C5A7-4C48-91EC-BBD77D6AD5A5}"/>
</file>

<file path=customXml/itemProps3.xml><?xml version="1.0" encoding="utf-8"?>
<ds:datastoreItem xmlns:ds="http://schemas.openxmlformats.org/officeDocument/2006/customXml" ds:itemID="{E81D2388-ECFC-4225-9442-C7E00FF77B6E}"/>
</file>

<file path=docProps/app.xml><?xml version="1.0" encoding="utf-8"?>
<Properties xmlns="http://schemas.openxmlformats.org/officeDocument/2006/extended-properties" xmlns:vt="http://schemas.openxmlformats.org/officeDocument/2006/docPropsVTypes">
  <Template>Apex</Template>
  <TotalTime>167</TotalTime>
  <Words>1515</Words>
  <Application>Microsoft Office PowerPoint</Application>
  <PresentationFormat>Экран (4:3)</PresentationFormat>
  <Paragraphs>56</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Апекс</vt:lpstr>
      <vt:lpstr>Музыкальная культура  городов Беларуси</vt:lpstr>
      <vt:lpstr>Брест</vt:lpstr>
      <vt:lpstr>Брестская областная филармония</vt:lpstr>
      <vt:lpstr>Презентация PowerPoint</vt:lpstr>
      <vt:lpstr>Презентация PowerPoint</vt:lpstr>
      <vt:lpstr>Гродно</vt:lpstr>
      <vt:lpstr> Гродненская капелла</vt:lpstr>
      <vt:lpstr>Музыкальный театр «Рада»</vt:lpstr>
      <vt:lpstr>Лидский эстрадный оркестр</vt:lpstr>
      <vt:lpstr>Презентация PowerPoint</vt:lpstr>
      <vt:lpstr>Витебск</vt:lpstr>
      <vt:lpstr>Международный фестиваль искусств «Славянский базар в Витебске» </vt:lpstr>
      <vt:lpstr>Международный фестиваль современной хореографии (IFMC) </vt:lpstr>
      <vt:lpstr>Презентация PowerPoint</vt:lpstr>
      <vt:lpstr>Международный музыкальный фестиваль им. И.И. Соллертинского</vt:lpstr>
      <vt:lpstr>Могилев</vt:lpstr>
      <vt:lpstr>Презентация PowerPoint</vt:lpstr>
      <vt:lpstr>Гомель</vt:lpstr>
      <vt:lpstr>Международный детский конкурс "Музыка надежды"</vt:lpstr>
      <vt:lpstr>Минск</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Музыкальная культура  городов Беларуси</dc:title>
  <dc:creator>Хоум</dc:creator>
  <cp:lastModifiedBy>Dmitry Tarasov</cp:lastModifiedBy>
  <cp:revision>11</cp:revision>
  <dcterms:created xsi:type="dcterms:W3CDTF">2016-12-07T12:06:03Z</dcterms:created>
  <dcterms:modified xsi:type="dcterms:W3CDTF">2017-05-25T07:16:36Z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0x0101004F2A368D3035494DA465E43C4C6E389A</vt:lpwstr>
  </property>
</Properties>
</file>