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28.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97" r:id="rId3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5" autoAdjust="0"/>
    <p:restoredTop sz="90187" autoAdjust="0"/>
  </p:normalViewPr>
  <p:slideViewPr>
    <p:cSldViewPr showGuides="1">
      <p:cViewPr varScale="1">
        <p:scale>
          <a:sx n="98" d="100"/>
          <a:sy n="98" d="100"/>
        </p:scale>
        <p:origin x="-120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ru-RU"/>
          </a:p>
        </p:txBody>
      </p:sp>
      <p:sp>
        <p:nvSpPr>
          <p:cNvPr id="133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ru-RU"/>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ru-RU"/>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726170A-61CC-420D-A5EE-FC803F5AEA63}" type="slidenum">
              <a:rPr lang="ru-RU"/>
              <a:pPr>
                <a:defRPr/>
              </a:pPr>
              <a:t>‹#›</a:t>
            </a:fld>
            <a:endParaRPr lang="ru-RU"/>
          </a:p>
        </p:txBody>
      </p:sp>
    </p:spTree>
    <p:extLst>
      <p:ext uri="{BB962C8B-B14F-4D97-AF65-F5344CB8AC3E}">
        <p14:creationId xmlns:p14="http://schemas.microsoft.com/office/powerpoint/2010/main" val="924316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3BB3AB02-C6D0-4D10-A26B-04FB1D0DDE8D}" type="slidenum">
              <a:rPr lang="ru-RU"/>
              <a:pPr>
                <a:defRPr/>
              </a:pPr>
              <a:t>‹#›</a:t>
            </a:fld>
            <a:endParaRPr lang="ru-RU"/>
          </a:p>
        </p:txBody>
      </p:sp>
    </p:spTree>
    <p:extLst>
      <p:ext uri="{BB962C8B-B14F-4D97-AF65-F5344CB8AC3E}">
        <p14:creationId xmlns:p14="http://schemas.microsoft.com/office/powerpoint/2010/main" val="2053468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5578CB6C-60BF-432C-A0F3-98707D60B6F5}" type="slidenum">
              <a:rPr lang="ru-RU"/>
              <a:pPr>
                <a:defRPr/>
              </a:pPr>
              <a:t>‹#›</a:t>
            </a:fld>
            <a:endParaRPr lang="ru-RU"/>
          </a:p>
        </p:txBody>
      </p:sp>
    </p:spTree>
    <p:extLst>
      <p:ext uri="{BB962C8B-B14F-4D97-AF65-F5344CB8AC3E}">
        <p14:creationId xmlns:p14="http://schemas.microsoft.com/office/powerpoint/2010/main" val="553147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702C244-FF20-498D-AA06-1392C77FB3EE}" type="slidenum">
              <a:rPr lang="ru-RU"/>
              <a:pPr>
                <a:defRPr/>
              </a:pPr>
              <a:t>‹#›</a:t>
            </a:fld>
            <a:endParaRPr lang="ru-RU"/>
          </a:p>
        </p:txBody>
      </p:sp>
    </p:spTree>
    <p:extLst>
      <p:ext uri="{BB962C8B-B14F-4D97-AF65-F5344CB8AC3E}">
        <p14:creationId xmlns:p14="http://schemas.microsoft.com/office/powerpoint/2010/main" val="3242723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91898C7-E95E-4AA3-B5F1-EFF376C45F1B}" type="slidenum">
              <a:rPr lang="ru-RU"/>
              <a:pPr>
                <a:defRPr/>
              </a:pPr>
              <a:t>‹#›</a:t>
            </a:fld>
            <a:endParaRPr lang="ru-RU"/>
          </a:p>
        </p:txBody>
      </p:sp>
    </p:spTree>
    <p:extLst>
      <p:ext uri="{BB962C8B-B14F-4D97-AF65-F5344CB8AC3E}">
        <p14:creationId xmlns:p14="http://schemas.microsoft.com/office/powerpoint/2010/main" val="133507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F86E51E7-1080-4113-AB78-49E7460BBEF3}" type="slidenum">
              <a:rPr lang="ru-RU"/>
              <a:pPr>
                <a:defRPr/>
              </a:pPr>
              <a:t>‹#›</a:t>
            </a:fld>
            <a:endParaRPr lang="ru-RU"/>
          </a:p>
        </p:txBody>
      </p:sp>
    </p:spTree>
    <p:extLst>
      <p:ext uri="{BB962C8B-B14F-4D97-AF65-F5344CB8AC3E}">
        <p14:creationId xmlns:p14="http://schemas.microsoft.com/office/powerpoint/2010/main" val="2335690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456D078-AA00-4744-A1E6-E40EA8BA3312}" type="slidenum">
              <a:rPr lang="ru-RU"/>
              <a:pPr>
                <a:defRPr/>
              </a:pPr>
              <a:t>‹#›</a:t>
            </a:fld>
            <a:endParaRPr lang="ru-RU"/>
          </a:p>
        </p:txBody>
      </p:sp>
    </p:spTree>
    <p:extLst>
      <p:ext uri="{BB962C8B-B14F-4D97-AF65-F5344CB8AC3E}">
        <p14:creationId xmlns:p14="http://schemas.microsoft.com/office/powerpoint/2010/main" val="4251892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8536ED5C-945E-4427-A92A-CE6C208D6AFA}" type="slidenum">
              <a:rPr lang="ru-RU"/>
              <a:pPr>
                <a:defRPr/>
              </a:pPr>
              <a:t>‹#›</a:t>
            </a:fld>
            <a:endParaRPr lang="ru-RU"/>
          </a:p>
        </p:txBody>
      </p:sp>
    </p:spTree>
    <p:extLst>
      <p:ext uri="{BB962C8B-B14F-4D97-AF65-F5344CB8AC3E}">
        <p14:creationId xmlns:p14="http://schemas.microsoft.com/office/powerpoint/2010/main" val="281226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4B16F71C-3750-4DCE-B13C-10324C7AD80A}" type="slidenum">
              <a:rPr lang="ru-RU"/>
              <a:pPr>
                <a:defRPr/>
              </a:pPr>
              <a:t>‹#›</a:t>
            </a:fld>
            <a:endParaRPr lang="ru-RU"/>
          </a:p>
        </p:txBody>
      </p:sp>
    </p:spTree>
    <p:extLst>
      <p:ext uri="{BB962C8B-B14F-4D97-AF65-F5344CB8AC3E}">
        <p14:creationId xmlns:p14="http://schemas.microsoft.com/office/powerpoint/2010/main" val="26088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1459289A-831C-4EBE-AE99-AE6DCC0E4C82}" type="slidenum">
              <a:rPr lang="ru-RU"/>
              <a:pPr>
                <a:defRPr/>
              </a:pPr>
              <a:t>‹#›</a:t>
            </a:fld>
            <a:endParaRPr lang="ru-RU"/>
          </a:p>
        </p:txBody>
      </p:sp>
    </p:spTree>
    <p:extLst>
      <p:ext uri="{BB962C8B-B14F-4D97-AF65-F5344CB8AC3E}">
        <p14:creationId xmlns:p14="http://schemas.microsoft.com/office/powerpoint/2010/main" val="3973274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198DF82E-270F-4DFD-A205-F6C286004C1D}" type="slidenum">
              <a:rPr lang="ru-RU"/>
              <a:pPr>
                <a:defRPr/>
              </a:pPr>
              <a:t>‹#›</a:t>
            </a:fld>
            <a:endParaRPr lang="ru-RU"/>
          </a:p>
        </p:txBody>
      </p:sp>
    </p:spTree>
    <p:extLst>
      <p:ext uri="{BB962C8B-B14F-4D97-AF65-F5344CB8AC3E}">
        <p14:creationId xmlns:p14="http://schemas.microsoft.com/office/powerpoint/2010/main" val="93299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EA44F1D3-9D5D-479A-897D-EC111C5CC842}" type="slidenum">
              <a:rPr lang="ru-RU"/>
              <a:pPr>
                <a:defRPr/>
              </a:pPr>
              <a:t>‹#›</a:t>
            </a:fld>
            <a:endParaRPr lang="ru-RU"/>
          </a:p>
        </p:txBody>
      </p:sp>
    </p:spTree>
    <p:extLst>
      <p:ext uri="{BB962C8B-B14F-4D97-AF65-F5344CB8AC3E}">
        <p14:creationId xmlns:p14="http://schemas.microsoft.com/office/powerpoint/2010/main" val="203994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BAF58D27-D55B-43F3-869C-AC860A6F6B07}"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vershy.ru/category/natallya-kalitsk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be.wikipedia.org/wiki/%D0%A4%D0%B0%D0%B9%D0%BB:%D0%92%D0%B0%D1%80%D0%BE%D0%BD%D1%96%D0%BD%D0%B0._%D0%A7%D0%BE%D1%80%D1%82%D0%B0%D1%9E_%D0%BA%D0%B0%D0%BC%D0%B5%D0%BD%D1%8C_(%D0%9A%D1%80%D0%B0%D0%B2%D0%B5%D1%86)_(05).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hyperlink" Target="http://www.sinyavokaya.ru/autar/nil-gilevic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sinyavokaya.ru/autar/tatstsyana-pratasevich"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endParaRPr lang="ru-RU" smtClean="0"/>
          </a:p>
        </p:txBody>
      </p:sp>
      <p:sp>
        <p:nvSpPr>
          <p:cNvPr id="5123" name="Rectangle 3"/>
          <p:cNvSpPr>
            <a:spLocks noGrp="1" noChangeArrowheads="1"/>
          </p:cNvSpPr>
          <p:nvPr>
            <p:ph type="subTitle" idx="1"/>
          </p:nvPr>
        </p:nvSpPr>
        <p:spPr/>
        <p:txBody>
          <a:bodyPr/>
          <a:lstStyle/>
          <a:p>
            <a:pPr eaLnBrk="1" hangingPunct="1"/>
            <a:endParaRPr lang="ru-RU" smtClean="0"/>
          </a:p>
        </p:txBody>
      </p:sp>
      <p:pic>
        <p:nvPicPr>
          <p:cNvPr id="2052" name="Picture 6" descr="592384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7"/>
          <p:cNvSpPr txBox="1">
            <a:spLocks noChangeArrowheads="1"/>
          </p:cNvSpPr>
          <p:nvPr/>
        </p:nvSpPr>
        <p:spPr bwMode="auto">
          <a:xfrm>
            <a:off x="1127125" y="646113"/>
            <a:ext cx="7026275"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sz="8000" b="1" i="1"/>
              <a:t>Маўклівыя сведкі мінуўшчыны</a:t>
            </a:r>
            <a:r>
              <a:rPr lang="ru-RU" sz="80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nodePh="1">
                                  <p:stCondLst>
                                    <p:cond delay="0"/>
                                  </p:stCondLst>
                                  <p:endCondLst>
                                    <p:cond evt="begin" delay="0">
                                      <p:tn val="5"/>
                                    </p:cond>
                                  </p:endCondLst>
                                  <p:iterate type="lt">
                                    <p:tmPct val="10000"/>
                                  </p:iterate>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1000"/>
                                        <p:tgtEl>
                                          <p:spTgt spid="5123">
                                            <p:txEl>
                                              <p:pRg st="0" end="0"/>
                                            </p:txEl>
                                          </p:spTgt>
                                        </p:tgtEl>
                                      </p:cBhvr>
                                    </p:animEffect>
                                    <p:anim calcmode="lin" valueType="num">
                                      <p:cBhvr>
                                        <p:cTn id="8" dur="1000" fill="hold"/>
                                        <p:tgtEl>
                                          <p:spTgt spid="512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12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ru-RU" sz="1400" b="1" i="1" smtClean="0"/>
              <a:t>У старажытнасці ў нашых продкаў існаваў культ камянёў. Асабліва ўшаноўваліся камяні-следавікі, якія мелі на сабе выявы слядоў чалавека ці татэмных звяроў.  Падобных валуноў-следавікоў сёння ў Беларусі выяўлена больш за 100. Такія «паклонныя» камяні, да якіх паломнікі ідуць і сёння, знаходзяцца і  каля вёсак Сянежыцы і Горка суседніх Навагрудскага і Дзятлаўскага раёнаў. </a:t>
            </a:r>
            <a:endParaRPr lang="ru-RU" sz="4000" smtClean="0"/>
          </a:p>
        </p:txBody>
      </p:sp>
      <p:sp>
        <p:nvSpPr>
          <p:cNvPr id="11267" name="Rectangle 3"/>
          <p:cNvSpPr>
            <a:spLocks noGrp="1" noChangeArrowheads="1"/>
          </p:cNvSpPr>
          <p:nvPr>
            <p:ph type="body" idx="1"/>
          </p:nvPr>
        </p:nvSpPr>
        <p:spPr/>
        <p:txBody>
          <a:bodyPr/>
          <a:lstStyle/>
          <a:p>
            <a:pPr eaLnBrk="1" hangingPunct="1"/>
            <a:endParaRPr lang="ru-RU" smtClean="0"/>
          </a:p>
        </p:txBody>
      </p:sp>
      <p:pic>
        <p:nvPicPr>
          <p:cNvPr id="11268" name="Picture 5" descr="Паклонныя камяні каля в. Горка Дзятлаўскага раёна"/>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371600"/>
            <a:ext cx="8610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ru-RU" sz="1400" b="1" i="1" smtClean="0"/>
              <a:t>Святы (Божы, Асілкавы) Камень (паміж вв. Падгорная і Добры Бор)</a:t>
            </a:r>
            <a:br>
              <a:rPr lang="ru-RU" sz="1400" b="1" i="1" smtClean="0"/>
            </a:br>
            <a:r>
              <a:rPr lang="ru-RU" sz="1400" b="1" i="1" smtClean="0"/>
              <a:t> </a:t>
            </a:r>
            <a:br>
              <a:rPr lang="ru-RU" sz="1400" b="1" i="1" smtClean="0"/>
            </a:br>
            <a:r>
              <a:rPr lang="ru-RU" sz="1400" b="1" i="1" smtClean="0"/>
              <a:t>Гэта адзіны вядомы сёння ў Баранавіцкім раёне культавы камень-следавік. Яго памеры – 1,5х1,8 м, вышыня – 0,8 м. Валун нагадвае па форме ступу з ямінкай пасярэдзіне, на дне якой знаходзіцца выява чалавечага слядка ў натуральную велічыню.</a:t>
            </a:r>
            <a:br>
              <a:rPr lang="ru-RU" sz="1400" b="1" i="1" smtClean="0"/>
            </a:br>
            <a:r>
              <a:rPr lang="ru-RU" sz="1400" b="1" i="1" smtClean="0"/>
              <a:t> </a:t>
            </a:r>
          </a:p>
        </p:txBody>
      </p:sp>
      <p:sp>
        <p:nvSpPr>
          <p:cNvPr id="12291" name="Rectangle 3"/>
          <p:cNvSpPr>
            <a:spLocks noGrp="1" noChangeArrowheads="1"/>
          </p:cNvSpPr>
          <p:nvPr>
            <p:ph type="body" idx="1"/>
          </p:nvPr>
        </p:nvSpPr>
        <p:spPr/>
        <p:txBody>
          <a:bodyPr/>
          <a:lstStyle/>
          <a:p>
            <a:pPr eaLnBrk="1" hangingPunct="1"/>
            <a:endParaRPr lang="ru-RU" smtClean="0"/>
          </a:p>
        </p:txBody>
      </p:sp>
      <p:pic>
        <p:nvPicPr>
          <p:cNvPr id="12292" name="Picture 5" descr="Святы Камень-следавік каля в. Падгорная"/>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2954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ru-RU" sz="1400" b="1" i="1" smtClean="0"/>
              <a:t>Сучасная легенда апавядае, што след на камені пакінула Божая Маці, уцякаючы ад цара Ірада. Хаця гісторыкі згадваюць і больш старажытнае паданне пра асілка. Нібыта ён, змагаючыся калісьці з ліхімі сіламі, выпадкова ступіў на гэты камень, пасля чаго яго сіла падужала ў 10 разоў, і асілак перамог. Людзі захавалі веру і ў тое, што гэты святы камень лякуе ад розных хваробаў.</a:t>
            </a:r>
            <a:r>
              <a:rPr lang="ru-RU" sz="1400" smtClean="0"/>
              <a:t> </a:t>
            </a:r>
            <a:endParaRPr lang="ru-RU" sz="4000" smtClean="0"/>
          </a:p>
        </p:txBody>
      </p:sp>
      <p:sp>
        <p:nvSpPr>
          <p:cNvPr id="13315" name="Rectangle 3"/>
          <p:cNvSpPr>
            <a:spLocks noGrp="1" noChangeArrowheads="1"/>
          </p:cNvSpPr>
          <p:nvPr>
            <p:ph type="body" idx="1"/>
          </p:nvPr>
        </p:nvSpPr>
        <p:spPr/>
        <p:txBody>
          <a:bodyPr/>
          <a:lstStyle/>
          <a:p>
            <a:pPr eaLnBrk="1" hangingPunct="1"/>
            <a:endParaRPr lang="ru-RU" smtClean="0"/>
          </a:p>
        </p:txBody>
      </p:sp>
      <p:pic>
        <p:nvPicPr>
          <p:cNvPr id="13316" name="Picture 5" descr="Фрагмент камяня-следавіка з ахвяраваннямі"/>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3716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ru-RU" sz="1400" b="1" i="1" smtClean="0"/>
              <a:t>Сваротваўскі камень (каля в. Малая Сваротва)</a:t>
            </a:r>
            <a:br>
              <a:rPr lang="ru-RU" sz="1400" b="1" i="1" smtClean="0"/>
            </a:br>
            <a:r>
              <a:rPr lang="ru-RU" sz="1400" b="1" i="1" smtClean="0"/>
              <a:t>Камяні з падобнымі крыжамі ў розны час знаходзілі і ў іншых рэгіёнах Беларусі, часцей – на Поўначы. Даследчыкі мяркуюць, што гэта могуць быць надмагільныя камяні часоў Сярэднявечча. Пра старажытнасць падобных знаходак сведчыць і тое, што на іх няма ніякіх надпісаў.  </a:t>
            </a:r>
          </a:p>
        </p:txBody>
      </p:sp>
      <p:sp>
        <p:nvSpPr>
          <p:cNvPr id="14339" name="Rectangle 3"/>
          <p:cNvSpPr>
            <a:spLocks noGrp="1" noChangeArrowheads="1"/>
          </p:cNvSpPr>
          <p:nvPr>
            <p:ph type="body" idx="1"/>
          </p:nvPr>
        </p:nvSpPr>
        <p:spPr/>
        <p:txBody>
          <a:bodyPr/>
          <a:lstStyle/>
          <a:p>
            <a:pPr eaLnBrk="1" hangingPunct="1"/>
            <a:endParaRPr lang="ru-RU" smtClean="0"/>
          </a:p>
        </p:txBody>
      </p:sp>
      <p:pic>
        <p:nvPicPr>
          <p:cNvPr id="14340" name="Picture 5" descr="Стары камень з архаічнымі крыжамі каля в. Малая Сваротва Баранавіцкага раёна"/>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371600"/>
            <a:ext cx="8458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33400" y="152400"/>
            <a:ext cx="8153400" cy="381000"/>
          </a:xfrm>
        </p:spPr>
        <p:txBody>
          <a:bodyPr/>
          <a:lstStyle/>
          <a:p>
            <a:pPr eaLnBrk="1" hangingPunct="1"/>
            <a:r>
              <a:rPr lang="ru-RU" sz="1600" b="1" i="1" smtClean="0"/>
              <a:t>Камень-следавік у в. Сорагі Слуцкага р-на </a:t>
            </a:r>
            <a:r>
              <a:rPr lang="ru-RU" sz="4000" smtClean="0"/>
              <a:t> </a:t>
            </a:r>
          </a:p>
        </p:txBody>
      </p:sp>
      <p:sp>
        <p:nvSpPr>
          <p:cNvPr id="15363" name="Rectangle 3"/>
          <p:cNvSpPr>
            <a:spLocks noGrp="1" noChangeArrowheads="1"/>
          </p:cNvSpPr>
          <p:nvPr>
            <p:ph type="body" idx="1"/>
          </p:nvPr>
        </p:nvSpPr>
        <p:spPr/>
        <p:txBody>
          <a:bodyPr/>
          <a:lstStyle/>
          <a:p>
            <a:pPr eaLnBrk="1" hangingPunct="1"/>
            <a:endParaRPr lang="ru-RU" smtClean="0"/>
          </a:p>
        </p:txBody>
      </p:sp>
      <p:pic>
        <p:nvPicPr>
          <p:cNvPr id="15364" name="Picture 5" descr="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609600"/>
            <a:ext cx="86106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76200"/>
            <a:ext cx="8229600" cy="1447800"/>
          </a:xfrm>
        </p:spPr>
        <p:txBody>
          <a:bodyPr/>
          <a:lstStyle/>
          <a:p>
            <a:pPr eaLnBrk="1" hangingPunct="1"/>
            <a:r>
              <a:rPr lang="ru-RU" sz="1400" b="1" i="1" smtClean="0"/>
              <a:t>Часта пры старых шляхах, каля храмаў, па краях вёсак, на могілках і ў іншых мясцінах можна сустрэць крыжы, высечаныя з валуноў. На многіх з іх бываюць літары, надпісы, знакі і нават малюнкі. Да некаторых каменных крыжоў яшчэ і сёння носяць ахвяры - манеты, ручнікі, кветкі. У народзе аб такіх крыжах бытуюць паданні.</a:t>
            </a:r>
            <a:r>
              <a:rPr lang="ru-RU" sz="1400" smtClean="0"/>
              <a:t> </a:t>
            </a:r>
          </a:p>
        </p:txBody>
      </p:sp>
      <p:sp>
        <p:nvSpPr>
          <p:cNvPr id="16387" name="Rectangle 9"/>
          <p:cNvSpPr>
            <a:spLocks noGrp="1" noChangeArrowheads="1"/>
          </p:cNvSpPr>
          <p:nvPr>
            <p:ph type="body" idx="1"/>
          </p:nvPr>
        </p:nvSpPr>
        <p:spPr/>
        <p:txBody>
          <a:bodyPr/>
          <a:lstStyle/>
          <a:p>
            <a:pPr eaLnBrk="1" hangingPunct="1"/>
            <a:endParaRPr lang="ru-RU" smtClean="0"/>
          </a:p>
        </p:txBody>
      </p:sp>
      <p:pic>
        <p:nvPicPr>
          <p:cNvPr id="16388" name="Picture 11" descr="fe7962af0735f8100cdf2492868efb93-thumb-900x600-croprati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4800" y="1295400"/>
            <a:ext cx="8382000"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419600" y="304800"/>
            <a:ext cx="4267200" cy="6096000"/>
          </a:xfrm>
        </p:spPr>
        <p:txBody>
          <a:bodyPr/>
          <a:lstStyle/>
          <a:p>
            <a:pPr eaLnBrk="1" hangingPunct="1"/>
            <a:r>
              <a:rPr lang="ru-RU" sz="1600" b="1" i="1" smtClean="0">
                <a:solidFill>
                  <a:schemeClr val="tx1"/>
                </a:solidFill>
              </a:rPr>
              <a:t>Тураўскія крыжы — каменныя крыжы ў горадзе Тураве і яго наваколлі. Вядома больш за 10 каменных крыжоў, якія з'яўляюцца сімвалам веры і прадметам пакланення для хрысціян. </a:t>
            </a:r>
            <a:br>
              <a:rPr lang="ru-RU" sz="1600" b="1" i="1" smtClean="0">
                <a:solidFill>
                  <a:schemeClr val="tx1"/>
                </a:solidFill>
              </a:rPr>
            </a:br>
            <a:r>
              <a:rPr lang="ru-RU" sz="1600" b="1" i="1" smtClean="0">
                <a:solidFill>
                  <a:schemeClr val="tx1"/>
                </a:solidFill>
              </a:rPr>
              <a:t>Паводле паданняў, тураўскія крыжы прыплылі з Кіева ўверх па Дняпры і Прыпяці і затым аказаліся сярод палёў. Паводле народных вераванняў, яны нібыта ахоўваюць ад розных хвароб. Пра адзін з тураўскіх крыжоў яшчэ распавядаюць, што калі бацькі прасілі паслаць выздараўленне іх сыну, то ў небе з'явілася велічная агністая постаць жанчыны, якая сказала, што дапаможа. Хлопчык выздаравеў, і на наступны дзень у Прыпяці знайшлі каменны крыж. Яго выцягнулі на бераг і ўстанавілі на высокім месцы.</a:t>
            </a:r>
            <a:br>
              <a:rPr lang="ru-RU" sz="1600" b="1" i="1" smtClean="0">
                <a:solidFill>
                  <a:schemeClr val="tx1"/>
                </a:solidFill>
              </a:rPr>
            </a:br>
            <a:endParaRPr lang="ru-RU" sz="1600" b="1" i="1" smtClean="0"/>
          </a:p>
        </p:txBody>
      </p:sp>
      <p:sp>
        <p:nvSpPr>
          <p:cNvPr id="17411" name="Rectangle 3"/>
          <p:cNvSpPr>
            <a:spLocks noGrp="1" noChangeArrowheads="1"/>
          </p:cNvSpPr>
          <p:nvPr>
            <p:ph type="body" idx="1"/>
          </p:nvPr>
        </p:nvSpPr>
        <p:spPr>
          <a:xfrm flipH="1" flipV="1">
            <a:off x="8686800" y="6126163"/>
            <a:ext cx="152400" cy="74612"/>
          </a:xfrm>
        </p:spPr>
        <p:txBody>
          <a:bodyPr/>
          <a:lstStyle/>
          <a:p>
            <a:pPr eaLnBrk="1" hangingPunct="1">
              <a:lnSpc>
                <a:spcPct val="80000"/>
              </a:lnSpc>
            </a:pPr>
            <a:endParaRPr lang="ru-RU" sz="800" smtClean="0"/>
          </a:p>
        </p:txBody>
      </p:sp>
      <p:pic>
        <p:nvPicPr>
          <p:cNvPr id="17412" name="Picture 7" descr="thumb_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52400"/>
            <a:ext cx="3886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0" y="76200"/>
            <a:ext cx="2895600" cy="6019800"/>
          </a:xfrm>
        </p:spPr>
        <p:txBody>
          <a:bodyPr/>
          <a:lstStyle/>
          <a:p>
            <a:pPr eaLnBrk="1" hangingPunct="1"/>
            <a:r>
              <a:rPr lang="ru-RU" sz="1600" b="1" i="1" smtClean="0">
                <a:solidFill>
                  <a:schemeClr val="tx1"/>
                </a:solidFill>
              </a:rPr>
              <a:t>Тураўскія крыжы</a:t>
            </a:r>
            <a:br>
              <a:rPr lang="ru-RU" sz="1600" b="1" i="1" smtClean="0">
                <a:solidFill>
                  <a:schemeClr val="tx1"/>
                </a:solidFill>
              </a:rPr>
            </a:br>
            <a:r>
              <a:rPr lang="ru-RU" sz="1600" b="1" i="1" smtClean="0">
                <a:solidFill>
                  <a:schemeClr val="tx1"/>
                </a:solidFill>
              </a:rPr>
              <a:t>Сівы туман плыве над плёсам.</a:t>
            </a:r>
            <a:br>
              <a:rPr lang="ru-RU" sz="1600" b="1" i="1" smtClean="0">
                <a:solidFill>
                  <a:schemeClr val="tx1"/>
                </a:solidFill>
              </a:rPr>
            </a:br>
            <a:r>
              <a:rPr lang="ru-RU" sz="1600" b="1" i="1" smtClean="0">
                <a:solidFill>
                  <a:schemeClr val="tx1"/>
                </a:solidFill>
              </a:rPr>
              <a:t>У сутонні дрэмлюць прамяні.</a:t>
            </a:r>
            <a:br>
              <a:rPr lang="ru-RU" sz="1600" b="1" i="1" smtClean="0">
                <a:solidFill>
                  <a:schemeClr val="tx1"/>
                </a:solidFill>
              </a:rPr>
            </a:br>
            <a:r>
              <a:rPr lang="ru-RU" sz="1600" b="1" i="1" smtClean="0">
                <a:solidFill>
                  <a:schemeClr val="tx1"/>
                </a:solidFill>
              </a:rPr>
              <a:t>У Тураве, блаславёным лёсам,</a:t>
            </a:r>
            <a:br>
              <a:rPr lang="ru-RU" sz="1600" b="1" i="1" smtClean="0">
                <a:solidFill>
                  <a:schemeClr val="tx1"/>
                </a:solidFill>
              </a:rPr>
            </a:br>
            <a:r>
              <a:rPr lang="ru-RU" sz="1600" b="1" i="1" smtClean="0">
                <a:solidFill>
                  <a:schemeClr val="tx1"/>
                </a:solidFill>
              </a:rPr>
              <a:t>Растуць з прадоння камяні.</a:t>
            </a:r>
            <a:br>
              <a:rPr lang="ru-RU" sz="1600" b="1" i="1" smtClean="0">
                <a:solidFill>
                  <a:schemeClr val="tx1"/>
                </a:solidFill>
              </a:rPr>
            </a:br>
            <a:r>
              <a:rPr lang="ru-RU" sz="1600" b="1" i="1" smtClean="0">
                <a:solidFill>
                  <a:schemeClr val="tx1"/>
                </a:solidFill>
              </a:rPr>
              <a:t>На божы свет глядзяць крыжамі,</a:t>
            </a:r>
            <a:br>
              <a:rPr lang="ru-RU" sz="1600" b="1" i="1" smtClean="0">
                <a:solidFill>
                  <a:schemeClr val="tx1"/>
                </a:solidFill>
              </a:rPr>
            </a:br>
            <a:r>
              <a:rPr lang="ru-RU" sz="1600" b="1" i="1" smtClean="0">
                <a:solidFill>
                  <a:schemeClr val="tx1"/>
                </a:solidFill>
              </a:rPr>
              <a:t>Загадкі тоячы ў сабе.</a:t>
            </a:r>
            <a:br>
              <a:rPr lang="ru-RU" sz="1600" b="1" i="1" smtClean="0">
                <a:solidFill>
                  <a:schemeClr val="tx1"/>
                </a:solidFill>
              </a:rPr>
            </a:br>
            <a:r>
              <a:rPr lang="ru-RU" sz="1600" b="1" i="1" smtClean="0">
                <a:solidFill>
                  <a:schemeClr val="tx1"/>
                </a:solidFill>
              </a:rPr>
              <a:t>І мы гарачымі губамі</a:t>
            </a:r>
            <a:br>
              <a:rPr lang="ru-RU" sz="1600" b="1" i="1" smtClean="0">
                <a:solidFill>
                  <a:schemeClr val="tx1"/>
                </a:solidFill>
              </a:rPr>
            </a:br>
            <a:r>
              <a:rPr lang="ru-RU" sz="1600" b="1" i="1" smtClean="0">
                <a:solidFill>
                  <a:schemeClr val="tx1"/>
                </a:solidFill>
              </a:rPr>
              <a:t>Да іх звяртаемся ў мальбе.</a:t>
            </a:r>
            <a:br>
              <a:rPr lang="ru-RU" sz="1600" b="1" i="1" smtClean="0">
                <a:solidFill>
                  <a:schemeClr val="tx1"/>
                </a:solidFill>
              </a:rPr>
            </a:br>
            <a:r>
              <a:rPr lang="ru-RU" sz="1600" b="1" i="1" smtClean="0">
                <a:solidFill>
                  <a:schemeClr val="tx1"/>
                </a:solidFill>
              </a:rPr>
              <a:t>Каб збераглі для нас святое:</a:t>
            </a:r>
            <a:br>
              <a:rPr lang="ru-RU" sz="1600" b="1" i="1" smtClean="0">
                <a:solidFill>
                  <a:schemeClr val="tx1"/>
                </a:solidFill>
              </a:rPr>
            </a:br>
            <a:r>
              <a:rPr lang="ru-RU" sz="1600" b="1" i="1" smtClean="0">
                <a:solidFill>
                  <a:schemeClr val="tx1"/>
                </a:solidFill>
              </a:rPr>
              <a:t>Світанкі, мову і раллю,</a:t>
            </a:r>
            <a:br>
              <a:rPr lang="ru-RU" sz="1600" b="1" i="1" smtClean="0">
                <a:solidFill>
                  <a:schemeClr val="tx1"/>
                </a:solidFill>
              </a:rPr>
            </a:br>
            <a:r>
              <a:rPr lang="ru-RU" sz="1600" b="1" i="1" smtClean="0">
                <a:solidFill>
                  <a:schemeClr val="tx1"/>
                </a:solidFill>
              </a:rPr>
              <a:t>Валошкі, поле аржаное</a:t>
            </a:r>
            <a:br>
              <a:rPr lang="ru-RU" sz="1600" b="1" i="1" smtClean="0">
                <a:solidFill>
                  <a:schemeClr val="tx1"/>
                </a:solidFill>
              </a:rPr>
            </a:br>
            <a:r>
              <a:rPr lang="ru-RU" sz="1600" b="1" i="1" smtClean="0">
                <a:solidFill>
                  <a:schemeClr val="tx1"/>
                </a:solidFill>
              </a:rPr>
              <a:t>І нашу родную зямлю.</a:t>
            </a:r>
            <a:br>
              <a:rPr lang="ru-RU" sz="1600" b="1" i="1" smtClean="0">
                <a:solidFill>
                  <a:schemeClr val="tx1"/>
                </a:solidFill>
              </a:rPr>
            </a:br>
            <a:r>
              <a:rPr lang="ru-RU" sz="1600" b="1" i="1" smtClean="0">
                <a:solidFill>
                  <a:schemeClr val="tx1"/>
                </a:solidFill>
              </a:rPr>
              <a:t/>
            </a:r>
            <a:br>
              <a:rPr lang="ru-RU" sz="1600" b="1" i="1" smtClean="0">
                <a:solidFill>
                  <a:schemeClr val="tx1"/>
                </a:solidFill>
              </a:rPr>
            </a:br>
            <a:r>
              <a:rPr lang="ru-RU" sz="1600" b="1" i="1" smtClean="0">
                <a:solidFill>
                  <a:schemeClr val="tx1"/>
                </a:solidFill>
                <a:hlinkClick r:id="rId2"/>
              </a:rPr>
              <a:t>Наталля Каліцька</a:t>
            </a:r>
            <a:r>
              <a:rPr lang="ru-RU" sz="1600" b="1" i="1" smtClean="0">
                <a:solidFill>
                  <a:schemeClr val="tx1"/>
                </a:solidFill>
              </a:rPr>
              <a:t> </a:t>
            </a:r>
            <a:br>
              <a:rPr lang="ru-RU" sz="1600" b="1" i="1" smtClean="0">
                <a:solidFill>
                  <a:schemeClr val="tx1"/>
                </a:solidFill>
              </a:rPr>
            </a:br>
            <a:r>
              <a:rPr lang="ru-RU" sz="1600" b="1" i="1" smtClean="0"/>
              <a:t/>
            </a:r>
            <a:br>
              <a:rPr lang="ru-RU" sz="1600" b="1" i="1" smtClean="0"/>
            </a:br>
            <a:endParaRPr lang="ru-RU" sz="1600" b="1" i="1" smtClean="0"/>
          </a:p>
        </p:txBody>
      </p:sp>
      <p:sp>
        <p:nvSpPr>
          <p:cNvPr id="18435" name="Rectangle 3"/>
          <p:cNvSpPr>
            <a:spLocks noGrp="1" noChangeArrowheads="1"/>
          </p:cNvSpPr>
          <p:nvPr>
            <p:ph type="body" idx="1"/>
          </p:nvPr>
        </p:nvSpPr>
        <p:spPr>
          <a:xfrm>
            <a:off x="457200" y="152400"/>
            <a:ext cx="5029200" cy="5973763"/>
          </a:xfrm>
        </p:spPr>
        <p:txBody>
          <a:bodyPr/>
          <a:lstStyle/>
          <a:p>
            <a:pPr eaLnBrk="1" hangingPunct="1"/>
            <a:endParaRPr lang="ru-RU" smtClean="0"/>
          </a:p>
        </p:txBody>
      </p:sp>
      <p:pic>
        <p:nvPicPr>
          <p:cNvPr id="18436" name="Picture 5" descr="tur1-2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152400"/>
            <a:ext cx="5943600" cy="627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ru-RU" sz="1100" b="1" i="1" smtClean="0">
                <a:solidFill>
                  <a:schemeClr val="tx1"/>
                </a:solidFill>
              </a:rPr>
              <a:t>«Варацішын крыж»</a:t>
            </a:r>
            <a:br>
              <a:rPr lang="ru-RU" sz="1100" b="1" i="1" smtClean="0">
                <a:solidFill>
                  <a:schemeClr val="tx1"/>
                </a:solidFill>
              </a:rPr>
            </a:br>
            <a:r>
              <a:rPr lang="ru-RU" sz="1100" b="1" i="1" smtClean="0"/>
              <a:t>Валун з крыжам і амаль сцёртымі надпісамі захаваўся ў вёсцы Камена Вілейскага раёна. Камень ляжыць у цэнтры вёскі, за 0,1 км ад правага берага р. Вілія ў агародзе аднаго з сялянскіх двароў. </a:t>
            </a:r>
            <a:br>
              <a:rPr lang="ru-RU" sz="1100" b="1" i="1" smtClean="0"/>
            </a:br>
            <a:r>
              <a:rPr lang="ru-RU" sz="1100" b="1" i="1" smtClean="0"/>
              <a:t>Валун — своеасаблівы сімвал вёскі Камена. Яму яна абавязана сваёй назвай.  Камень звонападобнай формы, шэрага колеру, яго вышыня 1,9 м, шырыня ўнізе 2,5 м, у акружнасці 10,8 м, паверхня амаль роўная. </a:t>
            </a:r>
            <a:r>
              <a:rPr lang="ru-RU" sz="1100" b="1" i="1" smtClean="0">
                <a:solidFill>
                  <a:schemeClr val="tx1"/>
                </a:solidFill>
              </a:rPr>
              <a:t> </a:t>
            </a:r>
            <a:br>
              <a:rPr lang="ru-RU" sz="1100" b="1" i="1" smtClean="0">
                <a:solidFill>
                  <a:schemeClr val="tx1"/>
                </a:solidFill>
              </a:rPr>
            </a:br>
            <a:r>
              <a:rPr lang="ru-RU" sz="1100" b="1" i="1" smtClean="0"/>
              <a:t>Апавядаюць, што нібыта на крутых баках глыбы быў яшчэ тэкст, але мясцовы памешчык загадаў яго ссячы. Часам камень далучаюць да Барысавых. Часам яго называюць Волатам. Старая легенда тлумачыць з'яўленне тут валуна традыцыйна: селянін араў сваё поле на валах у Вялікдзень, за гэта быў ператвораны Богам у камень.</a:t>
            </a:r>
            <a:r>
              <a:rPr lang="ru-RU" sz="1200" b="1" i="1" smtClean="0"/>
              <a:t> </a:t>
            </a:r>
            <a:endParaRPr lang="ru-RU" sz="1200" smtClean="0"/>
          </a:p>
        </p:txBody>
      </p:sp>
      <p:sp>
        <p:nvSpPr>
          <p:cNvPr id="19459" name="Rectangle 3"/>
          <p:cNvSpPr>
            <a:spLocks noGrp="1" noChangeArrowheads="1"/>
          </p:cNvSpPr>
          <p:nvPr>
            <p:ph type="body" idx="1"/>
          </p:nvPr>
        </p:nvSpPr>
        <p:spPr>
          <a:xfrm flipH="1" flipV="1">
            <a:off x="-2667000" y="6477000"/>
            <a:ext cx="1524000" cy="76200"/>
          </a:xfrm>
        </p:spPr>
        <p:txBody>
          <a:bodyPr/>
          <a:lstStyle/>
          <a:p>
            <a:pPr eaLnBrk="1" hangingPunct="1">
              <a:lnSpc>
                <a:spcPct val="80000"/>
              </a:lnSpc>
            </a:pPr>
            <a:endParaRPr lang="ru-RU" sz="800" smtClean="0"/>
          </a:p>
        </p:txBody>
      </p:sp>
      <p:pic>
        <p:nvPicPr>
          <p:cNvPr id="19460" name="Picture 5" descr="Камена. Валун Варацішын камень»"/>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828800"/>
            <a:ext cx="403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7" descr="Камена. Валун Варацішын камень»"/>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19600" y="1828800"/>
            <a:ext cx="4495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8"/>
          <p:cNvSpPr>
            <a:spLocks noChangeArrowheads="1"/>
          </p:cNvSpPr>
          <p:nvPr/>
        </p:nvSpPr>
        <p:spPr bwMode="auto">
          <a:xfrm flipH="1" flipV="1">
            <a:off x="9448800" y="6673850"/>
            <a:ext cx="27273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nchor="ctr">
            <a:spAutoFit/>
          </a:bodyPr>
          <a:lstStyle/>
          <a:p>
            <a:pPr algn="ctr"/>
            <a:endParaRPr lang="ru-RU"/>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flipH="1">
            <a:off x="9220200" y="6629400"/>
            <a:ext cx="457200" cy="76200"/>
          </a:xfrm>
        </p:spPr>
        <p:txBody>
          <a:bodyPr/>
          <a:lstStyle/>
          <a:p>
            <a:pPr eaLnBrk="1" hangingPunct="1"/>
            <a:endParaRPr lang="ru-RU" sz="4000" smtClean="0"/>
          </a:p>
        </p:txBody>
      </p:sp>
      <p:sp>
        <p:nvSpPr>
          <p:cNvPr id="20483" name="Rectangle 3"/>
          <p:cNvSpPr>
            <a:spLocks noGrp="1" noChangeArrowheads="1"/>
          </p:cNvSpPr>
          <p:nvPr>
            <p:ph type="body" idx="1"/>
          </p:nvPr>
        </p:nvSpPr>
        <p:spPr>
          <a:xfrm>
            <a:off x="4724400" y="304800"/>
            <a:ext cx="4191000" cy="5821363"/>
          </a:xfrm>
        </p:spPr>
        <p:txBody>
          <a:bodyPr/>
          <a:lstStyle/>
          <a:p>
            <a:pPr algn="ctr" eaLnBrk="1" hangingPunct="1">
              <a:lnSpc>
                <a:spcPct val="80000"/>
              </a:lnSpc>
            </a:pPr>
            <a:r>
              <a:rPr lang="ru-RU" sz="1400" smtClean="0"/>
              <a:t>Каменны крыж каля вёскі Галошава ў Талачынскім раёне на беразе невялікага возера не толькі мае антрапаморфны выгляд, але і адпаведную назву: Крыж-Баба. Часам яго называюць проста «Бабай», або Кацярынінскім крыжам. Лічыцца, што гэта акамянелая жанчына, якая некалі дала прытулак самому Хрысту, калі той у выглядзе жабрака вандраваў па свеце і аднойчы зазірнуў у адну з навакольных вёсак. Вёска ператварылася ў возера за сквапнасць і бяздушнасць яе жыхароў, якія ўсе, апроч жанчыны, адмовілі ў начлезе Збаўцу. Сама ж кабета ператварылася ў камень, бо не выканала перасцярогі - не азірацца пры выхадзе з вёскі. У легендзе фігуруе і дзіця, якое сыходзіла разам з маці. Дарэчы, па звестках жыхароў з Галошава, раней з вялікім Крыжам-Бабай знаходзіўся і маленькі каменны крыжык, але ў савецкія часы быў некуды знесены. Існуюць і іншыя версіі паданняў. Паводле аднаго з іх, </a:t>
            </a:r>
            <a:r>
              <a:rPr lang="ru-RU" sz="1400" i="1" smtClean="0"/>
              <a:t>крыж застаўся на памяць пра дзяўчыну, якая памерла ад няшчаснага кахання, а ад яе слёз утварылася возера.</a:t>
            </a:r>
            <a:r>
              <a:rPr lang="ru-RU" sz="1400" smtClean="0"/>
              <a:t> Па іншай версіі, </a:t>
            </a:r>
            <a:r>
              <a:rPr lang="ru-RU" sz="1400" i="1" smtClean="0"/>
              <a:t>каля крыжа закапаны скарб, вывезены французскім генералам падчас вайны 1812 г. з Масквы.</a:t>
            </a:r>
            <a:r>
              <a:rPr lang="ru-RU" sz="1400" smtClean="0"/>
              <a:t> Трэці варыянт сцвярджае, што </a:t>
            </a:r>
            <a:r>
              <a:rPr lang="ru-RU" sz="1400" i="1" smtClean="0"/>
              <a:t>крыж абазначаў мяжу паміж Друцкім і Мсціслаўскім княствамі.</a:t>
            </a:r>
            <a:endParaRPr lang="ru-RU" sz="1400" smtClean="0"/>
          </a:p>
        </p:txBody>
      </p:sp>
      <p:pic>
        <p:nvPicPr>
          <p:cNvPr id="20484" name="Picture 5" descr="(81KB) Крыж-Баба каля Святога возера ў в. Галошава Талачынскага р-на."/>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457200"/>
            <a:ext cx="3886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ru-RU" sz="1600" b="1" i="1" smtClean="0"/>
              <a:t>Пры Інстытуце геалагічных навук Нацыянальнай акадэміі навук Беларусі існуе незвычайны Парк камянёў -- сваеасаблівы музей валуноў пад адкрытым небам. На плошчы каля 6,5 га, на месцы былого балота, паміж Акадэмгарадком і мікрараёнам Уручча, размясцілася ўнікальная калекцыя камянёў.</a:t>
            </a:r>
            <a:endParaRPr lang="ru-RU" sz="1600" smtClean="0"/>
          </a:p>
        </p:txBody>
      </p:sp>
      <p:sp>
        <p:nvSpPr>
          <p:cNvPr id="3075" name="Rectangle 3"/>
          <p:cNvSpPr>
            <a:spLocks noGrp="1" noChangeArrowheads="1"/>
          </p:cNvSpPr>
          <p:nvPr>
            <p:ph type="body" idx="1"/>
          </p:nvPr>
        </p:nvSpPr>
        <p:spPr/>
        <p:txBody>
          <a:bodyPr/>
          <a:lstStyle/>
          <a:p>
            <a:pPr eaLnBrk="1" hangingPunct="1"/>
            <a:endParaRPr lang="ru-RU" smtClean="0"/>
          </a:p>
        </p:txBody>
      </p:sp>
      <p:pic>
        <p:nvPicPr>
          <p:cNvPr id="3076" name="Picture 5" descr="Мінск (Менск).  Музей валуноў"/>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1447800"/>
            <a:ext cx="8534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248400" y="-152400"/>
            <a:ext cx="2438400" cy="6553200"/>
          </a:xfrm>
        </p:spPr>
        <p:txBody>
          <a:bodyPr/>
          <a:lstStyle/>
          <a:p>
            <a:pPr eaLnBrk="1" hangingPunct="1"/>
            <a:r>
              <a:rPr lang="ru-RU" sz="1800" b="1" i="1" smtClean="0"/>
              <a:t>У нашай краіне вельмі  распаўсюджаны паданні пра так званыя ў навуцы  анімістычныя камяні, або камяні-пярэваратні. Іншымі словамі, пра тыя камяні, якія, зыходзячы са зместу  легенд і паданняў, раней былі жывымі істотамі, а потым за нейкія правіннасці перад Богам акамянелі.</a:t>
            </a:r>
          </a:p>
        </p:txBody>
      </p:sp>
      <p:sp>
        <p:nvSpPr>
          <p:cNvPr id="21507" name="Rectangle 3"/>
          <p:cNvSpPr>
            <a:spLocks noGrp="1" noChangeArrowheads="1"/>
          </p:cNvSpPr>
          <p:nvPr>
            <p:ph type="body" idx="1"/>
          </p:nvPr>
        </p:nvSpPr>
        <p:spPr>
          <a:xfrm flipH="1">
            <a:off x="-1295400" y="6858000"/>
            <a:ext cx="762000" cy="90488"/>
          </a:xfrm>
        </p:spPr>
        <p:txBody>
          <a:bodyPr/>
          <a:lstStyle/>
          <a:p>
            <a:pPr eaLnBrk="1" hangingPunct="1">
              <a:lnSpc>
                <a:spcPct val="80000"/>
              </a:lnSpc>
            </a:pPr>
            <a:endParaRPr lang="ru-RU" sz="800" smtClean="0"/>
          </a:p>
        </p:txBody>
      </p:sp>
      <p:pic>
        <p:nvPicPr>
          <p:cNvPr id="21508" name="Picture 5" descr="d3d501b1c03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28600"/>
            <a:ext cx="6019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ru-RU" sz="1200" b="1" i="1" smtClean="0"/>
              <a:t>У лясным урочышчы Сівіха непадалёк ад вёскі Сцебяракі знаходзіцца група з пяці вертыкальна пастаўленых невялікіх валуноў, якія</a:t>
            </a:r>
            <a:r>
              <a:rPr lang="be-BY" sz="1200" b="1" i="1" smtClean="0"/>
              <a:t>,</a:t>
            </a:r>
            <a:r>
              <a:rPr lang="ru-RU" sz="1200" b="1" i="1" smtClean="0"/>
              <a:t> па легендзе, таксама з'яўляюцца скамянелымі валамі і аратымі за працу на Вялікдзень. Але навукоўцы лічаць, што камяні каля вёскі Сцебяракі з'яўляюцца найстаражытнейшым культавым помнікам, які ўшаноўваўся як мінімімум тысячагоддзе таму, а можа, і болей.</a:t>
            </a:r>
            <a:br>
              <a:rPr lang="ru-RU" sz="1200" b="1" i="1" smtClean="0"/>
            </a:br>
            <a:r>
              <a:rPr lang="ru-RU" sz="1200" b="1" i="1" smtClean="0"/>
              <a:t>Сцебярацкія камяні ўнікальныя яшчэ і тым, што размешчаны адзін за адным па лініі поўдзень-поўнач, і на кожным з іх выявы рога-рытона і стрыжня з трохкутнікам ці паўколам на яго вяршыні</a:t>
            </a:r>
            <a:r>
              <a:rPr lang="ru-RU" sz="1200" smtClean="0"/>
              <a:t>.</a:t>
            </a:r>
            <a:r>
              <a:rPr lang="ru-RU" sz="1400" smtClean="0"/>
              <a:t> </a:t>
            </a:r>
          </a:p>
        </p:txBody>
      </p:sp>
      <p:sp>
        <p:nvSpPr>
          <p:cNvPr id="22531" name="Rectangle 3"/>
          <p:cNvSpPr>
            <a:spLocks noGrp="1" noChangeArrowheads="1"/>
          </p:cNvSpPr>
          <p:nvPr>
            <p:ph type="body" idx="1"/>
          </p:nvPr>
        </p:nvSpPr>
        <p:spPr/>
        <p:txBody>
          <a:bodyPr/>
          <a:lstStyle/>
          <a:p>
            <a:pPr eaLnBrk="1" hangingPunct="1"/>
            <a:endParaRPr lang="ru-RU" smtClean="0"/>
          </a:p>
        </p:txBody>
      </p:sp>
      <p:pic>
        <p:nvPicPr>
          <p:cNvPr id="22532" name="Picture 5" descr="i?id=e77df7776fe790e215dbb22e5ec5858b&amp;n=33&amp;h=215&amp;w=32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1000" y="1524000"/>
            <a:ext cx="83820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533400"/>
            <a:ext cx="8001000" cy="1524000"/>
          </a:xfrm>
        </p:spPr>
        <p:txBody>
          <a:bodyPr/>
          <a:lstStyle/>
          <a:p>
            <a:pPr eaLnBrk="1" hangingPunct="1"/>
            <a:r>
              <a:rPr lang="be-BY" sz="1400" smtClean="0"/>
              <a:t>Чортаў камень (Кравец)</a:t>
            </a:r>
            <a:r>
              <a:rPr lang="be-BY" sz="4000" smtClean="0"/>
              <a:t/>
            </a:r>
            <a:br>
              <a:rPr lang="be-BY" sz="4000" smtClean="0"/>
            </a:br>
            <a:r>
              <a:rPr lang="ru-RU" sz="1200" b="1" i="1" smtClean="0"/>
              <a:t>Прынесены ледавіком з паўднёвага захаду Фінляндыі .</a:t>
            </a:r>
            <a:r>
              <a:rPr lang="ru-RU" sz="1200" b="1" i="1" smtClean="0">
                <a:hlinkClick r:id="rId2"/>
              </a:rPr>
              <a:t> </a:t>
            </a:r>
            <a:r>
              <a:rPr lang="ru-RU" sz="1200" b="1" i="1" smtClean="0"/>
              <a:t/>
            </a:r>
            <a:br>
              <a:rPr lang="ru-RU" sz="1200" b="1" i="1" smtClean="0"/>
            </a:br>
            <a:r>
              <a:rPr lang="ru-RU" sz="1200" b="1" i="1" smtClean="0"/>
              <a:t>Па форме нагадвае паралелепіпед, нахілены на поўдзень. Складзены з чырвона-бурага граніту. Паводле адной з легенд, у балоце, што знаходзіцца побач, жылі чэрці, якія любілі пажартаваць з п'яных мужыкоў. Яны заводзілі мужыкоў у балота да каменя, тыя думалі, што дабраліся да ўласнай печы, распраналіся і лажыліся спаць на камені. Прачнуўшыся, яны ніяк не маглі зразумець, як яны сюды патрапілі, а чэрці ж рагочуць у хмызняку.</a:t>
            </a:r>
            <a:br>
              <a:rPr lang="ru-RU" sz="1200" b="1" i="1" smtClean="0"/>
            </a:br>
            <a:r>
              <a:rPr lang="ru-RU" sz="1200" b="1" i="1" smtClean="0"/>
              <a:t>Паводле іншай легенды, пад гэтым каменем жыў чорт, які займаўся краўцоўскай справай. Ён шыў адзенне сялянам, а тыя разлічваліся з ім пятакамі. Нібыта адбіткі тых пятакоў i цяпер можна ўбачыць на камяні. Аднойчы дрэнны чалавек вырашыў пажартаваць з чорта, кінуў на камень палатно і папрасіў сшыць «ні тое, ні сёе». На другі дзень з'явілася на камені, нешта незразумелае: адзін рукаў у падоле, іншы на спіне, а галаву няма куды прасунуць. З тых часоў пакрыўдзіўся чорт і адмовіўся.</a:t>
            </a:r>
          </a:p>
        </p:txBody>
      </p:sp>
      <p:sp>
        <p:nvSpPr>
          <p:cNvPr id="23555" name="Rectangle 3"/>
          <p:cNvSpPr>
            <a:spLocks noGrp="1" noChangeArrowheads="1"/>
          </p:cNvSpPr>
          <p:nvPr>
            <p:ph type="body" idx="1"/>
          </p:nvPr>
        </p:nvSpPr>
        <p:spPr>
          <a:xfrm flipV="1">
            <a:off x="9753600" y="6781800"/>
            <a:ext cx="457200" cy="76200"/>
          </a:xfrm>
        </p:spPr>
        <p:txBody>
          <a:bodyPr/>
          <a:lstStyle/>
          <a:p>
            <a:pPr eaLnBrk="1" hangingPunct="1">
              <a:lnSpc>
                <a:spcPct val="80000"/>
              </a:lnSpc>
            </a:pPr>
            <a:endParaRPr lang="ru-RU" sz="800" smtClean="0"/>
          </a:p>
        </p:txBody>
      </p:sp>
      <p:pic>
        <p:nvPicPr>
          <p:cNvPr id="23556" name="Picture 5" descr="%D0%92%D0%B0%D1%80%D0%BE%D0%BD%D1%96%D0%BD%D0%B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2371725"/>
            <a:ext cx="784860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ru-RU" sz="1400" b="1" i="1" smtClean="0"/>
              <a:t> Нявесцін камень, што ляжыць у прыдарожным лесе непадалёку ад Навасёлак і Агароднікаў, шмат ходзіць легенд. Кажуць, што незамужнім дзяўчатам ён дорыць сустрэчу з суджананымі, а сем’ям, у якіх няма дзяцей, дапамагае пазнаць радасць бацькоўства. Трэба ўсяго толькі дакрануцца да яго парослага мохам боку альбо пасядзець на ім. </a:t>
            </a:r>
            <a:endParaRPr lang="ru-RU" sz="4000" smtClean="0"/>
          </a:p>
        </p:txBody>
      </p:sp>
      <p:sp>
        <p:nvSpPr>
          <p:cNvPr id="24579" name="Rectangle 3"/>
          <p:cNvSpPr>
            <a:spLocks noGrp="1" noChangeArrowheads="1"/>
          </p:cNvSpPr>
          <p:nvPr>
            <p:ph type="body" idx="1"/>
          </p:nvPr>
        </p:nvSpPr>
        <p:spPr/>
        <p:txBody>
          <a:bodyPr/>
          <a:lstStyle/>
          <a:p>
            <a:pPr eaLnBrk="1" hangingPunct="1"/>
            <a:endParaRPr lang="ru-RU" smtClean="0"/>
          </a:p>
        </p:txBody>
      </p:sp>
      <p:pic>
        <p:nvPicPr>
          <p:cNvPr id="24580" name="Picture 5" descr="IMG_9115-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524000"/>
            <a:ext cx="83058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flipH="1">
            <a:off x="5791200" y="304800"/>
            <a:ext cx="3124200" cy="1066800"/>
          </a:xfrm>
        </p:spPr>
        <p:txBody>
          <a:bodyPr/>
          <a:lstStyle/>
          <a:p>
            <a:pPr eaLnBrk="1" hangingPunct="1"/>
            <a:r>
              <a:rPr lang="ru-RU" sz="2000" b="1" smtClean="0"/>
              <a:t> "КНЯЗЬ-КАМЕНЬ</a:t>
            </a:r>
            <a:r>
              <a:rPr lang="ru-RU" sz="1600" b="1" smtClean="0"/>
              <a:t>"</a:t>
            </a:r>
            <a:br>
              <a:rPr lang="ru-RU" sz="1600" b="1" smtClean="0"/>
            </a:br>
            <a:endParaRPr lang="ru-RU" sz="1600" b="1" smtClean="0"/>
          </a:p>
        </p:txBody>
      </p:sp>
      <p:sp>
        <p:nvSpPr>
          <p:cNvPr id="25603" name="Rectangle 3"/>
          <p:cNvSpPr>
            <a:spLocks noGrp="1" noChangeArrowheads="1"/>
          </p:cNvSpPr>
          <p:nvPr>
            <p:ph type="body" idx="1"/>
          </p:nvPr>
        </p:nvSpPr>
        <p:spPr>
          <a:xfrm flipH="1">
            <a:off x="8686800" y="6019800"/>
            <a:ext cx="76200" cy="106363"/>
          </a:xfrm>
        </p:spPr>
        <p:txBody>
          <a:bodyPr/>
          <a:lstStyle/>
          <a:p>
            <a:pPr eaLnBrk="1" hangingPunct="1">
              <a:lnSpc>
                <a:spcPct val="80000"/>
              </a:lnSpc>
            </a:pPr>
            <a:endParaRPr lang="ru-RU" sz="800" smtClean="0"/>
          </a:p>
        </p:txBody>
      </p:sp>
      <p:pic>
        <p:nvPicPr>
          <p:cNvPr id="25604" name="Picture 5" descr="0_3101d_40f0047f_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228600"/>
            <a:ext cx="41148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Rectangle 6"/>
          <p:cNvSpPr>
            <a:spLocks noChangeArrowheads="1"/>
          </p:cNvSpPr>
          <p:nvPr/>
        </p:nvSpPr>
        <p:spPr bwMode="auto">
          <a:xfrm>
            <a:off x="5029200" y="2195513"/>
            <a:ext cx="38862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1600" b="1" i="1"/>
              <a:t>«Правда или нет, но рассказывают следующее. Во время Северной войны, накануне очередного боя, о нем непочтительно отозвался один из военачальников шведов: мол, лежишь тут на пути. И через два дня обидчика нашли убитым прямо у подножия «Князь-камня». По другой версии, в камень превратился шведский князь за то, что он и его подручные осквернили церковь…»</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flipH="1">
            <a:off x="5638800" y="304800"/>
            <a:ext cx="3276600" cy="1112838"/>
          </a:xfrm>
        </p:spPr>
        <p:txBody>
          <a:bodyPr/>
          <a:lstStyle/>
          <a:p>
            <a:pPr eaLnBrk="1" hangingPunct="1"/>
            <a:r>
              <a:rPr lang="ru-RU" b="1" smtClean="0"/>
              <a:t>"БЫК</a:t>
            </a:r>
            <a:r>
              <a:rPr lang="en-US" b="1" smtClean="0"/>
              <a:t>i</a:t>
            </a:r>
            <a:r>
              <a:rPr lang="ru-RU" b="1" smtClean="0"/>
              <a:t>"</a:t>
            </a:r>
            <a:br>
              <a:rPr lang="ru-RU" b="1" smtClean="0"/>
            </a:br>
            <a:endParaRPr lang="ru-RU" b="1" smtClean="0"/>
          </a:p>
        </p:txBody>
      </p:sp>
      <p:sp>
        <p:nvSpPr>
          <p:cNvPr id="26627" name="Rectangle 3"/>
          <p:cNvSpPr>
            <a:spLocks noGrp="1" noChangeArrowheads="1"/>
          </p:cNvSpPr>
          <p:nvPr>
            <p:ph type="body" idx="1"/>
          </p:nvPr>
        </p:nvSpPr>
        <p:spPr>
          <a:xfrm flipH="1">
            <a:off x="5715000" y="1143000"/>
            <a:ext cx="3048000" cy="4754563"/>
          </a:xfrm>
        </p:spPr>
        <p:txBody>
          <a:bodyPr/>
          <a:lstStyle/>
          <a:p>
            <a:pPr algn="ctr" eaLnBrk="1" hangingPunct="1">
              <a:lnSpc>
                <a:spcPct val="80000"/>
              </a:lnSpc>
              <a:buFontTx/>
              <a:buNone/>
            </a:pPr>
            <a:r>
              <a:rPr lang="ru-RU" sz="1200" b="1" smtClean="0"/>
              <a:t>Легенда пра іх даволі распаўсюджаная на Беларусі. Паехаў быццам на першы дзень Вялікадня чалавек араць. Жонка прынесла яму абед ды й кажа: “Памагай, Бог!”. І адразу ж усе скамянелі — мужык, яго жонка, быкі і сабака. </a:t>
            </a:r>
            <a:br>
              <a:rPr lang="ru-RU" sz="1200" b="1" smtClean="0"/>
            </a:br>
            <a:r>
              <a:rPr lang="ru-RU" sz="1200" b="1" smtClean="0"/>
              <a:t>Верагодна, калісьці ва ўрочышчы Лужа непадалёк ад вёскі Іканы сапраўды можна было ўбачыць групу з 5-ці камянёў-”персанажаў” гэтай павучальнай гісторыі.  Цяпер жа нам удаецца заўважыць паблізу толькі яшчэ адзін невялічкі камень, мабыць, “сабачку”. Скіроўваем увагу на “быкоў”. Дзве пацямнелыя пад снегам гранітныя камлыгі ляжаць побач, сапраўды нагадваючы валоў на пашы. Сучаснікі бронзавага веку, яны таксама залічаны да помнікаў прыроды. Пра гэта паведамляе чырвоная шыльда ля агароджы, якой клапатліва абнесены “быкі”. Дарэчы, на іх паверхні навукоўцы выявілі рэдкія і рэліктавыя віды імхоў і лішайнікаў. </a:t>
            </a:r>
          </a:p>
        </p:txBody>
      </p:sp>
      <p:pic>
        <p:nvPicPr>
          <p:cNvPr id="26628" name="Picture 5" descr="Kamenj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533400"/>
            <a:ext cx="4876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267200" y="152400"/>
            <a:ext cx="4648200" cy="228600"/>
          </a:xfrm>
        </p:spPr>
        <p:txBody>
          <a:bodyPr/>
          <a:lstStyle/>
          <a:p>
            <a:pPr eaLnBrk="1" hangingPunct="1"/>
            <a:r>
              <a:rPr lang="ru-RU" sz="1400" b="1" i="1" smtClean="0"/>
              <a:t>Змееў камень</a:t>
            </a:r>
            <a:br>
              <a:rPr lang="ru-RU" sz="1400" b="1" i="1" smtClean="0"/>
            </a:br>
            <a:endParaRPr lang="ru-RU" sz="1400" b="1" i="1" smtClean="0"/>
          </a:p>
        </p:txBody>
      </p:sp>
      <p:sp>
        <p:nvSpPr>
          <p:cNvPr id="27651" name="Rectangle 3"/>
          <p:cNvSpPr>
            <a:spLocks noGrp="1" noChangeArrowheads="1"/>
          </p:cNvSpPr>
          <p:nvPr>
            <p:ph type="body" idx="1"/>
          </p:nvPr>
        </p:nvSpPr>
        <p:spPr>
          <a:xfrm>
            <a:off x="0" y="6629400"/>
            <a:ext cx="228600" cy="228600"/>
          </a:xfrm>
        </p:spPr>
        <p:txBody>
          <a:bodyPr/>
          <a:lstStyle/>
          <a:p>
            <a:pPr eaLnBrk="1" hangingPunct="1">
              <a:lnSpc>
                <a:spcPct val="80000"/>
              </a:lnSpc>
            </a:pPr>
            <a:endParaRPr lang="ru-RU" sz="1000" smtClean="0"/>
          </a:p>
        </p:txBody>
      </p:sp>
      <p:pic>
        <p:nvPicPr>
          <p:cNvPr id="27652" name="Picture 5" descr="Tarantino"/>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8600" y="228600"/>
            <a:ext cx="3657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6"/>
          <p:cNvSpPr>
            <a:spLocks noChangeArrowheads="1"/>
          </p:cNvSpPr>
          <p:nvPr/>
        </p:nvSpPr>
        <p:spPr bwMode="auto">
          <a:xfrm>
            <a:off x="3886200" y="238125"/>
            <a:ext cx="5257800"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ru-RU" sz="900"/>
              <a:t>Непадалёку ад вёскі Коўтава і Гогалеўкі, пры старой дарозе, што вядзеад Віркаў да Ігры, ляжыць Змееў камень, у якім ёсць акно і дзверы.</a:t>
            </a:r>
          </a:p>
          <a:p>
            <a:pPr algn="ctr"/>
            <a:r>
              <a:rPr lang="ru-RU" sz="900"/>
              <a:t>Старыя людзі расказваюць, што калісьці ў гэтым камені жыў аднагаловы змей. 3 выгляду — зусім як чалавек, нават гаварыць умеў па-чалавечы. I не было ў ваколіцы лепшага за яго краўца. Прынясуць людзі сукно, пададуць праз акно і просяць:</a:t>
            </a:r>
          </a:p>
          <a:p>
            <a:pPr algn="ctr"/>
            <a:r>
              <a:rPr lang="ru-RU" sz="900"/>
              <a:t>— Пашый, майстрок, абы надзець…</a:t>
            </a:r>
          </a:p>
          <a:p>
            <a:pPr algn="ctr"/>
            <a:r>
              <a:rPr lang="ru-RU" sz="900"/>
              <a:t>Змей такую абноўку справіць — на любое ігрышча не сорамна паказацца. За сярмягу грошы прыносілі. Змей не злаваўся, калі плацілі мала, усяго некалькі капейчын.</a:t>
            </a:r>
          </a:p>
          <a:p>
            <a:pPr algn="ctr"/>
            <a:r>
              <a:rPr lang="ru-RU" sz="900"/>
              <a:t>Але крый Божа сказаць яму:</a:t>
            </a:r>
          </a:p>
          <a:p>
            <a:pPr algn="ctr"/>
            <a:r>
              <a:rPr lang="ru-RU" sz="900"/>
              <a:t>— Майстрок, пашый што-небудзь, каб да царквы схадзіць.</a:t>
            </a:r>
          </a:p>
          <a:p>
            <a:pPr algn="ctr"/>
            <a:r>
              <a:rPr lang="ru-RU" sz="900"/>
              <a:t>Так пашые, што не знацьмеш, як апранаць: адзін рукаў на спіне прышыты., другога зусім няма… Ды яшчэ грошы назад шпурне, маўляў, падавіся сам імі!</a:t>
            </a:r>
          </a:p>
          <a:p>
            <a:pPr algn="ctr"/>
            <a:r>
              <a:rPr lang="ru-RU" sz="900"/>
              <a:t>I сталася так, што змей-красавец закахаўся ў дзяўчыну. Яна жыла ў вёсцы Бузер’і. Доўга хавалася яна ад страшыдла. Але ўрэшце скарылася і пайшла за яго замуж. Шмат хто з людзей бачыў: абернецца змей у дугу і ляціць над Лукомльскім возерам. Упадзе на зямл ю — абернецца ў чалавечае аблічча. I такі прыгажун, што вачэй не адвесці.</a:t>
            </a:r>
          </a:p>
          <a:p>
            <a:pPr algn="ctr"/>
            <a:r>
              <a:rPr lang="ru-RU" sz="900"/>
              <a:t>Аднойчы пасвіла дзяўчына ў нядзельку свінні на полі. Прыляцеў да яе змей, сабраў свіней у адзін статак і кажа:</a:t>
            </a:r>
          </a:p>
          <a:p>
            <a:pPr algn="ctr"/>
            <a:r>
              <a:rPr lang="ru-RU" sz="900"/>
              <a:t>— Пагладзь мяне па галаве, а я адпачну. Ды пільнуй, каб навальнічную хмару не нацягнула…</a:t>
            </a:r>
          </a:p>
          <a:p>
            <a:pPr algn="ctr"/>
            <a:r>
              <a:rPr lang="ru-RU" sz="900"/>
              <a:t>Лёг і заснуў. Мінула некалькі гадзін, і раптам насунулася вялізная хмара.</a:t>
            </a:r>
          </a:p>
          <a:p>
            <a:pPr algn="ctr"/>
            <a:r>
              <a:rPr lang="ru-RU" sz="900"/>
              <a:t>«Дакуль я буду слугаваць яму? — падумала дзяўчына. — Няхай спіць — пагляджу, што будзе…» — і не стала будзіць змея.</a:t>
            </a:r>
          </a:p>
          <a:p>
            <a:pPr algn="ctr"/>
            <a:r>
              <a:rPr lang="ru-RU" sz="900"/>
              <a:t>Бліснула маланка, загрукатаў гром. I толькі ён пракаціўся па небе — прачнуўся змей. Падхапіўся, як ашпараны, з зямлі і крычыць:</a:t>
            </a:r>
          </a:p>
          <a:p>
            <a:pPr algn="ctr"/>
            <a:r>
              <a:rPr lang="ru-RU" sz="900"/>
              <a:t>— Зжыла ты мяне са свету!..</a:t>
            </a:r>
          </a:p>
          <a:p>
            <a:pPr algn="ctr"/>
            <a:r>
              <a:rPr lang="ru-RU" sz="900"/>
              <a:t>I з усёй сілы пляснуў па дзявочым твары. На ўсё жыццё памятка засталася, так і памерла, няшчасная, з чорнай пяцярнёй на шчацэ. А сам змей перакуліўся ў дугу і паляцеў праз возера да сваёй каменнай хаціны.</a:t>
            </a:r>
          </a:p>
          <a:p>
            <a:pPr algn="ctr"/>
            <a:r>
              <a:rPr lang="ru-RU" sz="900"/>
              <a:t>Далёка не адляцеў — смальнуў па пярэваратню пярун. Так смальнуў, аж навокал усё затрэслася. А змею — хоць бы што. Калі змей быў пасярэдзіне возера, яшчэ мацней уперыў па ім пярун. I страшыдла, перакінутае ў дугу, шабултыхнула ў возера. Але ненадоўга, праз хвіліну-другую акрыяла: выхапілася з вады і далей ляціць.</a:t>
            </a:r>
          </a:p>
          <a:p>
            <a:pPr algn="ctr"/>
            <a:r>
              <a:rPr lang="ru-RU" sz="900"/>
              <a:t>Адзін стары чалавек з Бузер’я сваімі вачыма бачыў гэтае дзіва. Ён і падказаў людзям, што змей пераляцеў праз возера. Да каменнага жыТла рукою было падаць, калі па паганцу трэці раз пацэліў пярун. Тут ужо і прыйшоў лятучаму гаду канец.</a:t>
            </a:r>
          </a:p>
          <a:p>
            <a:pPr algn="ctr"/>
            <a:r>
              <a:rPr lang="ru-RU" sz="900"/>
              <a:t>— Шукайце яго ў полі, — параіў дзецюкам стары.</a:t>
            </a:r>
          </a:p>
          <a:p>
            <a:pPr algn="ctr"/>
            <a:r>
              <a:rPr lang="ru-RU" sz="900"/>
              <a:t>Пакуль дзецюкі шукалі страшыдла, тры дні і тры ночы не аціхаў дождж. Нарэшце знайшлі, закапалі гада ў зямлю. Дождж адразу спыніўся. Разышліся дзецюкі па хатах, а праз дзень з неба зноў лье, як з вядра. Прыбеглі на поле — ляжыць змей наверсе.</a:t>
            </a:r>
          </a:p>
          <a:p>
            <a:pPr algn="ctr"/>
            <a:r>
              <a:rPr lang="ru-RU" sz="900"/>
              <a:t>Мо тры ці чатыры разы закопвалі гада, а ён усё роўна выходзіў з-пад зямлі і кожны раз усё бліжэй аказваўся да свайго каменнага жытла. Бывалыя людзі казалі: каб пастаяла надвор’е, змей ажыў бы. Але дзякаваць Богу тады якраз задажджыла — штодня грымелі навальніцы, паўсюль паднялася дужа вялікая вада.</a:t>
            </a:r>
          </a:p>
          <a:p>
            <a:pPr algn="ctr"/>
            <a:r>
              <a:rPr lang="ru-RU" sz="900"/>
              <a:t>Потым таму бузерскаму старому прыснілася, што трэба склікаць малых дзяцей і папрасіць іх насіць у прыполіках пясок на паганае страшыдла. На дапамогу малым прывялі жарабят з прывязанымі да шыі торбамі. Мо з тыдзень цягалі яны пясок, і засыпалі-такі гада. Больш ён ужо не паказваўся.</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34000" y="152400"/>
            <a:ext cx="3352800" cy="6172200"/>
          </a:xfrm>
        </p:spPr>
        <p:txBody>
          <a:bodyPr/>
          <a:lstStyle/>
          <a:p>
            <a:pPr eaLnBrk="1" hangingPunct="1"/>
            <a:r>
              <a:rPr lang="ru-RU" sz="1600" b="1" i="1" smtClean="0"/>
              <a:t>Дзе па роднай зямлі ні крочыў–</a:t>
            </a:r>
            <a:br>
              <a:rPr lang="ru-RU" sz="1600" b="1" i="1" smtClean="0"/>
            </a:br>
            <a:r>
              <a:rPr lang="ru-RU" sz="1600" b="1" i="1" smtClean="0"/>
              <a:t>Скрозь – ад Прыпяці да Дзьвіны –</a:t>
            </a:r>
            <a:br>
              <a:rPr lang="ru-RU" sz="1600" b="1" i="1" smtClean="0"/>
            </a:br>
            <a:r>
              <a:rPr lang="ru-RU" sz="1600" b="1" i="1" smtClean="0"/>
              <a:t>Перш за ўсё мне ласкалі вочы</a:t>
            </a:r>
            <a:br>
              <a:rPr lang="ru-RU" sz="1600" b="1" i="1" smtClean="0"/>
            </a:br>
            <a:r>
              <a:rPr lang="ru-RU" sz="1600" b="1" i="1" smtClean="0"/>
              <a:t>Жыта, сосны і валуны.</a:t>
            </a:r>
            <a:br>
              <a:rPr lang="ru-RU" sz="1600" b="1" i="1" smtClean="0"/>
            </a:br>
            <a:r>
              <a:rPr lang="ru-RU" sz="1600" b="1" i="1" smtClean="0"/>
              <a:t>Дзе ў далёкіх маіх вандроўках</a:t>
            </a:r>
            <a:br>
              <a:rPr lang="ru-RU" sz="1600" b="1" i="1" smtClean="0"/>
            </a:br>
            <a:r>
              <a:rPr lang="ru-RU" sz="1600" b="1" i="1" smtClean="0"/>
              <a:t>Я ні сьніў аб Радзіме сны –</a:t>
            </a:r>
            <a:br>
              <a:rPr lang="ru-RU" sz="1600" b="1" i="1" smtClean="0"/>
            </a:br>
            <a:r>
              <a:rPr lang="ru-RU" sz="1600" b="1" i="1" smtClean="0"/>
              <a:t>Паўставалі ў іх зноў і зноўку:</a:t>
            </a:r>
            <a:br>
              <a:rPr lang="ru-RU" sz="1600" b="1" i="1" smtClean="0"/>
            </a:br>
            <a:r>
              <a:rPr lang="ru-RU" sz="1600" b="1" i="1" smtClean="0"/>
              <a:t>Жыта, сосны і валуны.</a:t>
            </a:r>
            <a:br>
              <a:rPr lang="ru-RU" sz="1600" b="1" i="1" smtClean="0"/>
            </a:br>
            <a:r>
              <a:rPr lang="ru-RU" sz="1600" b="1" i="1" smtClean="0"/>
              <a:t>I па самай высокай мерцы</a:t>
            </a:r>
            <a:br>
              <a:rPr lang="ru-RU" sz="1600" b="1" i="1" smtClean="0"/>
            </a:br>
            <a:r>
              <a:rPr lang="ru-RU" sz="1600" b="1" i="1" smtClean="0"/>
              <a:t>Мне ўжо ясна, што да труны</a:t>
            </a:r>
            <a:br>
              <a:rPr lang="ru-RU" sz="1600" b="1" i="1" smtClean="0"/>
            </a:br>
            <a:r>
              <a:rPr lang="ru-RU" sz="1600" b="1" i="1" smtClean="0"/>
              <a:t>Данясу я не шмат у сэрцы:</a:t>
            </a:r>
            <a:br>
              <a:rPr lang="ru-RU" sz="1600" b="1" i="1" smtClean="0"/>
            </a:br>
            <a:r>
              <a:rPr lang="ru-RU" sz="1600" b="1" i="1" smtClean="0"/>
              <a:t>Жыта, сосны і валуны.</a:t>
            </a:r>
            <a:br>
              <a:rPr lang="ru-RU" sz="1600" b="1" i="1" smtClean="0"/>
            </a:br>
            <a:r>
              <a:rPr lang="ru-RU" sz="1600" b="1" i="1" smtClean="0"/>
              <a:t>О, сябры! Калі нешта значыць</a:t>
            </a:r>
            <a:br>
              <a:rPr lang="ru-RU" sz="1600" b="1" i="1" smtClean="0"/>
            </a:br>
            <a:r>
              <a:rPr lang="ru-RU" sz="1600" b="1" i="1" smtClean="0"/>
              <a:t>Мой усім вам паклон зямны –</a:t>
            </a:r>
            <a:br>
              <a:rPr lang="ru-RU" sz="1600" b="1" i="1" smtClean="0"/>
            </a:br>
            <a:r>
              <a:rPr lang="ru-RU" sz="1600" b="1" i="1" smtClean="0"/>
              <a:t>Хай і цень мой з пагорка бачыць</a:t>
            </a:r>
            <a:br>
              <a:rPr lang="ru-RU" sz="1600" b="1" i="1" smtClean="0"/>
            </a:br>
            <a:r>
              <a:rPr lang="ru-RU" sz="1600" b="1" i="1" smtClean="0"/>
              <a:t>Жыта, сосны і валуны.</a:t>
            </a:r>
            <a:br>
              <a:rPr lang="ru-RU" sz="1600" b="1" i="1" smtClean="0"/>
            </a:br>
            <a:r>
              <a:rPr lang="ru-RU" sz="1600" b="1" i="1" smtClean="0">
                <a:hlinkClick r:id="rId2"/>
              </a:rPr>
              <a:t>Ніл Гілевіч</a:t>
            </a:r>
            <a:br>
              <a:rPr lang="ru-RU" sz="1600" b="1" i="1" smtClean="0">
                <a:hlinkClick r:id="rId2"/>
              </a:rPr>
            </a:br>
            <a:endParaRPr lang="ru-RU" sz="1600" b="1" i="1" smtClean="0"/>
          </a:p>
        </p:txBody>
      </p:sp>
      <p:sp>
        <p:nvSpPr>
          <p:cNvPr id="28675" name="Rectangle 3"/>
          <p:cNvSpPr>
            <a:spLocks noGrp="1" noChangeArrowheads="1"/>
          </p:cNvSpPr>
          <p:nvPr>
            <p:ph type="body" idx="1"/>
          </p:nvPr>
        </p:nvSpPr>
        <p:spPr>
          <a:xfrm>
            <a:off x="-457200" y="7086600"/>
            <a:ext cx="228600" cy="304800"/>
          </a:xfrm>
        </p:spPr>
        <p:txBody>
          <a:bodyPr/>
          <a:lstStyle/>
          <a:p>
            <a:pPr eaLnBrk="1" hangingPunct="1">
              <a:lnSpc>
                <a:spcPct val="80000"/>
              </a:lnSpc>
            </a:pPr>
            <a:endParaRPr lang="ru-RU" sz="1600" smtClean="0"/>
          </a:p>
        </p:txBody>
      </p:sp>
      <p:pic>
        <p:nvPicPr>
          <p:cNvPr id="28676" name="Picture 5" descr="174279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2400" y="228600"/>
            <a:ext cx="51054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endParaRPr lang="ru-RU" smtClean="0"/>
          </a:p>
        </p:txBody>
      </p:sp>
      <p:sp>
        <p:nvSpPr>
          <p:cNvPr id="29699" name="Rectangle 3"/>
          <p:cNvSpPr>
            <a:spLocks noGrp="1" noChangeArrowheads="1"/>
          </p:cNvSpPr>
          <p:nvPr>
            <p:ph type="body" idx="1"/>
          </p:nvPr>
        </p:nvSpPr>
        <p:spPr/>
        <p:txBody>
          <a:bodyPr/>
          <a:lstStyle/>
          <a:p>
            <a:pPr eaLnBrk="1" hangingPunct="1"/>
            <a:endParaRPr lang="ru-RU" smtClean="0"/>
          </a:p>
        </p:txBody>
      </p:sp>
      <p:pic>
        <p:nvPicPr>
          <p:cNvPr id="29700" name="Picture 4" descr="лагерь 00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3400" y="304800"/>
            <a:ext cx="81534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flipH="1" flipV="1">
            <a:off x="7391400" y="-381000"/>
            <a:ext cx="685800" cy="76200"/>
          </a:xfrm>
        </p:spPr>
        <p:txBody>
          <a:bodyPr/>
          <a:lstStyle/>
          <a:p>
            <a:pPr eaLnBrk="1" hangingPunct="1"/>
            <a:endParaRPr lang="ru-RU" sz="1200" b="1" smtClean="0"/>
          </a:p>
        </p:txBody>
      </p:sp>
      <p:sp>
        <p:nvSpPr>
          <p:cNvPr id="30723" name="Rectangle 3"/>
          <p:cNvSpPr>
            <a:spLocks noGrp="1" noChangeArrowheads="1"/>
          </p:cNvSpPr>
          <p:nvPr>
            <p:ph type="body" idx="1"/>
          </p:nvPr>
        </p:nvSpPr>
        <p:spPr>
          <a:xfrm>
            <a:off x="8915400" y="6858000"/>
            <a:ext cx="1752600" cy="5257800"/>
          </a:xfrm>
        </p:spPr>
        <p:txBody>
          <a:bodyPr/>
          <a:lstStyle/>
          <a:p>
            <a:pPr eaLnBrk="1" hangingPunct="1"/>
            <a:endParaRPr lang="ru-RU" smtClean="0"/>
          </a:p>
        </p:txBody>
      </p:sp>
      <p:pic>
        <p:nvPicPr>
          <p:cNvPr id="30724" name="Picture 5" descr="лагерь 02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66800" y="1524000"/>
            <a:ext cx="6934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Rectangle 6"/>
          <p:cNvSpPr>
            <a:spLocks noChangeArrowheads="1"/>
          </p:cNvSpPr>
          <p:nvPr/>
        </p:nvSpPr>
        <p:spPr bwMode="auto">
          <a:xfrm>
            <a:off x="2206625" y="0"/>
            <a:ext cx="4732338"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ru-RU">
                <a:solidFill>
                  <a:schemeClr val="tx2"/>
                </a:solidFill>
              </a:rPr>
              <a:t>Камяні на палетках маёй Беларусі,</a:t>
            </a:r>
            <a:br>
              <a:rPr lang="ru-RU">
                <a:solidFill>
                  <a:schemeClr val="tx2"/>
                </a:solidFill>
              </a:rPr>
            </a:br>
            <a:r>
              <a:rPr lang="ru-RU">
                <a:solidFill>
                  <a:schemeClr val="tx2"/>
                </a:solidFill>
              </a:rPr>
              <a:t>На ўзмежжах, узгорках, забытых шляхах,</a:t>
            </a:r>
            <a:br>
              <a:rPr lang="ru-RU">
                <a:solidFill>
                  <a:schemeClr val="tx2"/>
                </a:solidFill>
              </a:rPr>
            </a:br>
            <a:r>
              <a:rPr lang="ru-RU">
                <a:solidFill>
                  <a:schemeClr val="tx2"/>
                </a:solidFill>
              </a:rPr>
              <a:t>Ля адвечных дарог, што шукалі працяг</a:t>
            </a:r>
            <a:br>
              <a:rPr lang="ru-RU">
                <a:solidFill>
                  <a:schemeClr val="tx2"/>
                </a:solidFill>
              </a:rPr>
            </a:br>
            <a:r>
              <a:rPr lang="ru-RU">
                <a:solidFill>
                  <a:schemeClr val="tx2"/>
                </a:solidFill>
              </a:rPr>
              <a:t>У сэрцы кожнага, хто да Радзімы імкнуўся.</a:t>
            </a:r>
            <a:r>
              <a:rPr lang="ru-RU" i="1">
                <a:solidFill>
                  <a:schemeClr val="tx2"/>
                </a:solidFill>
              </a:rPr>
              <a:t/>
            </a:r>
            <a:br>
              <a:rPr lang="ru-RU" i="1">
                <a:solidFill>
                  <a:schemeClr val="tx2"/>
                </a:solidFill>
              </a:rPr>
            </a:br>
            <a:r>
              <a:rPr lang="ru-RU" i="1">
                <a:solidFill>
                  <a:schemeClr val="tx2"/>
                </a:solidFill>
              </a:rPr>
              <a:t>Сяргей Паўлоўскі</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92162"/>
          </a:xfrm>
        </p:spPr>
        <p:txBody>
          <a:bodyPr/>
          <a:lstStyle/>
          <a:p>
            <a:pPr eaLnBrk="1" hangingPunct="1"/>
            <a:r>
              <a:rPr lang="ru-RU" sz="1600" b="1" i="1" smtClean="0"/>
              <a:t>Цэнтральнай i найбольш aб'ёмістаю часткаю "Парку камянёў" з'яўляецца экспазіцыя "Карта Беларусі". На плошчы каля 4,5 га створана мадэль карты краіны, на якой размешчаны больш за 500 буйных валуноў.</a:t>
            </a:r>
            <a:endParaRPr lang="ru-RU" sz="4000" smtClean="0"/>
          </a:p>
        </p:txBody>
      </p:sp>
      <p:sp>
        <p:nvSpPr>
          <p:cNvPr id="4099" name="Rectangle 3"/>
          <p:cNvSpPr>
            <a:spLocks noGrp="1" noChangeArrowheads="1"/>
          </p:cNvSpPr>
          <p:nvPr>
            <p:ph type="body" idx="1"/>
          </p:nvPr>
        </p:nvSpPr>
        <p:spPr/>
        <p:txBody>
          <a:bodyPr/>
          <a:lstStyle/>
          <a:p>
            <a:pPr eaLnBrk="1" hangingPunct="1"/>
            <a:endParaRPr lang="ru-RU" smtClean="0"/>
          </a:p>
        </p:txBody>
      </p:sp>
      <p:pic>
        <p:nvPicPr>
          <p:cNvPr id="4100" name="Picture 5" descr="Мінск (Менск) |   Музей валуноў. "/>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1066800"/>
            <a:ext cx="89154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304800" y="274638"/>
            <a:ext cx="8382000" cy="3611562"/>
          </a:xfrm>
        </p:spPr>
        <p:txBody>
          <a:bodyPr/>
          <a:lstStyle/>
          <a:p>
            <a:pPr eaLnBrk="1" hangingPunct="1">
              <a:defRPr/>
            </a:pPr>
            <a:r>
              <a:rPr lang="ru-RU" sz="2800" b="1" i="1" smtClean="0">
                <a:effectLst>
                  <a:outerShdw blurRad="38100" dist="38100" dir="2700000" algn="tl">
                    <a:srgbClr val="C0C0C0"/>
                  </a:outerShdw>
                </a:effectLst>
              </a:rPr>
              <a:t>ДЗЯКУЙ ЗА УВАГУ	 !</a:t>
            </a:r>
            <a:br>
              <a:rPr lang="ru-RU" sz="2800" b="1" i="1" smtClean="0">
                <a:effectLst>
                  <a:outerShdw blurRad="38100" dist="38100" dir="2700000" algn="tl">
                    <a:srgbClr val="C0C0C0"/>
                  </a:outerShdw>
                </a:effectLst>
              </a:rPr>
            </a:br>
            <a:r>
              <a:rPr lang="ru-RU" sz="2800" b="1" i="1" smtClean="0">
                <a:effectLst>
                  <a:outerShdw blurRad="38100" dist="38100" dir="2700000" algn="tl">
                    <a:srgbClr val="C0C0C0"/>
                  </a:outerShdw>
                </a:effectLst>
              </a:rPr>
              <a:t/>
            </a:r>
            <a:br>
              <a:rPr lang="ru-RU" sz="2800" b="1" i="1" smtClean="0">
                <a:effectLst>
                  <a:outerShdw blurRad="38100" dist="38100" dir="2700000" algn="tl">
                    <a:srgbClr val="C0C0C0"/>
                  </a:outerShdw>
                </a:effectLst>
              </a:rPr>
            </a:br>
            <a:r>
              <a:rPr lang="ru-RU" sz="1600" i="1" smtClean="0"/>
              <a:t/>
            </a:r>
            <a:br>
              <a:rPr lang="ru-RU" sz="1600" i="1" smtClean="0"/>
            </a:br>
            <a:r>
              <a:rPr lang="ru-RU" sz="1600" i="1" smtClean="0"/>
              <a:t/>
            </a:r>
            <a:br>
              <a:rPr lang="ru-RU" sz="1600" i="1" smtClean="0"/>
            </a:br>
            <a:r>
              <a:rPr lang="ru-RU" sz="1600" i="1" smtClean="0"/>
              <a:t>Крыніца:</a:t>
            </a:r>
            <a:br>
              <a:rPr lang="ru-RU" sz="1600" i="1" smtClean="0"/>
            </a:br>
            <a:r>
              <a:rPr lang="ru-RU" sz="1600" b="1" i="1" smtClean="0"/>
              <a:t>Э.А. Ляўкоў</a:t>
            </a:r>
            <a:r>
              <a:rPr lang="ru-RU" sz="1600" i="1" smtClean="0"/>
              <a:t/>
            </a:r>
            <a:br>
              <a:rPr lang="ru-RU" sz="1600" i="1" smtClean="0"/>
            </a:br>
            <a:r>
              <a:rPr lang="ru-RU" sz="1600" i="1" smtClean="0"/>
              <a:t>Маўклівыя сведкі мінуўшчыны</a:t>
            </a:r>
            <a:br>
              <a:rPr lang="ru-RU" sz="1600" i="1" smtClean="0"/>
            </a:br>
            <a:r>
              <a:rPr lang="ru-RU" sz="1600" i="1" smtClean="0"/>
              <a:t>Мінск, "Навука і тэхніка". 1992 </a:t>
            </a:r>
            <a:br>
              <a:rPr lang="ru-RU" sz="1600" i="1" smtClean="0"/>
            </a:br>
            <a:r>
              <a:rPr lang="ru-RU" sz="1600" i="1" smtClean="0"/>
              <a:t/>
            </a:r>
            <a:br>
              <a:rPr lang="ru-RU" sz="1600" i="1" smtClean="0"/>
            </a:br>
            <a:r>
              <a:rPr lang="ru-RU" sz="1600" b="1" i="1" smtClean="0"/>
              <a:t>Л.У. Дучыц, Я.Г. Звяруга</a:t>
            </a:r>
            <a:r>
              <a:rPr lang="ru-RU" sz="1600" i="1" smtClean="0"/>
              <a:t/>
            </a:r>
            <a:br>
              <a:rPr lang="ru-RU" sz="1600" i="1" smtClean="0"/>
            </a:br>
            <a:r>
              <a:rPr lang="ru-RU" sz="1600" i="1" smtClean="0"/>
              <a:t>Збор помнікаў гісторыі і культуры Беларусі. Мінская вобласць</a:t>
            </a:r>
            <a:br>
              <a:rPr lang="ru-RU" sz="1600" i="1" smtClean="0"/>
            </a:br>
            <a:r>
              <a:rPr lang="ru-RU" sz="1600" i="1" smtClean="0"/>
              <a:t>Мінск, Беларуская Энцыклапедыя, 1987</a:t>
            </a:r>
          </a:p>
        </p:txBody>
      </p:sp>
      <p:sp>
        <p:nvSpPr>
          <p:cNvPr id="31747" name="Rectangle 3"/>
          <p:cNvSpPr>
            <a:spLocks noGrp="1" noChangeArrowheads="1"/>
          </p:cNvSpPr>
          <p:nvPr>
            <p:ph type="body" idx="1"/>
          </p:nvPr>
        </p:nvSpPr>
        <p:spPr>
          <a:xfrm flipH="1" flipV="1">
            <a:off x="8686800" y="6126163"/>
            <a:ext cx="76200" cy="198437"/>
          </a:xfrm>
        </p:spPr>
        <p:txBody>
          <a:bodyPr/>
          <a:lstStyle/>
          <a:p>
            <a:pPr eaLnBrk="1" hangingPunct="1">
              <a:lnSpc>
                <a:spcPct val="80000"/>
              </a:lnSpc>
            </a:pPr>
            <a:endParaRPr lang="ru-RU" sz="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00600" y="2362200"/>
            <a:ext cx="4191000" cy="4267200"/>
          </a:xfrm>
        </p:spPr>
        <p:txBody>
          <a:bodyPr/>
          <a:lstStyle/>
          <a:p>
            <a:pPr eaLnBrk="1" hangingPunct="1">
              <a:buFontTx/>
              <a:buChar char="•"/>
            </a:pPr>
            <a:r>
              <a:rPr lang="ru-RU" sz="1400" b="1" i="1" smtClean="0"/>
              <a:t>Тут камяні растуць з зямлі,</a:t>
            </a:r>
            <a:br>
              <a:rPr lang="ru-RU" sz="1400" b="1" i="1" smtClean="0"/>
            </a:br>
            <a:r>
              <a:rPr lang="ru-RU" sz="1400" b="1" i="1" smtClean="0"/>
              <a:t>Бо тут – таксама іх краіна.</a:t>
            </a:r>
            <a:br>
              <a:rPr lang="ru-RU" sz="1400" b="1" i="1" smtClean="0"/>
            </a:br>
            <a:r>
              <a:rPr lang="ru-RU" sz="1400" b="1" i="1" smtClean="0"/>
              <a:t>Над імі леднікі былі,</a:t>
            </a:r>
            <a:br>
              <a:rPr lang="ru-RU" sz="1400" b="1" i="1" smtClean="0"/>
            </a:br>
            <a:r>
              <a:rPr lang="ru-RU" sz="1400" b="1" i="1" smtClean="0"/>
              <a:t>Як нас і не было ў паміне.</a:t>
            </a:r>
            <a:r>
              <a:rPr lang="ru-RU" sz="4000" b="1" i="1" smtClean="0"/>
              <a:t/>
            </a:r>
            <a:br>
              <a:rPr lang="ru-RU" sz="4000" b="1" i="1" smtClean="0"/>
            </a:br>
            <a:r>
              <a:rPr lang="ru-RU" sz="1400" b="1" i="1" smtClean="0"/>
              <a:t>Як сімвал вечнасці яны</a:t>
            </a:r>
            <a:br>
              <a:rPr lang="ru-RU" sz="1400" b="1" i="1" smtClean="0"/>
            </a:br>
            <a:r>
              <a:rPr lang="ru-RU" sz="1400" b="1" i="1" smtClean="0"/>
              <a:t>Зямлёй узрошчаны, як памяць,</a:t>
            </a:r>
            <a:br>
              <a:rPr lang="ru-RU" sz="1400" b="1" i="1" smtClean="0"/>
            </a:br>
            <a:r>
              <a:rPr lang="ru-RU" sz="1400" b="1" i="1" smtClean="0"/>
              <a:t>Як захаванне ад маны,</a:t>
            </a:r>
            <a:br>
              <a:rPr lang="ru-RU" sz="1400" b="1" i="1" smtClean="0"/>
            </a:br>
            <a:r>
              <a:rPr lang="ru-RU" sz="1400" b="1" i="1" smtClean="0"/>
              <a:t>Якая часта часам правіць.</a:t>
            </a:r>
            <a:br>
              <a:rPr lang="ru-RU" sz="1400" b="1" i="1" smtClean="0"/>
            </a:br>
            <a:r>
              <a:rPr lang="ru-RU" sz="1400" b="1" i="1" smtClean="0"/>
              <a:t>І над магіламі ўстаюць</a:t>
            </a:r>
            <a:br>
              <a:rPr lang="ru-RU" sz="1400" b="1" i="1" smtClean="0"/>
            </a:br>
            <a:r>
              <a:rPr lang="ru-RU" sz="1400" b="1" i="1" smtClean="0"/>
              <a:t>Каменні, пліты, абеліскі.</a:t>
            </a:r>
            <a:br>
              <a:rPr lang="ru-RU" sz="1400" b="1" i="1" smtClean="0"/>
            </a:br>
            <a:r>
              <a:rPr lang="ru-RU" sz="1400" b="1" i="1" smtClean="0"/>
              <a:t>І з цягам часу не даюць</a:t>
            </a:r>
            <a:br>
              <a:rPr lang="ru-RU" sz="1400" b="1" i="1" smtClean="0"/>
            </a:br>
            <a:r>
              <a:rPr lang="ru-RU" sz="1400" b="1" i="1" smtClean="0"/>
              <a:t>Забыць людзей вялікіх, блізкіх.</a:t>
            </a:r>
            <a:br>
              <a:rPr lang="ru-RU" sz="1400" b="1" i="1" smtClean="0"/>
            </a:br>
            <a:r>
              <a:rPr lang="ru-RU" sz="1400" b="1" i="1" smtClean="0"/>
              <a:t>Тут камяні растуць з зямлі,</a:t>
            </a:r>
            <a:br>
              <a:rPr lang="ru-RU" sz="1400" b="1" i="1" smtClean="0"/>
            </a:br>
            <a:r>
              <a:rPr lang="ru-RU" sz="1400" b="1" i="1" smtClean="0"/>
              <a:t>Бо тут – таксама іх краіна.</a:t>
            </a:r>
            <a:br>
              <a:rPr lang="ru-RU" sz="1400" b="1" i="1" smtClean="0"/>
            </a:br>
            <a:r>
              <a:rPr lang="ru-RU" sz="1400" b="1" i="1" smtClean="0"/>
              <a:t>Тут доўга камяні жылі,</a:t>
            </a:r>
            <a:br>
              <a:rPr lang="ru-RU" sz="1400" b="1" i="1" smtClean="0"/>
            </a:br>
            <a:r>
              <a:rPr lang="ru-RU" sz="1400" b="1" i="1" smtClean="0">
                <a:solidFill>
                  <a:schemeClr val="tx1"/>
                </a:solidFill>
              </a:rPr>
              <a:t>Пакуль нас не было ў паміне.</a:t>
            </a:r>
            <a:br>
              <a:rPr lang="ru-RU" sz="1400" b="1" i="1" smtClean="0">
                <a:solidFill>
                  <a:schemeClr val="tx1"/>
                </a:solidFill>
              </a:rPr>
            </a:br>
            <a:r>
              <a:rPr lang="ru-RU" sz="1400" b="1" i="1" smtClean="0">
                <a:solidFill>
                  <a:schemeClr val="tx1"/>
                </a:solidFill>
                <a:hlinkClick r:id="rId2"/>
              </a:rPr>
              <a:t>Таццяна Пратасевіч</a:t>
            </a:r>
            <a:br>
              <a:rPr lang="ru-RU" sz="1400" b="1" i="1" smtClean="0">
                <a:solidFill>
                  <a:schemeClr val="tx1"/>
                </a:solidFill>
                <a:hlinkClick r:id="rId2"/>
              </a:rPr>
            </a:br>
            <a:endParaRPr lang="ru-RU" sz="1400" b="1" i="1" smtClean="0">
              <a:solidFill>
                <a:schemeClr val="tx1"/>
              </a:solidFill>
            </a:endParaRPr>
          </a:p>
        </p:txBody>
      </p:sp>
      <p:sp>
        <p:nvSpPr>
          <p:cNvPr id="5123" name="Rectangle 3"/>
          <p:cNvSpPr>
            <a:spLocks noGrp="1" noChangeArrowheads="1"/>
          </p:cNvSpPr>
          <p:nvPr>
            <p:ph type="body" idx="1"/>
          </p:nvPr>
        </p:nvSpPr>
        <p:spPr>
          <a:xfrm>
            <a:off x="457200" y="1600200"/>
            <a:ext cx="4191000" cy="4525963"/>
          </a:xfrm>
        </p:spPr>
        <p:txBody>
          <a:bodyPr/>
          <a:lstStyle/>
          <a:p>
            <a:pPr eaLnBrk="1" hangingPunct="1"/>
            <a:endParaRPr lang="ru-RU" smtClean="0"/>
          </a:p>
        </p:txBody>
      </p:sp>
      <p:pic>
        <p:nvPicPr>
          <p:cNvPr id="5124" name="Picture 5" descr="img_0081_st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2400"/>
            <a:ext cx="4953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9"/>
          <p:cNvSpPr txBox="1">
            <a:spLocks noChangeArrowheads="1"/>
          </p:cNvSpPr>
          <p:nvPr/>
        </p:nvSpPr>
        <p:spPr bwMode="auto">
          <a:xfrm>
            <a:off x="4800600" y="188913"/>
            <a:ext cx="4343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ru-RU" b="1" i="1"/>
              <a:t>Склалася так гiстарычна, што ў Беларусi ва ўсе часы было шмат камянёў. Усё з-за таго, што па тэрыторыi краiны праходзiлi мацерыковыя ледавiкi.</a:t>
            </a:r>
          </a:p>
          <a:p>
            <a:pPr algn="ctr" eaLnBrk="1" hangingPunct="1"/>
            <a:r>
              <a:rPr lang="ru-RU" b="1" i="1"/>
              <a:t>Пра камянi складалi легенды i паданнi. Цiкавыя i незвычайныя. Жахлiвыя i павучальныя.</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62000" y="274638"/>
            <a:ext cx="7924800" cy="2392362"/>
          </a:xfrm>
        </p:spPr>
        <p:txBody>
          <a:bodyPr/>
          <a:lstStyle/>
          <a:p>
            <a:pPr eaLnBrk="1" hangingPunct="1"/>
            <a:r>
              <a:rPr lang="ru-RU" sz="1400" b="1" smtClean="0">
                <a:solidFill>
                  <a:schemeClr val="tx1"/>
                </a:solidFill>
              </a:rPr>
              <a:t>Асаблiва знакамiтыя ў нашай краiне Барысавы камянi. </a:t>
            </a:r>
            <a:br>
              <a:rPr lang="ru-RU" sz="1400" b="1" smtClean="0">
                <a:solidFill>
                  <a:schemeClr val="tx1"/>
                </a:solidFill>
              </a:rPr>
            </a:br>
            <a:r>
              <a:rPr lang="ru-RU" sz="1400" b="1" smtClean="0">
                <a:solidFill>
                  <a:schemeClr val="tx1"/>
                </a:solidFill>
              </a:rPr>
              <a:t>Барысавы камяні — манументальныя помнікі эпіграфікі XII ст. на тэрыторыі Беларусі. Уяўляюць сабой велізарныя валуны (да некалькі метраў) з выбітымі на іх крыжом і надпісамі, кшталту "Господи помози…", дзе згадваецца імя Барыса, што дало падставу звязваць з'яўленне выяваў крыжоў і надпісаў на камянях з іменем полацкага князя (1101 - пач. 1128 гг.) Барыса Усяславіча, які, па меркаванні некаторых гісторыкаў, меў мірское імя Рагвалод. Магчыма, да прыняцця хрысціянства гэтыя камяні былі паганскімі фетышамі. У народзе камяні захаваліся пад настуанымі назвамі: Барыс, Барыс-Хлебнік, Барыс-Глеб, Барысаглебскі, Пісар, Пісанік і інш. </a:t>
            </a:r>
            <a:endParaRPr lang="ru-RU" sz="4000" smtClean="0"/>
          </a:p>
        </p:txBody>
      </p:sp>
      <p:sp>
        <p:nvSpPr>
          <p:cNvPr id="6147" name="Rectangle 3"/>
          <p:cNvSpPr>
            <a:spLocks noGrp="1" noChangeArrowheads="1"/>
          </p:cNvSpPr>
          <p:nvPr>
            <p:ph type="body" idx="1"/>
          </p:nvPr>
        </p:nvSpPr>
        <p:spPr>
          <a:xfrm>
            <a:off x="457200" y="2514600"/>
            <a:ext cx="8229600" cy="4114800"/>
          </a:xfrm>
        </p:spPr>
        <p:txBody>
          <a:bodyPr/>
          <a:lstStyle/>
          <a:p>
            <a:pPr eaLnBrk="1" hangingPunct="1"/>
            <a:endParaRPr lang="ru-RU" smtClean="0"/>
          </a:p>
        </p:txBody>
      </p:sp>
      <p:pic>
        <p:nvPicPr>
          <p:cNvPr id="6148" name="Picture 5" descr="23-museum-park-of-stones-2-144353661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2438400"/>
            <a:ext cx="82677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sz="1600" b="1" i="1" smtClean="0"/>
              <a:t>Самы вялікі з захаваных Барысавых камянёў зараз знаходзіцца на ўзгорку каля Сафійскага сабора ў Полацку. Раней гэты камень знаходзіўся каля вёскі Падкасцельцы, быў перавезены ў Полацк у 1981 г.</a:t>
            </a:r>
            <a:r>
              <a:rPr lang="ru-RU" sz="1600" smtClean="0"/>
              <a:t> </a:t>
            </a:r>
            <a:endParaRPr lang="ru-RU" smtClean="0"/>
          </a:p>
        </p:txBody>
      </p:sp>
      <p:sp>
        <p:nvSpPr>
          <p:cNvPr id="7171" name="Rectangle 3"/>
          <p:cNvSpPr>
            <a:spLocks noGrp="1" noChangeArrowheads="1"/>
          </p:cNvSpPr>
          <p:nvPr>
            <p:ph type="body" idx="1"/>
          </p:nvPr>
        </p:nvSpPr>
        <p:spPr/>
        <p:txBody>
          <a:bodyPr/>
          <a:lstStyle/>
          <a:p>
            <a:pPr eaLnBrk="1" hangingPunct="1"/>
            <a:endParaRPr lang="ru-RU" smtClean="0"/>
          </a:p>
        </p:txBody>
      </p:sp>
      <p:pic>
        <p:nvPicPr>
          <p:cNvPr id="7172" name="Picture 5" descr="140906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3400" y="1295400"/>
            <a:ext cx="81534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152400"/>
            <a:ext cx="8229600" cy="2057400"/>
          </a:xfrm>
        </p:spPr>
        <p:txBody>
          <a:bodyPr/>
          <a:lstStyle/>
          <a:p>
            <a:pPr eaLnBrk="1" hangingPunct="1"/>
            <a:r>
              <a:rPr lang="ru-RU" sz="1400" b="1" i="1" smtClean="0"/>
              <a:t>Ёсць на тэрыторыi нашай краiны два камянi (згодна з Турыстычнай энцыклапедыяй Беларусi), якiя наскрозь прасякнуты гiсторыяй: камень Багушэвiча ды камень Фiларэтаў. Абодва — геалагiчныя помнiкi рэспублiканскага значэння (з 1971 i 1972 гадоў адпаведна).</a:t>
            </a:r>
            <a:br>
              <a:rPr lang="ru-RU" sz="1400" b="1" i="1" smtClean="0"/>
            </a:br>
            <a:r>
              <a:rPr lang="ru-RU" sz="1400" b="1" i="1" smtClean="0"/>
              <a:t>Камень Багушэвiча знаходзiцца ў Смаргонскiм раёне. З-пад зямлi бачны толькi на 1,5 метра ў вышыню. Важыць тая частка, якую можа назiраць падарожнiк, ажно 7 тон. Гэты валун быў прынесены ледавiком са Скандынавii. Збоку на iм высечаны надпiс: "Раmiесi Mасiеjа Burасzkа 1900 R" (Памяцi Мацея Бурачка 1900). Гэты надпiс зрабiлi сябры Багушэвiча пасля яго смерцi. Ля гэтага валуна класiк беларускай лiтаратуры сустракаўся з сябрамi, хаваў пад iм свае рукапiсы ды забароненыя публiкацыi.</a:t>
            </a:r>
          </a:p>
        </p:txBody>
      </p:sp>
      <p:sp>
        <p:nvSpPr>
          <p:cNvPr id="8195" name="Rectangle 7"/>
          <p:cNvSpPr>
            <a:spLocks noGrp="1" noChangeArrowheads="1"/>
          </p:cNvSpPr>
          <p:nvPr>
            <p:ph type="body" idx="1"/>
          </p:nvPr>
        </p:nvSpPr>
        <p:spPr>
          <a:xfrm>
            <a:off x="457200" y="2514600"/>
            <a:ext cx="8229600" cy="3611563"/>
          </a:xfrm>
        </p:spPr>
        <p:txBody>
          <a:bodyPr/>
          <a:lstStyle/>
          <a:p>
            <a:pPr eaLnBrk="1" hangingPunct="1"/>
            <a:endParaRPr lang="ru-RU" smtClean="0"/>
          </a:p>
        </p:txBody>
      </p:sp>
      <p:pic>
        <p:nvPicPr>
          <p:cNvPr id="8196" name="Picture 9" descr="%D0%9A%D0%B0%D0%BC%D0%B5%D0%BD%D1%8C_%D0%91%D0%B0%D0%B3%D1%83%D1%88%D1%8D%D0%B2%D1%96%D1%87%D0%B0_%28created_by_M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2209800"/>
            <a:ext cx="8839200"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76200"/>
            <a:ext cx="8229600" cy="1341438"/>
          </a:xfrm>
        </p:spPr>
        <p:txBody>
          <a:bodyPr/>
          <a:lstStyle/>
          <a:p>
            <a:pPr eaLnBrk="1" hangingPunct="1"/>
            <a:r>
              <a:rPr lang="ru-RU" sz="1400" b="1" i="1" smtClean="0"/>
              <a:t>Другi камень, камень Фiларэтаў, — таксама знакаміты «гiстарычны помнік», які знаходзіцца  ў Баранавiцкiм раёне. Бачная частка ў вышыню дасягае 1,9 метра, а важыць ажно 32 тоны. Трапiў да нас валун са Швецыi. Ля гэтага помніка сустракалiся ўдзельнiкi канспiратыўнага "Аб’яднання фiларэтаў", якое было створана студэнтамi Вiленскага ўнiверсiтэта .</a:t>
            </a:r>
            <a:br>
              <a:rPr lang="ru-RU" sz="1400" b="1" i="1" smtClean="0"/>
            </a:br>
            <a:r>
              <a:rPr lang="ru-RU" sz="4000" smtClean="0"/>
              <a:t> </a:t>
            </a:r>
          </a:p>
        </p:txBody>
      </p:sp>
      <p:sp>
        <p:nvSpPr>
          <p:cNvPr id="9219" name="Rectangle 3"/>
          <p:cNvSpPr>
            <a:spLocks noGrp="1" noChangeArrowheads="1"/>
          </p:cNvSpPr>
          <p:nvPr>
            <p:ph type="body" idx="1"/>
          </p:nvPr>
        </p:nvSpPr>
        <p:spPr/>
        <p:txBody>
          <a:bodyPr/>
          <a:lstStyle/>
          <a:p>
            <a:pPr eaLnBrk="1" hangingPunct="1"/>
            <a:endParaRPr lang="ru-RU" smtClean="0"/>
          </a:p>
        </p:txBody>
      </p:sp>
      <p:pic>
        <p:nvPicPr>
          <p:cNvPr id="9220" name="Picture 5" descr="Тугановічы (Карчова).  Камень філарэтаў"/>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990600"/>
            <a:ext cx="8839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304800"/>
            <a:ext cx="8077200" cy="1112838"/>
          </a:xfrm>
        </p:spPr>
        <p:txBody>
          <a:bodyPr/>
          <a:lstStyle/>
          <a:p>
            <a:pPr eaLnBrk="1" hangingPunct="1"/>
            <a:r>
              <a:rPr lang="ru-RU" sz="1400" b="1" i="1" smtClean="0"/>
              <a:t> Цікавыя камяні захаваліся да нашых дзён, напрыклад, у в. Патапавічы Ляхавіцкага раёна. Пры дарозе, што вядзе з Ляхавіч,  стаіць цэлы шэраг «часаных камянёў» з выбітымі надпісамі і крыжамі архаічных формаў. На двух камянях вельмі добра прачытваецца дата іх усталявання – 1683 год! На думку гісторыкаў, гэта старыя надмагіллі, што былі ўсталяваны больш за 300 гадоў таму ў памяць пра нашых землякоў, што загінулі ў вайне з нашэсцем туркаў.</a:t>
            </a:r>
            <a:endParaRPr lang="ru-RU" sz="4000" smtClean="0"/>
          </a:p>
        </p:txBody>
      </p:sp>
      <p:sp>
        <p:nvSpPr>
          <p:cNvPr id="10243" name="Rectangle 3"/>
          <p:cNvSpPr>
            <a:spLocks noGrp="1" noChangeArrowheads="1"/>
          </p:cNvSpPr>
          <p:nvPr>
            <p:ph type="body" idx="1"/>
          </p:nvPr>
        </p:nvSpPr>
        <p:spPr/>
        <p:txBody>
          <a:bodyPr/>
          <a:lstStyle/>
          <a:p>
            <a:pPr eaLnBrk="1" hangingPunct="1"/>
            <a:endParaRPr lang="ru-RU" smtClean="0"/>
          </a:p>
        </p:txBody>
      </p:sp>
      <p:pic>
        <p:nvPicPr>
          <p:cNvPr id="10244" name="Picture 5" descr="potapovichi_(kamni_s_nadpisyami_1683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28600" y="1524000"/>
            <a:ext cx="8686800" cy="510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F2A368D3035494DA465E43C4C6E389A" ma:contentTypeVersion="0" ma:contentTypeDescription="Создание документа." ma:contentTypeScope="" ma:versionID="d1d54fd65e0c52a0ce3731597e904dcd">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5D97C0C-736C-48B1-9F37-A7EBA593CFD6}"/>
</file>

<file path=customXml/itemProps2.xml><?xml version="1.0" encoding="utf-8"?>
<ds:datastoreItem xmlns:ds="http://schemas.openxmlformats.org/officeDocument/2006/customXml" ds:itemID="{FA649A88-B649-4F3C-A182-556EBB756F5D}"/>
</file>

<file path=customXml/itemProps3.xml><?xml version="1.0" encoding="utf-8"?>
<ds:datastoreItem xmlns:ds="http://schemas.openxmlformats.org/officeDocument/2006/customXml" ds:itemID="{BC860C6C-410F-43A7-9A83-3D5342D9392C}"/>
</file>

<file path=docProps/app.xml><?xml version="1.0" encoding="utf-8"?>
<Properties xmlns="http://schemas.openxmlformats.org/officeDocument/2006/extended-properties" xmlns:vt="http://schemas.openxmlformats.org/officeDocument/2006/docPropsVTypes">
  <Template/>
  <TotalTime>422</TotalTime>
  <Words>1470</Words>
  <Application>Microsoft Office PowerPoint</Application>
  <PresentationFormat>Экран (4:3)</PresentationFormat>
  <Paragraphs>54</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Оформление по умолчанию</vt:lpstr>
      <vt:lpstr>Презентация PowerPoint</vt:lpstr>
      <vt:lpstr>Пры Інстытуце геалагічных навук Нацыянальнай акадэміі навук Беларусі існуе незвычайны Парк камянёў -- сваеасаблівы музей валуноў пад адкрытым небам. На плошчы каля 6,5 га, на месцы былого балота, паміж Акадэмгарадком і мікрараёнам Уручча, размясцілася ўнікальная калекцыя камянёў.</vt:lpstr>
      <vt:lpstr>Цэнтральнай i найбольш aб'ёмістаю часткаю "Парку камянёў" з'яўляецца экспазіцыя "Карта Беларусі". На плошчы каля 4,5 га створана мадэль карты краіны, на якой размешчаны больш за 500 буйных валуноў.</vt:lpstr>
      <vt:lpstr>Тут камяні растуць з зямлі, Бо тут – таксама іх краіна. Над імі леднікі былі, Як нас і не было ў паміне. Як сімвал вечнасці яны Зямлёй узрошчаны, як памяць, Як захаванне ад маны, Якая часта часам правіць. І над магіламі ўстаюць Каменні, пліты, абеліскі. І з цягам часу не даюць Забыць людзей вялікіх, блізкіх. Тут камяні растуць з зямлі, Бо тут – таксама іх краіна. Тут доўга камяні жылі, Пакуль нас не было ў паміне. Таццяна Пратасевіч </vt:lpstr>
      <vt:lpstr>Асаблiва знакамiтыя ў нашай краiне Барысавы камянi.  Барысавы камяні — манументальныя помнікі эпіграфікі XII ст. на тэрыторыі Беларусі. Уяўляюць сабой велізарныя валуны (да некалькі метраў) з выбітымі на іх крыжом і надпісамі, кшталту "Господи помози…", дзе згадваецца імя Барыса, што дало падставу звязваць з'яўленне выяваў крыжоў і надпісаў на камянях з іменем полацкага князя (1101 - пач. 1128 гг.) Барыса Усяславіча, які, па меркаванні некаторых гісторыкаў, меў мірское імя Рагвалод. Магчыма, да прыняцця хрысціянства гэтыя камяні былі паганскімі фетышамі. У народзе камяні захаваліся пад настуанымі назвамі: Барыс, Барыс-Хлебнік, Барыс-Глеб, Барысаглебскі, Пісар, Пісанік і інш. </vt:lpstr>
      <vt:lpstr>Самы вялікі з захаваных Барысавых камянёў зараз знаходзіцца на ўзгорку каля Сафійскага сабора ў Полацку. Раней гэты камень знаходзіўся каля вёскі Падкасцельцы, быў перавезены ў Полацк у 1981 г. </vt:lpstr>
      <vt:lpstr>Ёсць на тэрыторыi нашай краiны два камянi (згодна з Турыстычнай энцыклапедыяй Беларусi), якiя наскрозь прасякнуты гiсторыяй: камень Багушэвiча ды камень Фiларэтаў. Абодва — геалагiчныя помнiкi рэспублiканскага значэння (з 1971 i 1972 гадоў адпаведна). Камень Багушэвiча знаходзiцца ў Смаргонскiм раёне. З-пад зямлi бачны толькi на 1,5 метра ў вышыню. Важыць тая частка, якую можа назiраць падарожнiк, ажно 7 тон. Гэты валун быў прынесены ледавiком са Скандынавii. Збоку на iм высечаны надпiс: "Раmiесi Mасiеjа Burасzkа 1900 R" (Памяцi Мацея Бурачка 1900). Гэты надпiс зрабiлi сябры Багушэвiча пасля яго смерцi. Ля гэтага валуна класiк беларускай лiтаратуры сустракаўся з сябрамi, хаваў пад iм свае рукапiсы ды забароненыя публiкацыi.</vt:lpstr>
      <vt:lpstr>Другi камень, камень Фiларэтаў, — таксама знакаміты «гiстарычны помнік», які знаходзіцца  ў Баранавiцкiм раёне. Бачная частка ў вышыню дасягае 1,9 метра, а важыць ажно 32 тоны. Трапiў да нас валун са Швецыi. Ля гэтага помніка сустракалiся ўдзельнiкi канспiратыўнага "Аб’яднання фiларэтаў", якое было створана студэнтамi Вiленскага ўнiверсiтэта .  </vt:lpstr>
      <vt:lpstr> Цікавыя камяні захаваліся да нашых дзён, напрыклад, у в. Патапавічы Ляхавіцкага раёна. Пры дарозе, што вядзе з Ляхавіч,  стаіць цэлы шэраг «часаных камянёў» з выбітымі надпісамі і крыжамі архаічных формаў. На двух камянях вельмі добра прачытваецца дата іх усталявання – 1683 год! На думку гісторыкаў, гэта старыя надмагіллі, што былі ўсталяваны больш за 300 гадоў таму ў памяць пра нашых землякоў, што загінулі ў вайне з нашэсцем туркаў.</vt:lpstr>
      <vt:lpstr>У старажытнасці ў нашых продкаў існаваў культ камянёў. Асабліва ўшаноўваліся камяні-следавікі, якія мелі на сабе выявы слядоў чалавека ці татэмных звяроў.  Падобных валуноў-следавікоў сёння ў Беларусі выяўлена больш за 100. Такія «паклонныя» камяні, да якіх паломнікі ідуць і сёння, знаходзяцца і  каля вёсак Сянежыцы і Горка суседніх Навагрудскага і Дзятлаўскага раёнаў. </vt:lpstr>
      <vt:lpstr>Святы (Божы, Асілкавы) Камень (паміж вв. Падгорная і Добры Бор)   Гэта адзіны вядомы сёння ў Баранавіцкім раёне культавы камень-следавік. Яго памеры – 1,5х1,8 м, вышыня – 0,8 м. Валун нагадвае па форме ступу з ямінкай пасярэдзіне, на дне якой знаходзіцца выява чалавечага слядка ў натуральную велічыню.  </vt:lpstr>
      <vt:lpstr>Сучасная легенда апавядае, што след на камені пакінула Божая Маці, уцякаючы ад цара Ірада. Хаця гісторыкі згадваюць і больш старажытнае паданне пра асілка. Нібыта ён, змагаючыся калісьці з ліхімі сіламі, выпадкова ступіў на гэты камень, пасля чаго яго сіла падужала ў 10 разоў, і асілак перамог. Людзі захавалі веру і ў тое, што гэты святы камень лякуе ад розных хваробаў. </vt:lpstr>
      <vt:lpstr>Сваротваўскі камень (каля в. Малая Сваротва) Камяні з падобнымі крыжамі ў розны час знаходзілі і ў іншых рэгіёнах Беларусі, часцей – на Поўначы. Даследчыкі мяркуюць, што гэта могуць быць надмагільныя камяні часоў Сярэднявечча. Пра старажытнасць падобных знаходак сведчыць і тое, што на іх няма ніякіх надпісаў.  </vt:lpstr>
      <vt:lpstr>Камень-следавік у в. Сорагі Слуцкага р-на  </vt:lpstr>
      <vt:lpstr>Часта пры старых шляхах, каля храмаў, па краях вёсак, на могілках і ў іншых мясцінах можна сустрэць крыжы, высечаныя з валуноў. На многіх з іх бываюць літары, надпісы, знакі і нават малюнкі. Да некаторых каменных крыжоў яшчэ і сёння носяць ахвяры - манеты, ручнікі, кветкі. У народзе аб такіх крыжах бытуюць паданні. </vt:lpstr>
      <vt:lpstr>Тураўскія крыжы — каменныя крыжы ў горадзе Тураве і яго наваколлі. Вядома больш за 10 каменных крыжоў, якія з'яўляюцца сімвалам веры і прадметам пакланення для хрысціян.  Паводле паданняў, тураўскія крыжы прыплылі з Кіева ўверх па Дняпры і Прыпяці і затым аказаліся сярод палёў. Паводле народных вераванняў, яны нібыта ахоўваюць ад розных хвароб. Пра адзін з тураўскіх крыжоў яшчэ распавядаюць, што калі бацькі прасілі паслаць выздараўленне іх сыну, то ў небе з'явілася велічная агністая постаць жанчыны, якая сказала, што дапаможа. Хлопчык выздаравеў, і на наступны дзень у Прыпяці знайшлі каменны крыж. Яго выцягнулі на бераг і ўстанавілі на высокім месцы. </vt:lpstr>
      <vt:lpstr>Тураўскія крыжы Сівы туман плыве над плёсам. У сутонні дрэмлюць прамяні. У Тураве, блаславёным лёсам, Растуць з прадоння камяні. На божы свет глядзяць крыжамі, Загадкі тоячы ў сабе. І мы гарачымі губамі Да іх звяртаемся ў мальбе. Каб збераглі для нас святое: Світанкі, мову і раллю, Валошкі, поле аржаное І нашу родную зямлю.  Наталля Каліцька   </vt:lpstr>
      <vt:lpstr>«Варацішын крыж» Валун з крыжам і амаль сцёртымі надпісамі захаваўся ў вёсцы Камена Вілейскага раёна. Камень ляжыць у цэнтры вёскі, за 0,1 км ад правага берага р. Вілія ў агародзе аднаго з сялянскіх двароў.  Валун — своеасаблівы сімвал вёскі Камена. Яму яна абавязана сваёй назвай.  Камень звонападобнай формы, шэрага колеру, яго вышыня 1,9 м, шырыня ўнізе 2,5 м, у акружнасці 10,8 м, паверхня амаль роўная.   Апавядаюць, што нібыта на крутых баках глыбы быў яшчэ тэкст, але мясцовы памешчык загадаў яго ссячы. Часам камень далучаюць да Барысавых. Часам яго называюць Волатам. Старая легенда тлумачыць з'яўленне тут валуна традыцыйна: селянін араў сваё поле на валах у Вялікдзень, за гэта быў ператвораны Богам у камень. </vt:lpstr>
      <vt:lpstr>Презентация PowerPoint</vt:lpstr>
      <vt:lpstr>У нашай краіне вельмі  распаўсюджаны паданні пра так званыя ў навуцы  анімістычныя камяні, або камяні-пярэваратні. Іншымі словамі, пра тыя камяні, якія, зыходзячы са зместу  легенд і паданняў, раней былі жывымі істотамі, а потым за нейкія правіннасці перад Богам акамянелі.</vt:lpstr>
      <vt:lpstr>У лясным урочышчы Сівіха непадалёк ад вёскі Сцебяракі знаходзіцца група з пяці вертыкальна пастаўленых невялікіх валуноў, якія, па легендзе, таксама з'яўляюцца скамянелымі валамі і аратымі за працу на Вялікдзень. Але навукоўцы лічаць, што камяні каля вёскі Сцебяракі з'яўляюцца найстаражытнейшым культавым помнікам, які ўшаноўваўся як мінімімум тысячагоддзе таму, а можа, і болей. Сцебярацкія камяні ўнікальныя яшчэ і тым, што размешчаны адзін за адным па лініі поўдзень-поўнач, і на кожным з іх выявы рога-рытона і стрыжня з трохкутнікам ці паўколам на яго вяршыні. </vt:lpstr>
      <vt:lpstr>Чортаў камень (Кравец) Прынесены ледавіком з паўднёвага захаду Фінляндыі .  Па форме нагадвае паралелепіпед, нахілены на поўдзень. Складзены з чырвона-бурага граніту. Паводле адной з легенд, у балоце, што знаходзіцца побач, жылі чэрці, якія любілі пажартаваць з п'яных мужыкоў. Яны заводзілі мужыкоў у балота да каменя, тыя думалі, што дабраліся да ўласнай печы, распраналіся і лажыліся спаць на камені. Прачнуўшыся, яны ніяк не маглі зразумець, як яны сюды патрапілі, а чэрці ж рагочуць у хмызняку. Паводле іншай легенды, пад гэтым каменем жыў чорт, які займаўся краўцоўскай справай. Ён шыў адзенне сялянам, а тыя разлічваліся з ім пятакамі. Нібыта адбіткі тых пятакоў i цяпер можна ўбачыць на камяні. Аднойчы дрэнны чалавек вырашыў пажартаваць з чорта, кінуў на камень палатно і папрасіў сшыць «ні тое, ні сёе». На другі дзень з'явілася на камені, нешта незразумелае: адзін рукаў у падоле, іншы на спіне, а галаву няма куды прасунуць. З тых часоў пакрыўдзіўся чорт і адмовіўся.</vt:lpstr>
      <vt:lpstr> Нявесцін камень, што ляжыць у прыдарожным лесе непадалёку ад Навасёлак і Агароднікаў, шмат ходзіць легенд. Кажуць, што незамужнім дзяўчатам ён дорыць сустрэчу з суджананымі, а сем’ям, у якіх няма дзяцей, дапамагае пазнаць радасць бацькоўства. Трэба ўсяго толькі дакрануцца да яго парослага мохам боку альбо пасядзець на ім. </vt:lpstr>
      <vt:lpstr> "КНЯЗЬ-КАМЕНЬ" </vt:lpstr>
      <vt:lpstr>"БЫКi" </vt:lpstr>
      <vt:lpstr>Змееў камень </vt:lpstr>
      <vt:lpstr>Дзе па роднай зямлі ні крочыў– Скрозь – ад Прыпяці да Дзьвіны – Перш за ўсё мне ласкалі вочы Жыта, сосны і валуны. Дзе ў далёкіх маіх вандроўках Я ні сьніў аб Радзіме сны – Паўставалі ў іх зноў і зноўку: Жыта, сосны і валуны. I па самай высокай мерцы Мне ўжо ясна, што да труны Данясу я не шмат у сэрцы: Жыта, сосны і валуны. О, сябры! Калі нешта значыць Мой усім вам паклон зямны – Хай і цень мой з пагорка бачыць Жыта, сосны і валуны. Ніл Гілевіч </vt:lpstr>
      <vt:lpstr>Презентация PowerPoint</vt:lpstr>
      <vt:lpstr>Презентация PowerPoint</vt:lpstr>
      <vt:lpstr>ДЗЯКУЙ ЗА УВАГУ  !    Крыніца: Э.А. Ляўкоў Маўклівыя сведкі мінуўшчыны Мінск, "Навука і тэхніка". 1992   Л.У. Дучыц, Я.Г. Звяруга Збор помнікаў гісторыі і культуры Беларусі. Мінская вобласць Мінск, Беларуская Энцыклапедыя, 1987</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ura</dc:creator>
  <cp:lastModifiedBy>Dmitry Tarasov</cp:lastModifiedBy>
  <cp:revision>10</cp:revision>
  <cp:lastPrinted>1601-01-01T00:00:00Z</cp:lastPrinted>
  <dcterms:created xsi:type="dcterms:W3CDTF">2016-03-19T11:10:25Z</dcterms:created>
  <dcterms:modified xsi:type="dcterms:W3CDTF">2017-05-25T07:21:51Z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0x0101004F2A368D3035494DA465E43C4C6E389A</vt:lpwstr>
  </property>
</Properties>
</file>