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55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47.xml" ContentType="application/vnd.openxmlformats-officedocument.presentationml.slide+xml"/>
  <Override PartName="/ppt/slides/slide46.xml" ContentType="application/vnd.openxmlformats-officedocument.presentationml.slide+xml"/>
  <Override PartName="/ppt/slides/slide45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69.xml" ContentType="application/vnd.openxmlformats-officedocument.presentationml.slide+xml"/>
  <Override PartName="/ppt/slides/slide68.xml" ContentType="application/vnd.openxmlformats-officedocument.presentationml.slide+xml"/>
  <Override PartName="/ppt/slides/slide67.xml" ContentType="application/vnd.openxmlformats-officedocument.presentationml.slide+xml"/>
  <Override PartName="/ppt/slides/slide66.xml" ContentType="application/vnd.openxmlformats-officedocument.presentationml.slide+xml"/>
  <Override PartName="/ppt/slides/slide65.xml" ContentType="application/vnd.openxmlformats-officedocument.presentationml.slide+xml"/>
  <Override PartName="/ppt/slides/slide64.xml" ContentType="application/vnd.openxmlformats-officedocument.presentationml.slide+xml"/>
  <Override PartName="/ppt/slides/slide63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9.xml" ContentType="application/vnd.openxmlformats-officedocument.presentationml.slide+xml"/>
  <Override PartName="/ppt/slides/slide78.xml" ContentType="application/vnd.openxmlformats-officedocument.presentationml.slide+xml"/>
  <Override PartName="/ppt/slides/slide77.xml" ContentType="application/vnd.openxmlformats-officedocument.presentationml.slide+xml"/>
  <Override PartName="/ppt/slides/slide76.xml" ContentType="application/vnd.openxmlformats-officedocument.presentationml.slide+xml"/>
  <Override PartName="/ppt/slides/slide75.xml" ContentType="application/vnd.openxmlformats-officedocument.presentationml.slide+xml"/>
  <Override PartName="/ppt/slides/slide74.xml" ContentType="application/vnd.openxmlformats-officedocument.presentationml.slide+xml"/>
  <Override PartName="/ppt/slides/slide73.xml" ContentType="application/vnd.openxmlformats-officedocument.presentationml.slide+xml"/>
  <Override PartName="/ppt/slides/slide62.xml" ContentType="application/vnd.openxmlformats-officedocument.presentationml.slide+xml"/>
  <Override PartName="/ppt/slides/slide61.xml" ContentType="application/vnd.openxmlformats-officedocument.presentationml.slide+xml"/>
  <Override PartName="/ppt/slides/slide60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59.xml" ContentType="application/vnd.openxmlformats-officedocument.presentationml.slide+xml"/>
  <Override PartName="/ppt/slides/slide58.xml" ContentType="application/vnd.openxmlformats-officedocument.presentationml.slide+xml"/>
  <Override PartName="/ppt/slides/slide57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sldIdLst>
    <p:sldId id="256" r:id="rId2"/>
    <p:sldId id="257" r:id="rId3"/>
    <p:sldId id="258" r:id="rId4"/>
    <p:sldId id="259" r:id="rId5"/>
    <p:sldId id="339" r:id="rId6"/>
    <p:sldId id="340" r:id="rId7"/>
    <p:sldId id="341" r:id="rId8"/>
    <p:sldId id="331" r:id="rId9"/>
    <p:sldId id="332" r:id="rId10"/>
    <p:sldId id="333" r:id="rId11"/>
    <p:sldId id="335" r:id="rId12"/>
    <p:sldId id="334" r:id="rId13"/>
    <p:sldId id="337" r:id="rId14"/>
    <p:sldId id="338" r:id="rId15"/>
    <p:sldId id="278" r:id="rId16"/>
    <p:sldId id="327" r:id="rId17"/>
    <p:sldId id="328" r:id="rId18"/>
    <p:sldId id="329" r:id="rId19"/>
    <p:sldId id="330" r:id="rId20"/>
    <p:sldId id="279" r:id="rId21"/>
    <p:sldId id="280" r:id="rId22"/>
    <p:sldId id="260" r:id="rId23"/>
    <p:sldId id="305" r:id="rId24"/>
    <p:sldId id="282" r:id="rId25"/>
    <p:sldId id="283" r:id="rId26"/>
    <p:sldId id="284" r:id="rId27"/>
    <p:sldId id="261" r:id="rId28"/>
    <p:sldId id="262" r:id="rId29"/>
    <p:sldId id="309" r:id="rId30"/>
    <p:sldId id="263" r:id="rId31"/>
    <p:sldId id="326" r:id="rId32"/>
    <p:sldId id="310" r:id="rId33"/>
    <p:sldId id="311" r:id="rId34"/>
    <p:sldId id="312" r:id="rId35"/>
    <p:sldId id="313" r:id="rId36"/>
    <p:sldId id="314" r:id="rId37"/>
    <p:sldId id="264" r:id="rId38"/>
    <p:sldId id="276" r:id="rId39"/>
    <p:sldId id="306" r:id="rId40"/>
    <p:sldId id="296" r:id="rId41"/>
    <p:sldId id="293" r:id="rId42"/>
    <p:sldId id="294" r:id="rId43"/>
    <p:sldId id="307" r:id="rId44"/>
    <p:sldId id="308" r:id="rId45"/>
    <p:sldId id="292" r:id="rId46"/>
    <p:sldId id="265" r:id="rId47"/>
    <p:sldId id="274" r:id="rId48"/>
    <p:sldId id="277" r:id="rId49"/>
    <p:sldId id="286" r:id="rId50"/>
    <p:sldId id="266" r:id="rId51"/>
    <p:sldId id="298" r:id="rId52"/>
    <p:sldId id="299" r:id="rId53"/>
    <p:sldId id="297" r:id="rId54"/>
    <p:sldId id="300" r:id="rId55"/>
    <p:sldId id="301" r:id="rId56"/>
    <p:sldId id="302" r:id="rId57"/>
    <p:sldId id="303" r:id="rId58"/>
    <p:sldId id="304" r:id="rId59"/>
    <p:sldId id="316" r:id="rId60"/>
    <p:sldId id="317" r:id="rId61"/>
    <p:sldId id="318" r:id="rId62"/>
    <p:sldId id="320" r:id="rId63"/>
    <p:sldId id="321" r:id="rId64"/>
    <p:sldId id="322" r:id="rId65"/>
    <p:sldId id="323" r:id="rId66"/>
    <p:sldId id="324" r:id="rId67"/>
    <p:sldId id="325" r:id="rId68"/>
    <p:sldId id="267" r:id="rId69"/>
    <p:sldId id="271" r:id="rId70"/>
    <p:sldId id="270" r:id="rId71"/>
    <p:sldId id="275" r:id="rId72"/>
    <p:sldId id="269" r:id="rId73"/>
    <p:sldId id="287" r:id="rId74"/>
    <p:sldId id="288" r:id="rId75"/>
    <p:sldId id="272" r:id="rId76"/>
    <p:sldId id="268" r:id="rId77"/>
    <p:sldId id="290" r:id="rId78"/>
    <p:sldId id="289" r:id="rId79"/>
    <p:sldId id="273" r:id="rId8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62" autoAdjust="0"/>
    <p:restoredTop sz="94660"/>
  </p:normalViewPr>
  <p:slideViewPr>
    <p:cSldViewPr>
      <p:cViewPr varScale="1">
        <p:scale>
          <a:sx n="109" d="100"/>
          <a:sy n="109" d="100"/>
        </p:scale>
        <p:origin x="-85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41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customXml" Target="../customXml/item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86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customXml" Target="../customXml/item3.xml"/><Relationship Id="rId61" Type="http://schemas.openxmlformats.org/officeDocument/2006/relationships/slide" Target="slides/slide60.xml"/><Relationship Id="rId8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/>
          <a:lstStyle>
            <a:lvl1pPr marL="0" algn="r">
              <a:defRPr sz="480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B02F545D-3956-4582-ADC8-FE7E50667F4F}" type="datetimeFigureOut">
              <a:rPr lang="ru-RU"/>
              <a:pPr>
                <a:defRPr/>
              </a:pPr>
              <a:t>12.04.2016</a:t>
            </a:fld>
            <a:endParaRPr lang="ru-RU"/>
          </a:p>
        </p:txBody>
      </p:sp>
      <p:sp>
        <p:nvSpPr>
          <p:cNvPr id="6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C65EFBE7-764D-4DD7-A927-F06FE64554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37E8E-302B-42B6-ADE8-A4864C2AD0CB}" type="datetimeFigureOut">
              <a:rPr lang="ru-RU"/>
              <a:pPr>
                <a:defRPr/>
              </a:pPr>
              <a:t>12.04.2016</a:t>
            </a:fld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ECEBC-11E0-4EF5-A7BC-4A90C4E1E6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590EF3-C8B6-4DDA-B4D9-7C8DE5ECA5E7}" type="datetimeFigureOut">
              <a:rPr lang="ru-RU"/>
              <a:pPr>
                <a:defRPr/>
              </a:pPr>
              <a:t>12.04.2016</a:t>
            </a:fld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755434-B48A-48B2-9401-8FD17F4B7C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6CBA742-C010-4547-A681-9E7E08CCE63D}" type="datetimeFigureOut">
              <a:rPr lang="ru-RU"/>
              <a:pPr>
                <a:defRPr/>
              </a:pPr>
              <a:t>12.04.2016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697CFBA-A7C6-4C3E-846F-89E53DAC3A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1000125" y="3267075"/>
            <a:ext cx="74072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2C8BA32D-725A-460B-AE09-94697C0CA0D4}" type="datetimeFigureOut">
              <a:rPr lang="ru-RU"/>
              <a:pPr>
                <a:defRPr/>
              </a:pPr>
              <a:t>12.04.2016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BE263202-D82E-4325-973E-A736B65079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9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8010FCD-6F9F-465A-BAE6-CFA9D21DE0D5}" type="datetimeFigureOut">
              <a:rPr lang="ru-RU"/>
              <a:pPr>
                <a:defRPr/>
              </a:pPr>
              <a:t>12.04.2016</a:t>
            </a:fld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F14DBCA-7976-4880-A5A7-E345782443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9"/>
          <p:cNvSpPr/>
          <p:nvPr/>
        </p:nvSpPr>
        <p:spPr>
          <a:xfrm>
            <a:off x="617538" y="2165350"/>
            <a:ext cx="3748087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10"/>
          <p:cNvSpPr/>
          <p:nvPr/>
        </p:nvSpPr>
        <p:spPr>
          <a:xfrm>
            <a:off x="4800600" y="2165350"/>
            <a:ext cx="37496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143620B-A02B-432F-992B-724CE7DACD28}" type="datetimeFigureOut">
              <a:rPr lang="ru-RU"/>
              <a:pPr>
                <a:defRPr/>
              </a:pPr>
              <a:t>12.04.2016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7FEB142-E963-461E-B8B0-13C2BFAD9A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6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22E4626-EC7E-4392-842B-109DD711D3C5}" type="datetimeFigureOut">
              <a:rPr lang="ru-RU"/>
              <a:pPr>
                <a:defRPr/>
              </a:pPr>
              <a:t>12.04.2016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E2D7378-9882-439B-B97A-0A9F25B818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E190C-5519-451E-8FD5-33133CD46A49}" type="datetimeFigureOut">
              <a:rPr lang="ru-RU"/>
              <a:pPr>
                <a:defRPr/>
              </a:pPr>
              <a:t>12.04.2016</a:t>
            </a:fld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4CC6B-E039-4BB0-8F17-5E2F508EE6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>
            <a:off x="5057775" y="1057275"/>
            <a:ext cx="3748088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F520121D-75B3-49CD-8F64-B40C9F852F5D}" type="datetimeFigureOut">
              <a:rPr lang="ru-RU"/>
              <a:pPr>
                <a:defRPr/>
              </a:pPr>
              <a:t>12.04.2016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C69FF17F-CE33-42B0-AF63-E255DA6A9D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EC9C98BE-DA79-4133-BBEA-5DFC2C432265}" type="datetimeFigureOut">
              <a:rPr lang="ru-RU"/>
              <a:pPr>
                <a:defRPr/>
              </a:pPr>
              <a:t>12.04.2016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F8F67E8C-154D-4D20-9B75-E2A73F3CC2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1638" cy="274638"/>
          </a:xfrm>
          <a:prstGeom prst="rect">
            <a:avLst/>
          </a:prstGeom>
        </p:spPr>
        <p:txBody>
          <a:bodyPr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1963" cy="274638"/>
          </a:xfrm>
          <a:prstGeom prst="rect">
            <a:avLst/>
          </a:prstGeom>
        </p:spPr>
        <p:txBody>
          <a:bodyPr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 smtClean="0">
                <a:solidFill>
                  <a:schemeClr val="bg2">
                    <a:tint val="60000"/>
                    <a:satMod val="15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26FA0BA8-A1BE-4D82-89FB-816F26949E2D}" type="datetimeFigureOut">
              <a:rPr lang="ru-RU"/>
              <a:pPr>
                <a:defRPr/>
              </a:pPr>
              <a:t>12.04.2016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9175" y="6515100"/>
            <a:ext cx="463550" cy="273050"/>
          </a:xfrm>
          <a:prstGeom prst="rect">
            <a:avLst/>
          </a:prstGeom>
        </p:spPr>
        <p:txBody>
          <a:bodyPr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smtClean="0">
                <a:solidFill>
                  <a:schemeClr val="tx2">
                    <a:shade val="9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787B9150-1D93-4970-82E0-50F0080F7C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462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12" r:id="rId1"/>
    <p:sldLayoutId id="2147483913" r:id="rId2"/>
    <p:sldLayoutId id="2147483914" r:id="rId3"/>
    <p:sldLayoutId id="2147483915" r:id="rId4"/>
    <p:sldLayoutId id="2147483916" r:id="rId5"/>
    <p:sldLayoutId id="2147483917" r:id="rId6"/>
    <p:sldLayoutId id="2147483909" r:id="rId7"/>
    <p:sldLayoutId id="2147483918" r:id="rId8"/>
    <p:sldLayoutId id="2147483919" r:id="rId9"/>
    <p:sldLayoutId id="2147483910" r:id="rId10"/>
    <p:sldLayoutId id="2147483911" r:id="rId11"/>
  </p:sldLayoutIdLst>
  <p:txStyles>
    <p:titleStyle>
      <a:lvl1pPr marL="53975" algn="r" rtl="0" fontAlgn="base">
        <a:spcBef>
          <a:spcPct val="0"/>
        </a:spcBef>
        <a:spcAft>
          <a:spcPct val="0"/>
        </a:spcAft>
        <a:defRPr sz="4600" kern="1200">
          <a:solidFill>
            <a:srgbClr val="E7EACB"/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lvl2pPr marL="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2pPr>
      <a:lvl3pPr marL="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3pPr>
      <a:lvl4pPr marL="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4pPr>
      <a:lvl5pPr marL="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5pPr>
      <a:lvl6pPr marL="5111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6pPr>
      <a:lvl7pPr marL="9683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7pPr>
      <a:lvl8pPr marL="14255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8pPr>
      <a:lvl9pPr marL="18827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9pPr>
      <a:extLst/>
    </p:titleStyle>
    <p:bodyStyle>
      <a:lvl1pPr marL="292100" indent="-292100" algn="l" rtl="0" fontAlgn="base">
        <a:spcBef>
          <a:spcPct val="0"/>
        </a:spcBef>
        <a:spcAft>
          <a:spcPct val="0"/>
        </a:spcAft>
        <a:buClr>
          <a:schemeClr val="accent1"/>
        </a:buClr>
        <a:buSzPct val="70000"/>
        <a:buFont typeface="Wingdings 2"/>
        <a:buChar char="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fontAlgn="base">
        <a:spcBef>
          <a:spcPts val="400"/>
        </a:spcBef>
        <a:spcAft>
          <a:spcPct val="0"/>
        </a:spcAft>
        <a:buClr>
          <a:schemeClr val="accent2"/>
        </a:buClr>
        <a:buSzPct val="9000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190500" algn="l" rtl="0" fontAlgn="base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/>
        <a:buChar char="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fontAlgn="base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82563" algn="l" rtl="0" fontAlgn="base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1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8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8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8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8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8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8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8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8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8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8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8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8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8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8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8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8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8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8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8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8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618476383_03b9a0a54d_o.jp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0000"/>
          </a:blip>
          <a:stretch>
            <a:fillRect/>
          </a:stretch>
        </p:blipFill>
        <p:spPr bwMode="hidden">
          <a:xfrm>
            <a:off x="0" y="0"/>
            <a:ext cx="5107021" cy="68580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1227" y="6350"/>
            <a:ext cx="7715303" cy="49768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Культурное наследие Бобруйска:</a:t>
            </a:r>
            <a:br>
              <a:rPr lang="ru-RU" b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история и современность</a:t>
            </a:r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endParaRPr lang="ru-RU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36850" y="5715000"/>
            <a:ext cx="6407150" cy="85725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ru-RU" sz="2000" smtClean="0">
                <a:effectLst>
                  <a:outerShdw blurRad="38100" dist="38100" dir="2700000" algn="tl">
                    <a:srgbClr val="676A55"/>
                  </a:outerShdw>
                </a:effectLst>
              </a:rPr>
              <a:t>Подготовила: студентка гр. А-12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be-BY" sz="2000" smtClean="0">
                <a:effectLst>
                  <a:outerShdw blurRad="38100" dist="38100" dir="2700000" algn="tl">
                    <a:srgbClr val="676A55"/>
                  </a:outerShdw>
                </a:effectLst>
              </a:rPr>
              <a:t>факультета </a:t>
            </a:r>
            <a:r>
              <a:rPr lang="ru-RU" sz="2000" smtClean="0">
                <a:effectLst>
                  <a:outerShdw blurRad="38100" dist="38100" dir="2700000" algn="tl">
                    <a:srgbClr val="676A55"/>
                  </a:outerShdw>
                </a:effectLst>
              </a:rPr>
              <a:t>и</a:t>
            </a:r>
            <a:r>
              <a:rPr lang="be-BY" sz="2000" smtClean="0">
                <a:effectLst>
                  <a:outerShdw blurRad="38100" dist="38100" dir="2700000" algn="tl">
                    <a:srgbClr val="676A55"/>
                  </a:outerShdw>
                </a:effectLst>
              </a:rPr>
              <a:t>ностранных языков</a:t>
            </a:r>
            <a:endParaRPr lang="ru-RU" sz="2000" smtClean="0">
              <a:effectLst>
                <a:outerShdw blurRad="38100" dist="38100" dir="2700000" algn="tl">
                  <a:srgbClr val="676A55"/>
                </a:outerShdw>
              </a:effectLst>
            </a:endParaRP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ru-RU" sz="2000" smtClean="0">
                <a:effectLst>
                  <a:outerShdw blurRad="38100" dist="38100" dir="2700000" algn="tl">
                    <a:srgbClr val="676A55"/>
                  </a:outerShdw>
                </a:effectLst>
              </a:rPr>
              <a:t>Головейко Виктория Владимировна </a:t>
            </a:r>
            <a:endParaRPr lang="ru-RU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Узкая крепость</a:t>
            </a:r>
            <a:endParaRPr lang="ru-RU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22530" name="Текст 2"/>
          <p:cNvSpPr>
            <a:spLocks noGrp="1"/>
          </p:cNvSpPr>
          <p:nvPr>
            <p:ph type="body" idx="2"/>
          </p:nvPr>
        </p:nvSpPr>
        <p:spPr>
          <a:xfrm>
            <a:off x="4962525" y="1108075"/>
            <a:ext cx="3932238" cy="10668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ru-RU" smtClean="0"/>
              <a:t> </a:t>
            </a:r>
          </a:p>
        </p:txBody>
      </p:sp>
      <p:pic>
        <p:nvPicPr>
          <p:cNvPr id="5" name="Содержимое 4" descr="1373544841_bobruyskaya-krepost-8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14348" y="1214422"/>
            <a:ext cx="7786742" cy="5197650"/>
          </a:xfr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</a:t>
            </a:r>
            <a:endParaRPr lang="ru-RU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23554" name="Текст 2"/>
          <p:cNvSpPr>
            <a:spLocks noGrp="1"/>
          </p:cNvSpPr>
          <p:nvPr>
            <p:ph type="body" idx="2"/>
          </p:nvPr>
        </p:nvSpPr>
        <p:spPr>
          <a:xfrm>
            <a:off x="4962525" y="1108075"/>
            <a:ext cx="3932238" cy="10668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ru-RU" smtClean="0"/>
              <a:t> </a:t>
            </a:r>
          </a:p>
        </p:txBody>
      </p:sp>
      <p:pic>
        <p:nvPicPr>
          <p:cNvPr id="5" name="Содержимое 4" descr="3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472" y="1071546"/>
            <a:ext cx="8253455" cy="4643470"/>
          </a:xfr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</a:t>
            </a:r>
            <a:endParaRPr lang="ru-RU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24578" name="Текст 2"/>
          <p:cNvSpPr>
            <a:spLocks noGrp="1"/>
          </p:cNvSpPr>
          <p:nvPr>
            <p:ph type="body" idx="2"/>
          </p:nvPr>
        </p:nvSpPr>
        <p:spPr>
          <a:xfrm>
            <a:off x="4962525" y="1108075"/>
            <a:ext cx="3932238" cy="10668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ru-RU" smtClean="0"/>
              <a:t> </a:t>
            </a:r>
          </a:p>
        </p:txBody>
      </p:sp>
      <p:pic>
        <p:nvPicPr>
          <p:cNvPr id="5" name="Содержимое 4" descr="16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4282" y="285728"/>
            <a:ext cx="8786875" cy="5857916"/>
          </a:xfr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</a:t>
            </a:r>
            <a:endParaRPr lang="ru-RU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25602" name="Текст 2"/>
          <p:cNvSpPr>
            <a:spLocks noGrp="1"/>
          </p:cNvSpPr>
          <p:nvPr>
            <p:ph type="body" idx="2"/>
          </p:nvPr>
        </p:nvSpPr>
        <p:spPr>
          <a:xfrm>
            <a:off x="4962525" y="1108075"/>
            <a:ext cx="3932238" cy="1066800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pic>
        <p:nvPicPr>
          <p:cNvPr id="5" name="Содержимое 4" descr="f18e7740f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285728"/>
            <a:ext cx="9144000" cy="6072230"/>
          </a:xfr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А вот сюда не пускают туристов </a:t>
            </a:r>
            <a:endParaRPr lang="ru-RU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26626" name="Текст 2"/>
          <p:cNvSpPr>
            <a:spLocks noGrp="1"/>
          </p:cNvSpPr>
          <p:nvPr>
            <p:ph type="body" idx="2"/>
          </p:nvPr>
        </p:nvSpPr>
        <p:spPr>
          <a:xfrm>
            <a:off x="4962525" y="1108075"/>
            <a:ext cx="3932238" cy="10668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ru-RU" smtClean="0"/>
              <a:t> </a:t>
            </a:r>
          </a:p>
        </p:txBody>
      </p:sp>
      <p:pic>
        <p:nvPicPr>
          <p:cNvPr id="5" name="Содержимое 4" descr="Сюда не пустили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4282" y="1714488"/>
            <a:ext cx="8551381" cy="4357718"/>
          </a:xfr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Текст 2"/>
          <p:cNvSpPr>
            <a:spLocks noGrp="1"/>
          </p:cNvSpPr>
          <p:nvPr>
            <p:ph type="body" idx="2"/>
          </p:nvPr>
        </p:nvSpPr>
        <p:spPr>
          <a:xfrm>
            <a:off x="4962525" y="1108075"/>
            <a:ext cx="3932238" cy="10668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ru-RU" smtClean="0"/>
              <a:t>Фотографии В. Головейко</a:t>
            </a:r>
          </a:p>
        </p:txBody>
      </p:sp>
      <p:pic>
        <p:nvPicPr>
          <p:cNvPr id="5" name="Содержимое 4" descr="Фото1372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034" y="2879725"/>
            <a:ext cx="5304367" cy="3978275"/>
          </a:xfrm>
          <a:effectLst>
            <a:softEdge rad="635000"/>
          </a:effectLst>
        </p:spPr>
      </p:pic>
      <p:pic>
        <p:nvPicPr>
          <p:cNvPr id="6" name="Рисунок 5" descr="Фото138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0965" y="2928934"/>
            <a:ext cx="4953035" cy="3714776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7" name="Рисунок 6" descr="Фото1389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857752" cy="3643314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4180864" cy="762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Здание с невероятным углом</a:t>
            </a:r>
            <a:endParaRPr lang="ru-RU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28674" name="Текст 2"/>
          <p:cNvSpPr>
            <a:spLocks noGrp="1"/>
          </p:cNvSpPr>
          <p:nvPr>
            <p:ph type="body" idx="2"/>
          </p:nvPr>
        </p:nvSpPr>
        <p:spPr>
          <a:xfrm>
            <a:off x="4962525" y="1108075"/>
            <a:ext cx="3932238" cy="10668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ru-RU" smtClean="0"/>
              <a:t>На территории Бобруйской крепости</a:t>
            </a:r>
          </a:p>
        </p:txBody>
      </p:sp>
      <p:pic>
        <p:nvPicPr>
          <p:cNvPr id="6" name="Рисунок 5" descr="Фото1328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472" y="285728"/>
            <a:ext cx="4681728" cy="62423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Содержимое 4" descr="Фото1327.jpg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4211" y="2357430"/>
            <a:ext cx="5619790" cy="421484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1736" y="304800"/>
            <a:ext cx="6323320" cy="762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Здание на территории </a:t>
            </a:r>
            <a:r>
              <a:rPr lang="ru-RU" dirty="0" err="1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бобруйской</a:t>
            </a:r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крепости</a:t>
            </a:r>
            <a:endParaRPr lang="ru-RU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29698" name="Текст 2"/>
          <p:cNvSpPr>
            <a:spLocks noGrp="1"/>
          </p:cNvSpPr>
          <p:nvPr>
            <p:ph type="body" idx="2"/>
          </p:nvPr>
        </p:nvSpPr>
        <p:spPr>
          <a:xfrm>
            <a:off x="4962525" y="1108075"/>
            <a:ext cx="3932238" cy="10668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ru-RU" smtClean="0"/>
              <a:t> </a:t>
            </a:r>
          </a:p>
        </p:txBody>
      </p:sp>
      <p:pic>
        <p:nvPicPr>
          <p:cNvPr id="5" name="Содержимое 4" descr="Фото1336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662" y="1214422"/>
            <a:ext cx="7215238" cy="5411428"/>
          </a:xfr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20953" y="627063"/>
            <a:ext cx="3405186" cy="762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Территория </a:t>
            </a:r>
            <a:r>
              <a:rPr lang="ru-RU" dirty="0" err="1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бобруйской</a:t>
            </a:r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крепости</a:t>
            </a:r>
            <a:endParaRPr lang="ru-RU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30722" name="Текст 2"/>
          <p:cNvSpPr>
            <a:spLocks noGrp="1"/>
          </p:cNvSpPr>
          <p:nvPr>
            <p:ph type="body" idx="2"/>
          </p:nvPr>
        </p:nvSpPr>
        <p:spPr>
          <a:xfrm>
            <a:off x="5211763" y="188913"/>
            <a:ext cx="3932237" cy="10668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ru-RU" smtClean="0"/>
              <a:t> </a:t>
            </a:r>
          </a:p>
        </p:txBody>
      </p:sp>
      <p:pic>
        <p:nvPicPr>
          <p:cNvPr id="5" name="Содержимое 4" descr="Фото1332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158" y="285728"/>
            <a:ext cx="5304367" cy="3978275"/>
          </a:xfrm>
          <a:effectLst>
            <a:softEdge rad="112500"/>
          </a:effectLst>
        </p:spPr>
      </p:pic>
      <p:pic>
        <p:nvPicPr>
          <p:cNvPr id="6" name="Рисунок 5" descr="Фото1339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5346" y="1995478"/>
            <a:ext cx="6242304" cy="46817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Интересная старая труба  </a:t>
            </a:r>
            <a:endParaRPr lang="ru-RU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31746" name="Текст 2"/>
          <p:cNvSpPr>
            <a:spLocks noGrp="1"/>
          </p:cNvSpPr>
          <p:nvPr>
            <p:ph type="body" idx="2"/>
          </p:nvPr>
        </p:nvSpPr>
        <p:spPr>
          <a:xfrm>
            <a:off x="4962525" y="1108075"/>
            <a:ext cx="3932238" cy="10668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ru-RU" smtClean="0"/>
              <a:t> </a:t>
            </a:r>
          </a:p>
        </p:txBody>
      </p:sp>
      <p:pic>
        <p:nvPicPr>
          <p:cNvPr id="8" name="Рисунок 7" descr="Фото142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238754" cy="3929066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7" name="Рисунок 6" descr="Фото1424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71810"/>
            <a:ext cx="5357818" cy="378619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5" name="Содержимое 4" descr="Фото1345.jpg"/>
          <p:cNvPicPr>
            <a:picLocks noGrp="1" noChangeAspect="1"/>
          </p:cNvPicPr>
          <p:nvPr>
            <p:ph sz="half"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9633" y="2879725"/>
            <a:ext cx="5304367" cy="3978275"/>
          </a:xfr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Бабруйскія_краявіды._Сабор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14290"/>
            <a:ext cx="6500858" cy="4411297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2" name="Рисунок 1" descr="19_berezin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10000"/>
            <a:ext cx="6667500" cy="304800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4" name="Рисунок 3" descr="IMG_8218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0428" y="3143248"/>
            <a:ext cx="5568314" cy="3714752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6" name="Рисунок 5" descr="1024px-babrujsk-maryja_catholic_church-1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3438" y="0"/>
            <a:ext cx="4500562" cy="3762364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3" name="Рисунок 2" descr="europejskaja_ne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14546" y="1500174"/>
            <a:ext cx="5000660" cy="3786214"/>
          </a:xfrm>
          <a:prstGeom prst="ellipse">
            <a:avLst/>
          </a:prstGeom>
          <a:ln>
            <a:noFill/>
          </a:ln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3372" y="304800"/>
            <a:ext cx="4751684" cy="762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Вид на башню Оттомана с крепости</a:t>
            </a:r>
            <a:endParaRPr lang="ru-RU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32770" name="Текст 2"/>
          <p:cNvSpPr>
            <a:spLocks noGrp="1"/>
          </p:cNvSpPr>
          <p:nvPr>
            <p:ph type="body" idx="2"/>
          </p:nvPr>
        </p:nvSpPr>
        <p:spPr>
          <a:xfrm>
            <a:off x="4962525" y="1108075"/>
            <a:ext cx="3932238" cy="10668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ru-RU" smtClean="0"/>
              <a:t> </a:t>
            </a:r>
          </a:p>
        </p:txBody>
      </p:sp>
      <p:pic>
        <p:nvPicPr>
          <p:cNvPr id="5" name="Содержимое 4" descr="Фото1411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224" y="1214422"/>
            <a:ext cx="7715304" cy="5286413"/>
          </a:xfr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6182" y="304800"/>
            <a:ext cx="5143536" cy="762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Вид на башню Оттомана с ул. </a:t>
            </a:r>
            <a:r>
              <a:rPr lang="ru-RU" dirty="0" err="1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Мопра</a:t>
            </a:r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</a:t>
            </a:r>
            <a:endParaRPr lang="ru-RU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33794" name="Текст 2"/>
          <p:cNvSpPr>
            <a:spLocks noGrp="1"/>
          </p:cNvSpPr>
          <p:nvPr>
            <p:ph type="body" idx="2"/>
          </p:nvPr>
        </p:nvSpPr>
        <p:spPr>
          <a:xfrm>
            <a:off x="4962525" y="1108075"/>
            <a:ext cx="3932238" cy="10668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ru-RU" smtClean="0"/>
              <a:t> </a:t>
            </a:r>
          </a:p>
        </p:txBody>
      </p:sp>
      <p:pic>
        <p:nvPicPr>
          <p:cNvPr id="5" name="Содержимое 4" descr="_bobr17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00034" y="1428736"/>
            <a:ext cx="8170210" cy="4822694"/>
          </a:xfr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 fontScale="90000"/>
          </a:bodyPr>
          <a:lstStyle/>
          <a:p>
            <a:pPr marL="54864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Железнодорожные станции «Березина» и «Бобруйск»</a:t>
            </a:r>
            <a:endParaRPr lang="ru-RU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3481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 2"/>
              <a:buNone/>
            </a:pPr>
            <a:r>
              <a:rPr lang="ru-RU" smtClean="0"/>
              <a:t>   </a:t>
            </a:r>
            <a:r>
              <a:rPr lang="ru-RU" sz="2000" smtClean="0"/>
              <a:t>КАРТА. </a:t>
            </a:r>
          </a:p>
          <a:p>
            <a:pPr algn="ctr">
              <a:buFont typeface="Wingdings 2"/>
              <a:buNone/>
            </a:pPr>
            <a:r>
              <a:rPr lang="ru-RU" sz="2000" smtClean="0"/>
              <a:t>ВНУТРИ ЗДАНИЯ СТАНЦИИ «БЕРЕЗИНА»</a:t>
            </a:r>
          </a:p>
          <a:p>
            <a:pPr algn="ctr">
              <a:buFont typeface="Wingdings 2"/>
              <a:buNone/>
            </a:pPr>
            <a:endParaRPr lang="ru-RU" sz="2000" smtClean="0"/>
          </a:p>
        </p:txBody>
      </p:sp>
      <p:pic>
        <p:nvPicPr>
          <p:cNvPr id="4" name="Рисунок 3" descr="Карта на станции Березин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685" y="2499791"/>
            <a:ext cx="7858180" cy="41427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Станция «Березина» </a:t>
            </a:r>
            <a:endParaRPr lang="ru-RU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35842" name="Текст 2"/>
          <p:cNvSpPr>
            <a:spLocks noGrp="1"/>
          </p:cNvSpPr>
          <p:nvPr>
            <p:ph type="body" idx="2"/>
          </p:nvPr>
        </p:nvSpPr>
        <p:spPr>
          <a:xfrm>
            <a:off x="4962525" y="1108075"/>
            <a:ext cx="3932238" cy="10668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ru-RU" smtClean="0"/>
              <a:t> Год неизвестен</a:t>
            </a:r>
          </a:p>
        </p:txBody>
      </p:sp>
      <p:pic>
        <p:nvPicPr>
          <p:cNvPr id="5" name="Содержимое 4" descr="bobrujsk_vokzal_750х560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158" y="1214422"/>
            <a:ext cx="7072362" cy="5280697"/>
          </a:xfr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Станция «</a:t>
            </a:r>
            <a:r>
              <a:rPr lang="ru-RU" dirty="0" err="1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Березена</a:t>
            </a:r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»</a:t>
            </a:r>
            <a:endParaRPr lang="ru-RU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36866" name="Текст 2"/>
          <p:cNvSpPr>
            <a:spLocks noGrp="1"/>
          </p:cNvSpPr>
          <p:nvPr>
            <p:ph type="body" idx="2"/>
          </p:nvPr>
        </p:nvSpPr>
        <p:spPr>
          <a:xfrm>
            <a:off x="4962525" y="1108075"/>
            <a:ext cx="3932238" cy="10668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ru-RU" smtClean="0"/>
              <a:t>Современность</a:t>
            </a:r>
          </a:p>
        </p:txBody>
      </p:sp>
      <p:pic>
        <p:nvPicPr>
          <p:cNvPr id="5" name="Содержимое 4" descr="19_berezina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7158" y="1714488"/>
            <a:ext cx="8572560" cy="4429157"/>
          </a:xfr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Станция «Бобруйск»</a:t>
            </a:r>
            <a:endParaRPr lang="ru-RU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37890" name="Текст 2"/>
          <p:cNvSpPr>
            <a:spLocks noGrp="1"/>
          </p:cNvSpPr>
          <p:nvPr>
            <p:ph type="body" idx="2"/>
          </p:nvPr>
        </p:nvSpPr>
        <p:spPr>
          <a:xfrm>
            <a:off x="4962525" y="1108075"/>
            <a:ext cx="3932238" cy="10668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ru-RU" smtClean="0"/>
              <a:t>До реконструкции 2008 года</a:t>
            </a:r>
          </a:p>
        </p:txBody>
      </p:sp>
      <p:pic>
        <p:nvPicPr>
          <p:cNvPr id="5" name="Содержимое 4" descr="до реконструкции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57224" y="1500174"/>
            <a:ext cx="7715304" cy="5143536"/>
          </a:xfr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Станция «Бобруйск»</a:t>
            </a:r>
            <a:endParaRPr lang="ru-RU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38914" name="Текст 2"/>
          <p:cNvSpPr>
            <a:spLocks noGrp="1"/>
          </p:cNvSpPr>
          <p:nvPr>
            <p:ph type="body" idx="2"/>
          </p:nvPr>
        </p:nvSpPr>
        <p:spPr>
          <a:xfrm>
            <a:off x="4962525" y="1108075"/>
            <a:ext cx="3932238" cy="10668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ru-RU" smtClean="0"/>
              <a:t>После реконструкции 2008 года</a:t>
            </a:r>
          </a:p>
        </p:txBody>
      </p:sp>
      <p:pic>
        <p:nvPicPr>
          <p:cNvPr id="5" name="Содержимое 4" descr="bobrujsk_vokzal_sh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282" y="1714488"/>
            <a:ext cx="8666163" cy="4643470"/>
          </a:xfr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 fontScale="90000"/>
          </a:bodyPr>
          <a:lstStyle/>
          <a:p>
            <a:pPr marL="54864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Центральная районная библиотека Бобруйска</a:t>
            </a:r>
            <a:endParaRPr lang="ru-RU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4" name="Содержимое 3" descr="94485750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662" y="1523987"/>
            <a:ext cx="7429552" cy="4953034"/>
          </a:xfr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401080" cy="1143000"/>
          </a:xfrm>
        </p:spPr>
        <p:txBody>
          <a:bodyPr>
            <a:normAutofit fontScale="90000"/>
          </a:bodyPr>
          <a:lstStyle/>
          <a:p>
            <a:pPr marL="54864"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Здание гостиницы </a:t>
            </a:r>
            <a:b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«Березина и Европейская»</a:t>
            </a:r>
            <a:endParaRPr lang="ru-RU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4" name="Содержимое 3" descr="bobruysk_gostinitsa_01-5057b7aea31a58e26cc1c17de8102ef6-thumb-470x256-croprati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175" y="331323"/>
            <a:ext cx="8229600" cy="1143000"/>
          </a:xfrm>
        </p:spPr>
        <p:txBody>
          <a:bodyPr>
            <a:normAutofit fontScale="90000"/>
          </a:bodyPr>
          <a:lstStyle/>
          <a:p>
            <a:pPr marL="54864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Здание гостиницы «Березина и Европейская»</a:t>
            </a:r>
            <a:endParaRPr lang="ru-RU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Раньше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сейчас</a:t>
            </a:r>
            <a:endParaRPr lang="ru-RU" dirty="0"/>
          </a:p>
        </p:txBody>
      </p:sp>
      <p:pic>
        <p:nvPicPr>
          <p:cNvPr id="41988" name="Содержимое 6" descr="europejskaja.png"/>
          <p:cNvPicPr>
            <a:picLocks noGrp="1" noChangeAspect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3" y="2428875"/>
            <a:ext cx="4541837" cy="2857500"/>
          </a:xfrm>
        </p:spPr>
      </p:pic>
      <p:pic>
        <p:nvPicPr>
          <p:cNvPr id="41989" name="Содержимое 7" descr="europejskaja_new.png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4643438" y="2428875"/>
            <a:ext cx="4286250" cy="2857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95288" y="188913"/>
            <a:ext cx="7777162" cy="3455987"/>
          </a:xfrm>
        </p:spPr>
        <p:txBody>
          <a:bodyPr>
            <a:normAutofit/>
          </a:bodyPr>
          <a:lstStyle/>
          <a:p>
            <a:pPr>
              <a:buFont typeface="Wingdings 2"/>
              <a:buNone/>
            </a:pPr>
            <a:r>
              <a:rPr lang="ru-RU" b="1" smtClean="0"/>
              <a:t>	</a:t>
            </a:r>
            <a:r>
              <a:rPr lang="ru-RU" b="1" smtClean="0">
                <a:solidFill>
                  <a:srgbClr val="FFC000"/>
                </a:solidFill>
              </a:rPr>
              <a:t>	Актуальность работы:</a:t>
            </a:r>
            <a:r>
              <a:rPr lang="ru-RU" smtClean="0">
                <a:solidFill>
                  <a:srgbClr val="FFC000"/>
                </a:solidFill>
              </a:rPr>
              <a:t> </a:t>
            </a:r>
          </a:p>
          <a:p>
            <a:pPr algn="just">
              <a:buFont typeface="Wingdings 2"/>
              <a:buNone/>
            </a:pPr>
            <a:r>
              <a:rPr lang="ru-RU" smtClean="0"/>
              <a:t>		</a:t>
            </a:r>
            <a:r>
              <a:rPr lang="ru-RU" smtClean="0">
                <a:solidFill>
                  <a:srgbClr val="1C1C11"/>
                </a:solidFill>
              </a:rPr>
              <a:t>Городская культура является исторической памятью и заключает в себе наследие наших предков, которое важно не только знать, но и сохранять для будущих поколений.</a:t>
            </a:r>
          </a:p>
          <a:p>
            <a:pPr algn="just">
              <a:buFont typeface="Wingdings 2"/>
              <a:buNone/>
            </a:pPr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1188" y="3357563"/>
            <a:ext cx="8280400" cy="2881312"/>
          </a:xfrm>
        </p:spPr>
        <p:txBody>
          <a:bodyPr>
            <a:normAutofit/>
          </a:bodyPr>
          <a:lstStyle/>
          <a:p>
            <a:pPr>
              <a:buFont typeface="Wingdings 2"/>
              <a:buNone/>
            </a:pPr>
            <a:r>
              <a:rPr lang="ru-RU" b="1" smtClean="0"/>
              <a:t>		</a:t>
            </a:r>
            <a:r>
              <a:rPr lang="ru-RU" b="1" smtClean="0">
                <a:solidFill>
                  <a:srgbClr val="FFC000"/>
                </a:solidFill>
              </a:rPr>
              <a:t>Цель работы</a:t>
            </a:r>
            <a:r>
              <a:rPr lang="ru-RU" smtClean="0">
                <a:solidFill>
                  <a:srgbClr val="FFC000"/>
                </a:solidFill>
              </a:rPr>
              <a:t>: </a:t>
            </a:r>
          </a:p>
          <a:p>
            <a:pPr>
              <a:buFont typeface="Wingdings 2"/>
              <a:buNone/>
            </a:pPr>
            <a:r>
              <a:rPr lang="ru-RU" smtClean="0">
                <a:solidFill>
                  <a:srgbClr val="1C1C11"/>
                </a:solidFill>
              </a:rPr>
              <a:t>             Показать исторические памятники города Бобруйска и рассказать об их истории. </a:t>
            </a:r>
          </a:p>
          <a:p>
            <a:pPr algn="just">
              <a:buFont typeface="Wingdings 2"/>
              <a:buNone/>
            </a:pP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 </a:t>
            </a: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Синагоги</a:t>
            </a:r>
            <a:endParaRPr lang="ru-RU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4301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 2"/>
              <a:buNone/>
            </a:pPr>
            <a:r>
              <a:rPr lang="ru-RU" smtClean="0"/>
              <a:t>Действующая синагога</a:t>
            </a:r>
          </a:p>
        </p:txBody>
      </p:sp>
      <p:pic>
        <p:nvPicPr>
          <p:cNvPr id="5" name="Рисунок 4" descr="bobrujsk_08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0166" y="2143116"/>
            <a:ext cx="5857916" cy="4393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inag_rose519_d1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500042"/>
            <a:ext cx="8001056" cy="6000792"/>
          </a:xfrm>
          <a:prstGeom prst="roundRect">
            <a:avLst>
              <a:gd name="adj" fmla="val 10028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Разрушенная Синагога</a:t>
            </a:r>
            <a:endParaRPr lang="ru-RU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45058" name="Текст 2"/>
          <p:cNvSpPr>
            <a:spLocks noGrp="1"/>
          </p:cNvSpPr>
          <p:nvPr>
            <p:ph type="body" idx="2"/>
          </p:nvPr>
        </p:nvSpPr>
        <p:spPr>
          <a:xfrm>
            <a:off x="4962525" y="1108075"/>
            <a:ext cx="3932238" cy="10668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ru-RU" smtClean="0"/>
              <a:t>Вид с улицы Чонгарская</a:t>
            </a:r>
          </a:p>
        </p:txBody>
      </p:sp>
      <p:pic>
        <p:nvPicPr>
          <p:cNvPr id="6" name="Рисунок 5" descr="sinag_ruiny0649_d27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14554"/>
            <a:ext cx="6215074" cy="4643446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7" name="Рисунок 6" descr="sinag_ruiny0656_d27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00628" cy="3446837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8" name="Рисунок 7" descr="sinag_ruiny0677_d275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3538" y="4236543"/>
            <a:ext cx="3500462" cy="2621457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5" name="Содержимое 4" descr="sinag_ruiny0670_d275.jpg"/>
          <p:cNvPicPr>
            <a:picLocks noGrp="1" noChangeAspect="1"/>
          </p:cNvPicPr>
          <p:nvPr>
            <p:ph sz="half"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2066" y="2000240"/>
            <a:ext cx="4071934" cy="2928958"/>
          </a:xfr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Синагога</a:t>
            </a:r>
            <a:endParaRPr lang="ru-RU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46082" name="Текст 2"/>
          <p:cNvSpPr>
            <a:spLocks noGrp="1"/>
          </p:cNvSpPr>
          <p:nvPr>
            <p:ph type="body" idx="2"/>
          </p:nvPr>
        </p:nvSpPr>
        <p:spPr>
          <a:xfrm>
            <a:off x="4962525" y="1108075"/>
            <a:ext cx="3932238" cy="10668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ru-RU" smtClean="0"/>
              <a:t>ул. Либкнехта, 59</a:t>
            </a:r>
          </a:p>
        </p:txBody>
      </p:sp>
      <p:pic>
        <p:nvPicPr>
          <p:cNvPr id="9" name="Содержимое 8" descr="ул. Либкнехта, 59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14414" y="1357298"/>
            <a:ext cx="7072362" cy="5294169"/>
          </a:xfr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Синагога</a:t>
            </a:r>
            <a:endParaRPr lang="ru-RU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47106" name="Текст 2"/>
          <p:cNvSpPr>
            <a:spLocks noGrp="1"/>
          </p:cNvSpPr>
          <p:nvPr>
            <p:ph type="body" idx="2"/>
          </p:nvPr>
        </p:nvSpPr>
        <p:spPr>
          <a:xfrm>
            <a:off x="4962525" y="1108075"/>
            <a:ext cx="3932238" cy="10668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ru-RU" smtClean="0"/>
              <a:t>ул. Комсомольская, 53</a:t>
            </a:r>
          </a:p>
        </p:txBody>
      </p:sp>
      <p:pic>
        <p:nvPicPr>
          <p:cNvPr id="5" name="Содержимое 4" descr="ул. Комсомольская, 53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42976" y="1500174"/>
            <a:ext cx="6929486" cy="5187215"/>
          </a:xfr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Синагога</a:t>
            </a:r>
            <a:endParaRPr lang="ru-RU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48130" name="Текст 2"/>
          <p:cNvSpPr>
            <a:spLocks noGrp="1"/>
          </p:cNvSpPr>
          <p:nvPr>
            <p:ph type="body" idx="2"/>
          </p:nvPr>
        </p:nvSpPr>
        <p:spPr>
          <a:xfrm>
            <a:off x="4962525" y="1108075"/>
            <a:ext cx="3932238" cy="10668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ru-RU" smtClean="0"/>
              <a:t>ул. Дзержинского, 50</a:t>
            </a:r>
          </a:p>
        </p:txBody>
      </p:sp>
      <p:pic>
        <p:nvPicPr>
          <p:cNvPr id="5" name="Содержимое 4" descr="ул. Дзержинского, 50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285729"/>
            <a:ext cx="4885701" cy="3643337"/>
          </a:xfrm>
          <a:effectLst>
            <a:softEdge rad="112500"/>
          </a:effectLst>
        </p:spPr>
      </p:pic>
      <p:pic>
        <p:nvPicPr>
          <p:cNvPr id="6" name="Рисунок 5" descr="sinag_babranya579_d11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5306" y="3303979"/>
            <a:ext cx="4738694" cy="3554021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7" name="Рисунок 6" descr="синогога 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286120"/>
            <a:ext cx="5119665" cy="3571880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err="1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Синогага</a:t>
            </a:r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</a:t>
            </a:r>
            <a:endParaRPr lang="ru-RU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49154" name="Текст 2"/>
          <p:cNvSpPr>
            <a:spLocks noGrp="1"/>
          </p:cNvSpPr>
          <p:nvPr>
            <p:ph type="body" idx="2"/>
          </p:nvPr>
        </p:nvSpPr>
        <p:spPr>
          <a:xfrm>
            <a:off x="4962525" y="1108075"/>
            <a:ext cx="3932238" cy="10668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ru-RU" smtClean="0"/>
              <a:t>Рядом с единственной действующей синагогой в городе</a:t>
            </a:r>
          </a:p>
        </p:txBody>
      </p:sp>
      <p:pic>
        <p:nvPicPr>
          <p:cNvPr id="5" name="Содержимое 4" descr="bobrujskaya-sinagoga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00034" y="1285860"/>
            <a:ext cx="4929222" cy="4929222"/>
          </a:xfr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 fontScale="90000"/>
          </a:bodyPr>
          <a:lstStyle/>
          <a:p>
            <a:pPr marL="54864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Православные церкви и храмы</a:t>
            </a:r>
            <a:endParaRPr lang="ru-RU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5017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/>
              <a:buNone/>
            </a:pPr>
            <a:r>
              <a:rPr lang="ru-RU" smtClean="0"/>
              <a:t>«Белая» церковь (вид с Минской улицы)</a:t>
            </a:r>
          </a:p>
        </p:txBody>
      </p:sp>
      <p:pic>
        <p:nvPicPr>
          <p:cNvPr id="5" name="Рисунок 4" descr="_bobr1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4480" y="2285992"/>
            <a:ext cx="5715040" cy="42227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4864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Свято-Георгиевская церковь</a:t>
            </a:r>
            <a:endParaRPr lang="ru-RU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В 20-е годы </a:t>
            </a:r>
            <a:r>
              <a:rPr lang="en-US" dirty="0" smtClean="0"/>
              <a:t>XX </a:t>
            </a:r>
            <a:r>
              <a:rPr lang="ru-RU" dirty="0" smtClean="0"/>
              <a:t>века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>XXI</a:t>
            </a:r>
            <a:r>
              <a:rPr lang="ru-RU" dirty="0" smtClean="0"/>
              <a:t> век</a:t>
            </a:r>
            <a:endParaRPr lang="ru-RU" dirty="0"/>
          </a:p>
        </p:txBody>
      </p:sp>
      <p:pic>
        <p:nvPicPr>
          <p:cNvPr id="7" name="Содержимое 6" descr="Белая црковь 20-х годов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1048544" y="2447131"/>
            <a:ext cx="2857500" cy="3771900"/>
          </a:xfrm>
          <a:effectLst>
            <a:softEdge rad="112500"/>
          </a:effectLst>
        </p:spPr>
      </p:pic>
      <p:pic>
        <p:nvPicPr>
          <p:cNvPr id="10" name="Содержимое 9" descr="image005_36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246687" y="2428081"/>
            <a:ext cx="2838450" cy="3810000"/>
          </a:xfr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Улица Минская</a:t>
            </a:r>
            <a:endParaRPr lang="ru-RU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52226" name="Текст 2"/>
          <p:cNvSpPr>
            <a:spLocks noGrp="1"/>
          </p:cNvSpPr>
          <p:nvPr>
            <p:ph type="body" idx="2"/>
          </p:nvPr>
        </p:nvSpPr>
        <p:spPr>
          <a:xfrm>
            <a:off x="4962525" y="1108075"/>
            <a:ext cx="3932238" cy="10668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ru-RU" smtClean="0"/>
              <a:t>На заднем плане Свято-Георгиевский храм. Начало 50-х годов ХХ века.. </a:t>
            </a:r>
          </a:p>
          <a:p>
            <a:pPr>
              <a:spcBef>
                <a:spcPct val="0"/>
              </a:spcBef>
            </a:pPr>
            <a:endParaRPr lang="ru-RU" smtClean="0"/>
          </a:p>
        </p:txBody>
      </p:sp>
      <p:pic>
        <p:nvPicPr>
          <p:cNvPr id="5" name="Содержимое 4" descr="Начало 50-х годов ХХ века. Улица Минская. На заднем плане Свято-Георгиевский храм.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676" y="1714488"/>
            <a:ext cx="7454100" cy="4966294"/>
          </a:xfr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Бобруйская крепость </a:t>
            </a:r>
            <a:b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ru-RU" sz="20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фотография В. Головейко</a:t>
            </a:r>
            <a:endParaRPr lang="ru-RU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4" name="Содержимое 3" descr="Фото1362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1604" y="1643050"/>
            <a:ext cx="6034616" cy="45259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4864" fontAlgn="auto">
              <a:spcAft>
                <a:spcPts val="0"/>
              </a:spcAft>
              <a:defRPr/>
            </a:pPr>
            <a:r>
              <a:rPr lang="ru-RU" dirty="0" err="1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Свято-Николаевский</a:t>
            </a:r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собор</a:t>
            </a:r>
            <a:endParaRPr lang="ru-RU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60-ые годы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Вид с улицы Советской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XX</a:t>
            </a:r>
            <a:r>
              <a:rPr lang="ru-RU" dirty="0" smtClean="0"/>
              <a:t> </a:t>
            </a:r>
            <a:r>
              <a:rPr lang="en-US" dirty="0" smtClean="0"/>
              <a:t>I</a:t>
            </a:r>
            <a:r>
              <a:rPr lang="ru-RU" dirty="0" smtClean="0"/>
              <a:t> век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После реставрации</a:t>
            </a:r>
            <a:endParaRPr lang="ru-RU" dirty="0"/>
          </a:p>
        </p:txBody>
      </p:sp>
      <p:pic>
        <p:nvPicPr>
          <p:cNvPr id="7" name="Содержимое 6" descr="60-ые годы Свято-Николаевский собор. Вид с улицы Советской.jpg"/>
          <p:cNvPicPr>
            <a:picLocks noGrp="1" noChangeAspect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596" y="2786058"/>
            <a:ext cx="4040188" cy="3090605"/>
          </a:xfrm>
          <a:effectLst>
            <a:softEdge rad="112500"/>
          </a:effectLst>
        </p:spPr>
      </p:pic>
      <p:pic>
        <p:nvPicPr>
          <p:cNvPr id="8" name="Содержимое 7" descr="bobrujsk_xram.jpg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5724" y="2362200"/>
            <a:ext cx="3020376" cy="3941763"/>
          </a:xfr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Содержимое 4" descr="Архивное фото 1941г. св николая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1071563"/>
            <a:ext cx="8429625" cy="550068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409556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Собор Св. Николая</a:t>
            </a:r>
            <a:endParaRPr lang="ru-RU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54275" name="Текст 2"/>
          <p:cNvSpPr>
            <a:spLocks noGrp="1"/>
          </p:cNvSpPr>
          <p:nvPr>
            <p:ph type="body" idx="2"/>
          </p:nvPr>
        </p:nvSpPr>
        <p:spPr>
          <a:xfrm>
            <a:off x="4962525" y="642938"/>
            <a:ext cx="3932238" cy="428625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ru-RU" smtClean="0"/>
              <a:t>1941год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14744" y="304800"/>
            <a:ext cx="5180312" cy="55243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Строительство собора Св. Николая</a:t>
            </a:r>
            <a:endParaRPr lang="ru-RU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55298" name="Текст 2"/>
          <p:cNvSpPr>
            <a:spLocks noGrp="1"/>
          </p:cNvSpPr>
          <p:nvPr>
            <p:ph type="body" idx="2"/>
          </p:nvPr>
        </p:nvSpPr>
        <p:spPr>
          <a:xfrm>
            <a:off x="4962525" y="1108075"/>
            <a:ext cx="3932238" cy="10668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ru-RU" smtClean="0"/>
              <a:t> </a:t>
            </a:r>
          </a:p>
        </p:txBody>
      </p:sp>
      <p:pic>
        <p:nvPicPr>
          <p:cNvPr id="5" name="Содержимое 4" descr="w-b867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00034" y="1000108"/>
            <a:ext cx="8358246" cy="569599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Немецкое кладбище</a:t>
            </a:r>
            <a:endParaRPr lang="ru-RU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56322" name="Текст 2"/>
          <p:cNvSpPr>
            <a:spLocks noGrp="1"/>
          </p:cNvSpPr>
          <p:nvPr>
            <p:ph type="body" idx="2"/>
          </p:nvPr>
        </p:nvSpPr>
        <p:spPr>
          <a:xfrm>
            <a:off x="4962525" y="1108075"/>
            <a:ext cx="3932238" cy="10668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ru-RU" smtClean="0"/>
              <a:t> </a:t>
            </a:r>
          </a:p>
        </p:txBody>
      </p:sp>
      <p:pic>
        <p:nvPicPr>
          <p:cNvPr id="56323" name="Содержимое 4" descr="w-s1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8625" y="142875"/>
            <a:ext cx="5143500" cy="65500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9058" y="304800"/>
            <a:ext cx="4965998" cy="762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Сквер на месте немецкого кладбища</a:t>
            </a:r>
            <a:endParaRPr lang="ru-RU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57346" name="Текст 2"/>
          <p:cNvSpPr>
            <a:spLocks noGrp="1"/>
          </p:cNvSpPr>
          <p:nvPr>
            <p:ph type="body" idx="2"/>
          </p:nvPr>
        </p:nvSpPr>
        <p:spPr>
          <a:xfrm>
            <a:off x="4962525" y="1108075"/>
            <a:ext cx="3932238" cy="10668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ru-RU" smtClean="0"/>
              <a:t> </a:t>
            </a:r>
          </a:p>
        </p:txBody>
      </p:sp>
      <p:pic>
        <p:nvPicPr>
          <p:cNvPr id="5" name="Содержимое 4" descr="d0c40199f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71472" y="1214422"/>
            <a:ext cx="8001056" cy="5227855"/>
          </a:xfr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Храм Святого Духа  </a:t>
            </a:r>
            <a:endParaRPr lang="ru-RU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58370" name="Текст 2"/>
          <p:cNvSpPr>
            <a:spLocks noGrp="1"/>
          </p:cNvSpPr>
          <p:nvPr>
            <p:ph type="body" idx="2"/>
          </p:nvPr>
        </p:nvSpPr>
        <p:spPr>
          <a:xfrm>
            <a:off x="4962525" y="1108075"/>
            <a:ext cx="3932238" cy="10668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ru-RU" smtClean="0"/>
              <a:t> </a:t>
            </a:r>
          </a:p>
        </p:txBody>
      </p:sp>
      <p:pic>
        <p:nvPicPr>
          <p:cNvPr id="5" name="Содержимое 4" descr="ch_duha1041_d275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42976" y="857232"/>
            <a:ext cx="7021597" cy="5459292"/>
          </a:xfrm>
          <a:prstGeom prst="ellipse">
            <a:avLst/>
          </a:prstGeom>
          <a:ln w="190500" cap="rnd">
            <a:solidFill>
              <a:srgbClr val="C8C6BD"/>
            </a:solidFill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Католический костёл</a:t>
            </a:r>
            <a:endParaRPr lang="ru-RU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4" name="Содержимое 3" descr="1024px-babrujsk-maryja_catholic_church-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1928802"/>
            <a:ext cx="7257153" cy="4319734"/>
          </a:xfr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055689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471" y="428604"/>
            <a:ext cx="8096307" cy="60722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304800"/>
            <a:ext cx="7537766" cy="762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Вторая половина 50-х годов ХХ века. Бобруйская команда по хоккею с мячом на стадионе «Спартак»</a:t>
            </a:r>
            <a:endParaRPr lang="ru-RU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61442" name="Текст 2"/>
          <p:cNvSpPr>
            <a:spLocks noGrp="1"/>
          </p:cNvSpPr>
          <p:nvPr>
            <p:ph type="body" idx="2"/>
          </p:nvPr>
        </p:nvSpPr>
        <p:spPr>
          <a:xfrm>
            <a:off x="4962525" y="1108075"/>
            <a:ext cx="3932238" cy="10668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ru-RU" smtClean="0"/>
              <a:t>На заднем плане большой деревянный дом и костёл</a:t>
            </a:r>
          </a:p>
        </p:txBody>
      </p:sp>
      <p:pic>
        <p:nvPicPr>
          <p:cNvPr id="5" name="Содержимое 4" descr="Вторая половина 50-х годов ХХ века. Бобруйская команда по хоккею с мячом на стадионе Спартак. На заднем плане большой деревянный дом и костёл.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71472" y="1739971"/>
            <a:ext cx="8072494" cy="4974674"/>
          </a:xfr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Костёл Непорочного Зачатия Пресвятой Девы Марии</a:t>
            </a:r>
            <a:endParaRPr lang="ru-RU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62466" name="Текст 2"/>
          <p:cNvSpPr>
            <a:spLocks noGrp="1"/>
          </p:cNvSpPr>
          <p:nvPr>
            <p:ph type="body" idx="2"/>
          </p:nvPr>
        </p:nvSpPr>
        <p:spPr>
          <a:xfrm>
            <a:off x="4962525" y="1108075"/>
            <a:ext cx="3932238" cy="10668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ru-RU" smtClean="0"/>
              <a:t>Ныне разрушенный вход в костёл</a:t>
            </a:r>
          </a:p>
        </p:txBody>
      </p:sp>
      <p:pic>
        <p:nvPicPr>
          <p:cNvPr id="62467" name="Содержимое 4" descr="_1_1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50" y="285750"/>
            <a:ext cx="4684713" cy="63579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14744" y="304800"/>
            <a:ext cx="5180312" cy="762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Одни из ворот Бобруйской крепости</a:t>
            </a:r>
            <a:endParaRPr lang="ru-RU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17410" name="Текст 2"/>
          <p:cNvSpPr>
            <a:spLocks noGrp="1"/>
          </p:cNvSpPr>
          <p:nvPr>
            <p:ph type="body" idx="2"/>
          </p:nvPr>
        </p:nvSpPr>
        <p:spPr>
          <a:xfrm>
            <a:off x="4962525" y="1108075"/>
            <a:ext cx="3932238" cy="10668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ru-RU" smtClean="0"/>
              <a:t>1918 год</a:t>
            </a:r>
          </a:p>
        </p:txBody>
      </p:sp>
      <p:pic>
        <p:nvPicPr>
          <p:cNvPr id="5" name="Содержимое 4" descr="Одни из ворот Бобруйской крепости в 1918 г.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14348" y="1285860"/>
            <a:ext cx="7858180" cy="5369756"/>
          </a:xfr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«Старый» Бобруйск</a:t>
            </a:r>
            <a:endParaRPr lang="ru-RU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5" name="Рисунок 4" descr="4618475527_4d60bae09e_o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158" y="3429000"/>
            <a:ext cx="4064000" cy="3159760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7" name="Рисунок 6" descr="4618473693_57a95dc7ae_o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158" y="1285860"/>
            <a:ext cx="4746730" cy="2786082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4" name="Содержимое 3" descr="4618476615_9979c4b891_o.jpg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0364" y="1428736"/>
            <a:ext cx="5894316" cy="4429157"/>
          </a:xfrm>
          <a:effectLst>
            <a:softEdge rad="635000"/>
          </a:effectLst>
        </p:spPr>
      </p:pic>
      <p:pic>
        <p:nvPicPr>
          <p:cNvPr id="6" name="Рисунок 5" descr="4619085864_f1bf1ee15a_o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0298" y="3759200"/>
            <a:ext cx="4064000" cy="309880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8" name="Рисунок 7" descr="4618476383_03b9a0a54d_o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5824" y="2133592"/>
            <a:ext cx="3518176" cy="4724408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Центральная библиотека им. М. Горького</a:t>
            </a:r>
            <a:endParaRPr lang="ru-RU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64514" name="Текст 2"/>
          <p:cNvSpPr>
            <a:spLocks noGrp="1"/>
          </p:cNvSpPr>
          <p:nvPr>
            <p:ph type="body" idx="2"/>
          </p:nvPr>
        </p:nvSpPr>
        <p:spPr>
          <a:xfrm>
            <a:off x="4962525" y="1108075"/>
            <a:ext cx="3932238" cy="10668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ru-RU" smtClean="0"/>
              <a:t>1952 год..</a:t>
            </a:r>
          </a:p>
        </p:txBody>
      </p:sp>
      <p:pic>
        <p:nvPicPr>
          <p:cNvPr id="6" name="Содержимое 5" descr="1952 год. Центральная библиотека им. М. Горького.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100" y="1357298"/>
            <a:ext cx="7072362" cy="4924132"/>
          </a:xfr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3240" y="304800"/>
            <a:ext cx="5751816" cy="762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Танк «</a:t>
            </a:r>
            <a:r>
              <a:rPr lang="ru-RU" dirty="0" err="1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Бахорова</a:t>
            </a:r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» на площади «Победы»</a:t>
            </a:r>
            <a:endParaRPr lang="ru-RU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65538" name="Текст 2"/>
          <p:cNvSpPr>
            <a:spLocks noGrp="1"/>
          </p:cNvSpPr>
          <p:nvPr>
            <p:ph type="body" idx="2"/>
          </p:nvPr>
        </p:nvSpPr>
        <p:spPr>
          <a:xfrm>
            <a:off x="4962525" y="1108075"/>
            <a:ext cx="3932238" cy="10668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ru-RU" smtClean="0"/>
              <a:t>1957 год..</a:t>
            </a:r>
          </a:p>
        </p:txBody>
      </p:sp>
      <p:pic>
        <p:nvPicPr>
          <p:cNvPr id="5" name="Содержимое 4" descr="1957 год. Танк Бахорова на площади Победы.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786" y="1357298"/>
            <a:ext cx="7429552" cy="5117104"/>
          </a:xfr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Ул. Пушкина</a:t>
            </a:r>
            <a:endParaRPr lang="ru-RU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66562" name="Текст 2"/>
          <p:cNvSpPr>
            <a:spLocks noGrp="1"/>
          </p:cNvSpPr>
          <p:nvPr>
            <p:ph type="body" idx="2"/>
          </p:nvPr>
        </p:nvSpPr>
        <p:spPr>
          <a:xfrm>
            <a:off x="4962525" y="1108075"/>
            <a:ext cx="3932238" cy="10668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ru-RU" smtClean="0"/>
              <a:t> </a:t>
            </a:r>
          </a:p>
        </p:txBody>
      </p:sp>
      <p:pic>
        <p:nvPicPr>
          <p:cNvPr id="5" name="Содержимое 4" descr="4618471837_aafec03282_o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662" y="1214422"/>
            <a:ext cx="7215238" cy="5438486"/>
          </a:xfr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Ул. Советская, 57</a:t>
            </a:r>
            <a:endParaRPr lang="ru-RU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67586" name="Текст 2"/>
          <p:cNvSpPr>
            <a:spLocks noGrp="1"/>
          </p:cNvSpPr>
          <p:nvPr>
            <p:ph type="body" idx="2"/>
          </p:nvPr>
        </p:nvSpPr>
        <p:spPr>
          <a:xfrm>
            <a:off x="4962525" y="1108075"/>
            <a:ext cx="3932238" cy="10668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ru-RU" smtClean="0"/>
              <a:t> </a:t>
            </a:r>
          </a:p>
        </p:txBody>
      </p:sp>
      <p:pic>
        <p:nvPicPr>
          <p:cNvPr id="5" name="Содержимое 4" descr="4618472853_0010e4cf1e_o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538" y="1214422"/>
            <a:ext cx="7215238" cy="5375352"/>
          </a:xfr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Ул. Карла Маркса</a:t>
            </a:r>
            <a:endParaRPr lang="ru-RU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68610" name="Текст 2"/>
          <p:cNvSpPr>
            <a:spLocks noGrp="1"/>
          </p:cNvSpPr>
          <p:nvPr>
            <p:ph type="body" idx="2"/>
          </p:nvPr>
        </p:nvSpPr>
        <p:spPr>
          <a:xfrm>
            <a:off x="4962525" y="1108075"/>
            <a:ext cx="3932238" cy="10668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ru-RU" smtClean="0"/>
              <a:t> </a:t>
            </a:r>
          </a:p>
        </p:txBody>
      </p:sp>
      <p:pic>
        <p:nvPicPr>
          <p:cNvPr id="5" name="Содержимое 4" descr="4618477945_53155fe343_o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976" y="1285860"/>
            <a:ext cx="7000924" cy="5250693"/>
          </a:xfr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Ул. </a:t>
            </a:r>
            <a:r>
              <a:rPr lang="ru-RU" dirty="0" err="1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Держинского</a:t>
            </a:r>
            <a:endParaRPr lang="ru-RU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69634" name="Текст 2"/>
          <p:cNvSpPr>
            <a:spLocks noGrp="1"/>
          </p:cNvSpPr>
          <p:nvPr>
            <p:ph type="body" idx="2"/>
          </p:nvPr>
        </p:nvSpPr>
        <p:spPr>
          <a:xfrm>
            <a:off x="4962525" y="1108075"/>
            <a:ext cx="3932238" cy="10668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ru-RU" smtClean="0"/>
              <a:t> </a:t>
            </a:r>
          </a:p>
        </p:txBody>
      </p:sp>
      <p:pic>
        <p:nvPicPr>
          <p:cNvPr id="5" name="Содержимое 4" descr="4619087202_271111b01a_o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538" y="1285860"/>
            <a:ext cx="7072362" cy="5313112"/>
          </a:xfr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Ул. Социалистическая</a:t>
            </a:r>
            <a:endParaRPr lang="ru-RU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70658" name="Текст 2"/>
          <p:cNvSpPr>
            <a:spLocks noGrp="1"/>
          </p:cNvSpPr>
          <p:nvPr>
            <p:ph type="body" idx="2"/>
          </p:nvPr>
        </p:nvSpPr>
        <p:spPr>
          <a:xfrm>
            <a:off x="4962525" y="1108075"/>
            <a:ext cx="3932238" cy="10668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ru-RU" smtClean="0"/>
              <a:t> </a:t>
            </a:r>
          </a:p>
        </p:txBody>
      </p:sp>
      <p:pic>
        <p:nvPicPr>
          <p:cNvPr id="5" name="Содержимое 4" descr="4619088560_ff65d2217b_o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596" y="357165"/>
            <a:ext cx="4572032" cy="6096043"/>
          </a:xfr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Центральный базар</a:t>
            </a:r>
            <a:endParaRPr lang="ru-RU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71682" name="Текст 2"/>
          <p:cNvSpPr>
            <a:spLocks noGrp="1"/>
          </p:cNvSpPr>
          <p:nvPr>
            <p:ph type="body" idx="2"/>
          </p:nvPr>
        </p:nvSpPr>
        <p:spPr>
          <a:xfrm>
            <a:off x="4962525" y="1108075"/>
            <a:ext cx="3932238" cy="10668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ru-RU" smtClean="0"/>
              <a:t> </a:t>
            </a:r>
          </a:p>
        </p:txBody>
      </p:sp>
      <p:pic>
        <p:nvPicPr>
          <p:cNvPr id="5" name="Содержимое 4" descr="4619088846_01e6c3f590_o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100" y="1142984"/>
            <a:ext cx="7286676" cy="5474115"/>
          </a:xfr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Ул. Социалистическая</a:t>
            </a:r>
            <a:endParaRPr lang="ru-RU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72706" name="Текст 2"/>
          <p:cNvSpPr>
            <a:spLocks noGrp="1"/>
          </p:cNvSpPr>
          <p:nvPr>
            <p:ph type="body" idx="2"/>
          </p:nvPr>
        </p:nvSpPr>
        <p:spPr>
          <a:xfrm>
            <a:off x="4962525" y="1108075"/>
            <a:ext cx="3932238" cy="10668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ru-RU" smtClean="0"/>
              <a:t> </a:t>
            </a:r>
          </a:p>
        </p:txBody>
      </p:sp>
      <p:pic>
        <p:nvPicPr>
          <p:cNvPr id="5" name="Содержимое 4" descr="bobruisk_40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85786" y="1285860"/>
            <a:ext cx="7643866" cy="5116376"/>
          </a:xfr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Бобруйская крепость</a:t>
            </a:r>
            <a:endParaRPr lang="ru-RU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18434" name="Текст 2"/>
          <p:cNvSpPr>
            <a:spLocks noGrp="1"/>
          </p:cNvSpPr>
          <p:nvPr>
            <p:ph type="body" idx="2"/>
          </p:nvPr>
        </p:nvSpPr>
        <p:spPr>
          <a:xfrm>
            <a:off x="4962525" y="1108075"/>
            <a:ext cx="3932238" cy="10668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ru-RU" smtClean="0"/>
              <a:t>Минская брама</a:t>
            </a:r>
          </a:p>
        </p:txBody>
      </p:sp>
      <p:pic>
        <p:nvPicPr>
          <p:cNvPr id="5" name="Содержимое 4" descr="Бобруйская крепость. Минская брама.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28662" y="1357298"/>
            <a:ext cx="7643866" cy="5312487"/>
          </a:xfr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Ул. Социалистическая</a:t>
            </a:r>
            <a:endParaRPr lang="ru-RU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73730" name="Текст 2"/>
          <p:cNvSpPr>
            <a:spLocks noGrp="1"/>
          </p:cNvSpPr>
          <p:nvPr>
            <p:ph type="body" idx="2"/>
          </p:nvPr>
        </p:nvSpPr>
        <p:spPr>
          <a:xfrm>
            <a:off x="4962525" y="1108075"/>
            <a:ext cx="3932238" cy="10668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ru-RU" smtClean="0"/>
              <a:t> </a:t>
            </a:r>
          </a:p>
        </p:txBody>
      </p:sp>
      <p:pic>
        <p:nvPicPr>
          <p:cNvPr id="5" name="Содержимое 4" descr="bobruisk_403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85785" y="1142983"/>
            <a:ext cx="7684445" cy="5143537"/>
          </a:xfr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Ул. </a:t>
            </a:r>
            <a:r>
              <a:rPr lang="ru-RU" dirty="0" err="1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Бахарова</a:t>
            </a:r>
            <a:endParaRPr lang="ru-RU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74754" name="Текст 2"/>
          <p:cNvSpPr>
            <a:spLocks noGrp="1"/>
          </p:cNvSpPr>
          <p:nvPr>
            <p:ph type="body" idx="2"/>
          </p:nvPr>
        </p:nvSpPr>
        <p:spPr>
          <a:xfrm>
            <a:off x="4962525" y="1108075"/>
            <a:ext cx="3932238" cy="10668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ru-RU" smtClean="0"/>
              <a:t> </a:t>
            </a:r>
          </a:p>
        </p:txBody>
      </p:sp>
      <p:pic>
        <p:nvPicPr>
          <p:cNvPr id="5" name="Содержимое 4" descr="bobruisk6_20091027_1960789779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00100" y="1214422"/>
            <a:ext cx="7143800" cy="5357850"/>
          </a:xfr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304800"/>
            <a:ext cx="7823518" cy="762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Угол ул. Карла Маркса и ул. </a:t>
            </a:r>
            <a:r>
              <a:rPr lang="ru-RU" dirty="0" err="1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Чонгарская</a:t>
            </a:r>
            <a:endParaRPr lang="ru-RU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75778" name="Текст 2"/>
          <p:cNvSpPr>
            <a:spLocks noGrp="1"/>
          </p:cNvSpPr>
          <p:nvPr>
            <p:ph type="body" idx="2"/>
          </p:nvPr>
        </p:nvSpPr>
        <p:spPr>
          <a:xfrm>
            <a:off x="4962525" y="1108075"/>
            <a:ext cx="3932238" cy="10668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ru-RU" smtClean="0"/>
              <a:t> </a:t>
            </a:r>
          </a:p>
        </p:txBody>
      </p:sp>
      <p:pic>
        <p:nvPicPr>
          <p:cNvPr id="5" name="Содержимое 4" descr="bobruisk7_20091027_1470467728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28662" y="1142984"/>
            <a:ext cx="7358114" cy="5518586"/>
          </a:xfr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Ул. </a:t>
            </a:r>
            <a:r>
              <a:rPr lang="ru-RU" dirty="0" err="1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Держинского</a:t>
            </a:r>
            <a:endParaRPr lang="ru-RU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76802" name="Текст 2"/>
          <p:cNvSpPr>
            <a:spLocks noGrp="1"/>
          </p:cNvSpPr>
          <p:nvPr>
            <p:ph type="body" idx="2"/>
          </p:nvPr>
        </p:nvSpPr>
        <p:spPr>
          <a:xfrm>
            <a:off x="4962525" y="1108075"/>
            <a:ext cx="3932238" cy="10668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ru-RU" smtClean="0"/>
              <a:t> </a:t>
            </a:r>
          </a:p>
        </p:txBody>
      </p:sp>
      <p:pic>
        <p:nvPicPr>
          <p:cNvPr id="5" name="Содержимое 4" descr="bobruisk8_20091027_1200990450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28662" y="1214422"/>
            <a:ext cx="7358114" cy="5518586"/>
          </a:xfr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Ул. </a:t>
            </a:r>
            <a:r>
              <a:rPr lang="ru-RU" dirty="0" err="1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Джержинского</a:t>
            </a:r>
            <a:endParaRPr lang="ru-RU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77826" name="Текст 2"/>
          <p:cNvSpPr>
            <a:spLocks noGrp="1"/>
          </p:cNvSpPr>
          <p:nvPr>
            <p:ph type="body" idx="2"/>
          </p:nvPr>
        </p:nvSpPr>
        <p:spPr>
          <a:xfrm>
            <a:off x="4962525" y="1108075"/>
            <a:ext cx="3932238" cy="10668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ru-RU" smtClean="0"/>
              <a:t> </a:t>
            </a:r>
          </a:p>
        </p:txBody>
      </p:sp>
      <p:pic>
        <p:nvPicPr>
          <p:cNvPr id="5" name="Содержимое 4" descr="bobruisk8_20091027_1566931389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14414" y="1357298"/>
            <a:ext cx="7072362" cy="5304272"/>
          </a:xfr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Ул. Советская</a:t>
            </a:r>
            <a:endParaRPr lang="ru-RU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78850" name="Текст 2"/>
          <p:cNvSpPr>
            <a:spLocks noGrp="1"/>
          </p:cNvSpPr>
          <p:nvPr>
            <p:ph type="body" idx="2"/>
          </p:nvPr>
        </p:nvSpPr>
        <p:spPr>
          <a:xfrm>
            <a:off x="4962525" y="1108075"/>
            <a:ext cx="3932238" cy="10668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ru-RU" smtClean="0"/>
              <a:t> </a:t>
            </a:r>
          </a:p>
        </p:txBody>
      </p:sp>
      <p:pic>
        <p:nvPicPr>
          <p:cNvPr id="5" name="Содержимое 4" descr="советская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348" y="285728"/>
            <a:ext cx="4786346" cy="6317977"/>
          </a:xfr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Ул. Московская</a:t>
            </a:r>
            <a:endParaRPr lang="ru-RU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79874" name="Текст 2"/>
          <p:cNvSpPr>
            <a:spLocks noGrp="1"/>
          </p:cNvSpPr>
          <p:nvPr>
            <p:ph type="body" idx="2"/>
          </p:nvPr>
        </p:nvSpPr>
        <p:spPr>
          <a:xfrm>
            <a:off x="4962525" y="1108075"/>
            <a:ext cx="3932238" cy="10668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ru-RU" smtClean="0"/>
              <a:t> </a:t>
            </a:r>
          </a:p>
        </p:txBody>
      </p:sp>
      <p:pic>
        <p:nvPicPr>
          <p:cNvPr id="5" name="Содержимое 4" descr="ул московская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100" y="1214422"/>
            <a:ext cx="7215238" cy="5321238"/>
          </a:xfr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Ул. Карла Либкнехта</a:t>
            </a:r>
            <a:endParaRPr lang="ru-RU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80898" name="Текст 2"/>
          <p:cNvSpPr>
            <a:spLocks noGrp="1"/>
          </p:cNvSpPr>
          <p:nvPr>
            <p:ph type="body" idx="2"/>
          </p:nvPr>
        </p:nvSpPr>
        <p:spPr>
          <a:xfrm>
            <a:off x="4962525" y="1108075"/>
            <a:ext cx="3932238" cy="10668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ru-RU" smtClean="0"/>
              <a:t> </a:t>
            </a:r>
          </a:p>
        </p:txBody>
      </p:sp>
      <p:pic>
        <p:nvPicPr>
          <p:cNvPr id="5" name="Содержимое 4" descr="Улица Либкнехта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28662" y="1142984"/>
            <a:ext cx="7643866" cy="5551358"/>
          </a:xfr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Бобруйск-арена</a:t>
            </a:r>
            <a:endParaRPr lang="ru-RU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4" name="Содержимое 3" descr="001445_50189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1500174"/>
            <a:ext cx="8715436" cy="521497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obruisk_bobr.by_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472" y="357166"/>
            <a:ext cx="8143900" cy="6107925"/>
          </a:xfrm>
          <a:prstGeom prst="roundRect">
            <a:avLst>
              <a:gd name="adj" fmla="val 6931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304800"/>
            <a:ext cx="8252146" cy="762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Построение частей польского корпуса под командованием генерала Ю. </a:t>
            </a:r>
            <a:r>
              <a:rPr lang="ru-RU" dirty="0" err="1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Довбор-Мусницкого</a:t>
            </a:r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на плацу в Бобруйской крепости</a:t>
            </a:r>
            <a:endParaRPr lang="ru-RU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19458" name="Текст 2"/>
          <p:cNvSpPr>
            <a:spLocks noGrp="1"/>
          </p:cNvSpPr>
          <p:nvPr>
            <p:ph type="body" idx="2"/>
          </p:nvPr>
        </p:nvSpPr>
        <p:spPr>
          <a:xfrm>
            <a:off x="4962525" y="1108075"/>
            <a:ext cx="3932238" cy="10668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ru-RU" smtClean="0"/>
              <a:t> </a:t>
            </a:r>
          </a:p>
        </p:txBody>
      </p:sp>
      <p:pic>
        <p:nvPicPr>
          <p:cNvPr id="5" name="Содержимое 4" descr="Построение частей польского корпуса под командованием генерала Ю. Довбор-Мусницкого на плацу в Бобруйской крепости.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5"/>
          <a:stretch>
            <a:fillRect/>
          </a:stretch>
        </p:blipFill>
        <p:spPr>
          <a:xfrm>
            <a:off x="428596" y="1285860"/>
            <a:ext cx="8429684" cy="5064608"/>
          </a:xfr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Дворец культуры</a:t>
            </a:r>
            <a:endParaRPr lang="ru-RU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4" name="Содержимое 3" descr="bobruisk029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976" y="1428736"/>
            <a:ext cx="7000924" cy="5248492"/>
          </a:xfr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681953923_2eff1b5865_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285728"/>
            <a:ext cx="8233532" cy="628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 fontScale="90000"/>
          </a:bodyPr>
          <a:lstStyle/>
          <a:p>
            <a:pPr marL="54864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Кинотеатры «Товарищ» и «Мир» </a:t>
            </a:r>
            <a:endParaRPr lang="ru-RU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4" name="Содержимое 3" descr="IMG_821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1500174"/>
            <a:ext cx="7643866" cy="5099401"/>
          </a:xfr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Кинотеатр «Товарищ»</a:t>
            </a:r>
            <a:endParaRPr lang="ru-RU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87042" name="Текст 2"/>
          <p:cNvSpPr>
            <a:spLocks noGrp="1"/>
          </p:cNvSpPr>
          <p:nvPr>
            <p:ph type="body" idx="2"/>
          </p:nvPr>
        </p:nvSpPr>
        <p:spPr>
          <a:xfrm>
            <a:off x="4962525" y="1108075"/>
            <a:ext cx="3932238" cy="10668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ru-RU" smtClean="0"/>
              <a:t>Вид с улицы Интернациональной </a:t>
            </a:r>
          </a:p>
          <a:p>
            <a:pPr>
              <a:spcBef>
                <a:spcPct val="0"/>
              </a:spcBef>
            </a:pPr>
            <a:r>
              <a:rPr lang="ru-RU" smtClean="0"/>
              <a:t>1963 год </a:t>
            </a:r>
          </a:p>
          <a:p>
            <a:pPr>
              <a:spcBef>
                <a:spcPct val="0"/>
              </a:spcBef>
            </a:pPr>
            <a:endParaRPr lang="ru-RU" smtClean="0"/>
          </a:p>
        </p:txBody>
      </p:sp>
      <p:pic>
        <p:nvPicPr>
          <p:cNvPr id="5" name="Содержимое 4" descr="1963 год. Кинотеатр Товарищ вид с улицы Интернациональной.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728" y="1785926"/>
            <a:ext cx="6796264" cy="471490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8992" y="304800"/>
            <a:ext cx="5466064" cy="762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Главная алея Городского парка</a:t>
            </a:r>
            <a:endParaRPr lang="ru-RU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88066" name="Текст 2"/>
          <p:cNvSpPr>
            <a:spLocks noGrp="1"/>
          </p:cNvSpPr>
          <p:nvPr>
            <p:ph type="body" idx="2"/>
          </p:nvPr>
        </p:nvSpPr>
        <p:spPr>
          <a:xfrm>
            <a:off x="4962525" y="1108075"/>
            <a:ext cx="3932238" cy="10668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ru-RU" smtClean="0"/>
              <a:t>60-ые годы ХХ века. </a:t>
            </a:r>
          </a:p>
          <a:p>
            <a:pPr>
              <a:spcBef>
                <a:spcPct val="0"/>
              </a:spcBef>
            </a:pPr>
            <a:r>
              <a:rPr lang="ru-RU" smtClean="0"/>
              <a:t>На заднем плане кинотеатр Мир</a:t>
            </a:r>
          </a:p>
        </p:txBody>
      </p:sp>
      <p:pic>
        <p:nvPicPr>
          <p:cNvPr id="5" name="Содержимое 4" descr="60-ые годы ХХ века. Главная алея Городского парка. На заднем плане кинотеатр Мир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2071678"/>
            <a:ext cx="9144000" cy="4500594"/>
          </a:xfr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obruisk_35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5" y="785794"/>
            <a:ext cx="8240373" cy="535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 fontScale="90000"/>
          </a:bodyPr>
          <a:lstStyle/>
          <a:p>
            <a:pPr marL="54864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Драматический театр им. Д.Марцинкевича</a:t>
            </a:r>
            <a:endParaRPr lang="ru-RU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4" name="Содержимое 3" descr="imgp2930-12188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714488"/>
            <a:ext cx="8269825" cy="4572032"/>
          </a:xfr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Бобруйский театр</a:t>
            </a:r>
            <a:endParaRPr lang="ru-RU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91138" name="Текст 2"/>
          <p:cNvSpPr>
            <a:spLocks noGrp="1"/>
          </p:cNvSpPr>
          <p:nvPr>
            <p:ph type="body" idx="2"/>
          </p:nvPr>
        </p:nvSpPr>
        <p:spPr>
          <a:xfrm>
            <a:off x="4962525" y="1108075"/>
            <a:ext cx="3932238" cy="10668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ru-RU" smtClean="0"/>
              <a:t>1947 год. </a:t>
            </a:r>
          </a:p>
        </p:txBody>
      </p:sp>
      <p:pic>
        <p:nvPicPr>
          <p:cNvPr id="5" name="Содержимое 4" descr="1947 год. Бобруйский театр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224" y="1500174"/>
            <a:ext cx="7429552" cy="5079957"/>
          </a:xfr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Бобруйский театр</a:t>
            </a:r>
            <a:endParaRPr lang="ru-RU" sz="28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92162" name="Текст 2"/>
          <p:cNvSpPr>
            <a:spLocks noGrp="1"/>
          </p:cNvSpPr>
          <p:nvPr>
            <p:ph type="body" idx="2"/>
          </p:nvPr>
        </p:nvSpPr>
        <p:spPr>
          <a:xfrm>
            <a:off x="4962525" y="1108075"/>
            <a:ext cx="3932238" cy="10668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ru-RU" smtClean="0"/>
              <a:t>На заднем плане Свято-Николаевский собор</a:t>
            </a:r>
          </a:p>
          <a:p>
            <a:pPr>
              <a:spcBef>
                <a:spcPct val="0"/>
              </a:spcBef>
            </a:pPr>
            <a:r>
              <a:rPr lang="ru-RU" smtClean="0"/>
              <a:t>60-ые годы ХХ века.. </a:t>
            </a:r>
          </a:p>
          <a:p>
            <a:pPr>
              <a:spcBef>
                <a:spcPct val="0"/>
              </a:spcBef>
            </a:pPr>
            <a:r>
              <a:rPr lang="ru-RU" smtClean="0"/>
              <a:t>.</a:t>
            </a:r>
          </a:p>
        </p:txBody>
      </p:sp>
      <p:pic>
        <p:nvPicPr>
          <p:cNvPr id="5" name="Содержимое 4" descr="60-ые годы ХХ века. Бобруйский театр. На заднем плане Свято-Николаевский собор.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14348" y="1612665"/>
            <a:ext cx="7858180" cy="5245335"/>
          </a:xfr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1638" y="5411006"/>
            <a:ext cx="8229599" cy="1142999"/>
          </a:xfrm>
        </p:spPr>
        <p:txBody>
          <a:bodyPr>
            <a:normAutofit fontScale="90000"/>
          </a:bodyPr>
          <a:lstStyle/>
          <a:p>
            <a:pPr marL="54864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Конец</a:t>
            </a:r>
            <a:b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Спасибо за </a:t>
            </a:r>
            <a:r>
              <a:rPr lang="ru-RU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внимание!</a:t>
            </a:r>
            <a:endParaRPr lang="ru-RU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3" name="Рисунок 2" descr="4618478317_3baaa97a2d_o.jp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lum contrast="-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728" y="1500174"/>
            <a:ext cx="6357982" cy="4871804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</a:t>
            </a:r>
            <a:endParaRPr lang="ru-RU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20482" name="Текст 2"/>
          <p:cNvSpPr>
            <a:spLocks noGrp="1"/>
          </p:cNvSpPr>
          <p:nvPr>
            <p:ph type="body" idx="2"/>
          </p:nvPr>
        </p:nvSpPr>
        <p:spPr>
          <a:xfrm>
            <a:off x="4962525" y="1108075"/>
            <a:ext cx="3932238" cy="10668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ru-RU" smtClean="0"/>
              <a:t> </a:t>
            </a:r>
          </a:p>
        </p:txBody>
      </p:sp>
      <p:pic>
        <p:nvPicPr>
          <p:cNvPr id="6" name="Рисунок 5" descr="18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71480"/>
            <a:ext cx="6786610" cy="4524407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5" name="Содержимое 4" descr="02.jpg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3306" y="2714620"/>
            <a:ext cx="5304367" cy="3978275"/>
          </a:xfrm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</a:t>
            </a:r>
            <a:endParaRPr lang="ru-RU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21506" name="Текст 2"/>
          <p:cNvSpPr>
            <a:spLocks noGrp="1"/>
          </p:cNvSpPr>
          <p:nvPr>
            <p:ph type="body" idx="2"/>
          </p:nvPr>
        </p:nvSpPr>
        <p:spPr>
          <a:xfrm>
            <a:off x="4962525" y="1108075"/>
            <a:ext cx="3932238" cy="10668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ru-RU" smtClean="0"/>
              <a:t> </a:t>
            </a:r>
          </a:p>
        </p:txBody>
      </p:sp>
      <p:pic>
        <p:nvPicPr>
          <p:cNvPr id="5" name="Содержимое 4" descr="54_24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7166"/>
            <a:ext cx="5971144" cy="3978275"/>
          </a:xfrm>
          <a:effectLst>
            <a:softEdge rad="635000"/>
          </a:effectLst>
        </p:spPr>
      </p:pic>
      <p:pic>
        <p:nvPicPr>
          <p:cNvPr id="7" name="Рисунок 6" descr="bobr.by_0_dc723_33d586d2_orig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6116" y="3000372"/>
            <a:ext cx="5429288" cy="36178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F2A368D3035494DA465E43C4C6E389A" ma:contentTypeVersion="0" ma:contentTypeDescription="Создание документа." ma:contentTypeScope="" ma:versionID="d1d54fd65e0c52a0ce3731597e904dc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AE19EFF-624D-4616-9D56-E888E73EF75C}"/>
</file>

<file path=customXml/itemProps2.xml><?xml version="1.0" encoding="utf-8"?>
<ds:datastoreItem xmlns:ds="http://schemas.openxmlformats.org/officeDocument/2006/customXml" ds:itemID="{3AF10FFD-62CD-492B-9FD2-31B83B130BB3}"/>
</file>

<file path=customXml/itemProps3.xml><?xml version="1.0" encoding="utf-8"?>
<ds:datastoreItem xmlns:ds="http://schemas.openxmlformats.org/officeDocument/2006/customXml" ds:itemID="{B48ACC2B-6D5E-4679-BEEB-D6EE7E5B4F11}"/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300</TotalTime>
  <Words>465</Words>
  <Application>Microsoft Office PowerPoint</Application>
  <PresentationFormat>Экран (4:3)</PresentationFormat>
  <Paragraphs>149</Paragraphs>
  <Slides>79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79</vt:i4>
      </vt:variant>
    </vt:vector>
  </HeadingPairs>
  <TitlesOfParts>
    <vt:vector size="80" baseType="lpstr">
      <vt:lpstr>Литейная</vt:lpstr>
      <vt:lpstr>Культурное наследие Бобруйска:   история и современность </vt:lpstr>
      <vt:lpstr>Презентация PowerPoint</vt:lpstr>
      <vt:lpstr>Презентация PowerPoint</vt:lpstr>
      <vt:lpstr>Бобруйская крепость  фотография В. Головейко</vt:lpstr>
      <vt:lpstr>Одни из ворот Бобруйской крепости</vt:lpstr>
      <vt:lpstr>Бобруйская крепость</vt:lpstr>
      <vt:lpstr>Построение частей польского корпуса под командованием генерала Ю. Довбор-Мусницкого на плацу в Бобруйской крепости</vt:lpstr>
      <vt:lpstr> </vt:lpstr>
      <vt:lpstr> </vt:lpstr>
      <vt:lpstr>Узкая крепость</vt:lpstr>
      <vt:lpstr> </vt:lpstr>
      <vt:lpstr> </vt:lpstr>
      <vt:lpstr> </vt:lpstr>
      <vt:lpstr>А вот сюда не пускают туристов </vt:lpstr>
      <vt:lpstr>Презентация PowerPoint</vt:lpstr>
      <vt:lpstr>Здание с невероятным углом</vt:lpstr>
      <vt:lpstr>Здание на территории бобруйской крепости</vt:lpstr>
      <vt:lpstr>Территория бобруйской крепости</vt:lpstr>
      <vt:lpstr>Интересная старая труба  </vt:lpstr>
      <vt:lpstr>Вид на башню Оттомана с крепости</vt:lpstr>
      <vt:lpstr>Вид на башню Оттомана с ул. Мопра </vt:lpstr>
      <vt:lpstr>Железнодорожные станции «Березина» и «Бобруйск»</vt:lpstr>
      <vt:lpstr>Станция «Березина» </vt:lpstr>
      <vt:lpstr>Станция «Березена»</vt:lpstr>
      <vt:lpstr>Станция «Бобруйск»</vt:lpstr>
      <vt:lpstr>Станция «Бобруйск»</vt:lpstr>
      <vt:lpstr>Центральная районная библиотека Бобруйска</vt:lpstr>
      <vt:lpstr>Здание гостиницы  «Березина и Европейская»</vt:lpstr>
      <vt:lpstr>Здание гостиницы «Березина и Европейская»</vt:lpstr>
      <vt:lpstr>Синагоги</vt:lpstr>
      <vt:lpstr>Презентация PowerPoint</vt:lpstr>
      <vt:lpstr>Разрушенная Синагога</vt:lpstr>
      <vt:lpstr>Синагога</vt:lpstr>
      <vt:lpstr>Синагога</vt:lpstr>
      <vt:lpstr>Синагога</vt:lpstr>
      <vt:lpstr>Синогага </vt:lpstr>
      <vt:lpstr>Православные церкви и храмы</vt:lpstr>
      <vt:lpstr>Свято-Георгиевская церковь</vt:lpstr>
      <vt:lpstr>Улица Минская</vt:lpstr>
      <vt:lpstr>Свято-Николаевский собор</vt:lpstr>
      <vt:lpstr>Собор Св. Николая</vt:lpstr>
      <vt:lpstr>Строительство собора Св. Николая</vt:lpstr>
      <vt:lpstr>Немецкое кладбище</vt:lpstr>
      <vt:lpstr>Сквер на месте немецкого кладбища</vt:lpstr>
      <vt:lpstr>Храм Святого Духа  </vt:lpstr>
      <vt:lpstr>Католический костёл</vt:lpstr>
      <vt:lpstr>Презентация PowerPoint</vt:lpstr>
      <vt:lpstr>Вторая половина 50-х годов ХХ века. Бобруйская команда по хоккею с мячом на стадионе «Спартак»</vt:lpstr>
      <vt:lpstr>Костёл Непорочного Зачатия Пресвятой Девы Марии</vt:lpstr>
      <vt:lpstr>«Старый» Бобруйск</vt:lpstr>
      <vt:lpstr>Центральная библиотека им. М. Горького</vt:lpstr>
      <vt:lpstr>Танк «Бахорова» на площади «Победы»</vt:lpstr>
      <vt:lpstr>Ул. Пушкина</vt:lpstr>
      <vt:lpstr>Ул. Советская, 57</vt:lpstr>
      <vt:lpstr>Ул. Карла Маркса</vt:lpstr>
      <vt:lpstr>Ул. Держинского</vt:lpstr>
      <vt:lpstr>Ул. Социалистическая</vt:lpstr>
      <vt:lpstr>Центральный базар</vt:lpstr>
      <vt:lpstr>Ул. Социалистическая</vt:lpstr>
      <vt:lpstr>Ул. Социалистическая</vt:lpstr>
      <vt:lpstr>Ул. Бахарова</vt:lpstr>
      <vt:lpstr>Угол ул. Карла Маркса и ул. Чонгарская</vt:lpstr>
      <vt:lpstr>Ул. Держинского</vt:lpstr>
      <vt:lpstr>Ул. Джержинского</vt:lpstr>
      <vt:lpstr>Ул. Советская</vt:lpstr>
      <vt:lpstr>Ул. Московская</vt:lpstr>
      <vt:lpstr>Ул. Карла Либкнехта</vt:lpstr>
      <vt:lpstr>Бобруйск-арена</vt:lpstr>
      <vt:lpstr>Презентация PowerPoint</vt:lpstr>
      <vt:lpstr>Дворец культуры</vt:lpstr>
      <vt:lpstr>Презентация PowerPoint</vt:lpstr>
      <vt:lpstr>Кинотеатры «Товарищ» и «Мир» </vt:lpstr>
      <vt:lpstr>Кинотеатр «Товарищ»</vt:lpstr>
      <vt:lpstr>Главная алея Городского парка</vt:lpstr>
      <vt:lpstr>Презентация PowerPoint</vt:lpstr>
      <vt:lpstr> Драматический театр им. Д.Марцинкевича</vt:lpstr>
      <vt:lpstr>Бобруйский театр</vt:lpstr>
      <vt:lpstr>Бобруйский театр</vt:lpstr>
      <vt:lpstr>Конец  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ASUS</dc:creator>
  <cp:lastModifiedBy>Dmitry Tarasov</cp:lastModifiedBy>
  <cp:revision>33</cp:revision>
  <dcterms:created xsi:type="dcterms:W3CDTF">2016-01-06T13:00:50Z</dcterms:created>
  <dcterms:modified xsi:type="dcterms:W3CDTF">2016-04-12T10:34:39Z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0x0101004F2A368D3035494DA465E43C4C6E389A</vt:lpwstr>
  </property>
</Properties>
</file>