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8" r:id="rId1"/>
  </p:sldMasterIdLst>
  <p:sldIdLst>
    <p:sldId id="271" r:id="rId2"/>
    <p:sldId id="284" r:id="rId3"/>
    <p:sldId id="256" r:id="rId4"/>
    <p:sldId id="258" r:id="rId5"/>
    <p:sldId id="259" r:id="rId6"/>
    <p:sldId id="262" r:id="rId7"/>
    <p:sldId id="278" r:id="rId8"/>
    <p:sldId id="263" r:id="rId9"/>
    <p:sldId id="267" r:id="rId10"/>
    <p:sldId id="266" r:id="rId11"/>
    <p:sldId id="268" r:id="rId12"/>
    <p:sldId id="270" r:id="rId13"/>
    <p:sldId id="282" r:id="rId14"/>
    <p:sldId id="269" r:id="rId15"/>
    <p:sldId id="273" r:id="rId16"/>
    <p:sldId id="275" r:id="rId17"/>
    <p:sldId id="276" r:id="rId18"/>
    <p:sldId id="274" r:id="rId19"/>
    <p:sldId id="280" r:id="rId20"/>
    <p:sldId id="281" r:id="rId21"/>
    <p:sldId id="283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00DFC-C16D-47A6-96CB-7EB924DBD87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E5EDA-3B8F-4A94-AA39-9E1EAB682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A2CFE-F593-492C-B4AE-A8AAC198897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D07F2-1896-403D-9CF7-607A01BAF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F36CB-AC32-456C-9DAC-2B82B38C51C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BDFD7-1644-4FDD-A5CF-FF47587D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E2A0-558B-4ABF-BC2F-59BEAE6ECF98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388D-4833-4FCD-8480-D14C45198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85F7-F1B9-416F-AE20-47205740D213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5D19F-2B98-4977-A0C0-189AA6739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062C8-B707-475F-A271-AF1DC88470DB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913E-C7AF-4991-9386-792EF3C41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6E0E-B259-4F51-B677-5959680D3BB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7326E-154F-4B97-B8FF-A32F5CDDC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BAD8-1887-4A04-B6EF-AD507E431468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E53D6-122A-4CD0-95DB-114543034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40876-DC8D-4815-8489-49D9037E4E0E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0685-21CF-4914-B65A-37B387B41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062F-08D5-428D-8895-70EC22718C1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C7CE-A0D4-4698-B13B-F3751596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602D9-FFB7-41B9-9927-B0EDE4AAE265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0CC4-028D-4C2E-B7E9-D966CF5CB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359C-FC42-4EA0-BE72-D9F098CE06B1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9B5F-025A-4138-A3EF-086A9A229C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507C4-112A-4E7E-85EA-88D0459A5E46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E38F-B0E2-4E8F-9044-41A5A3A4F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8F9F2-114C-43D7-A623-4207AC35568C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A4A94-44F1-4EAC-BBE8-FFDDCCD23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9BA71-079D-4D24-840C-63D717DC34D8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6052-E318-4195-BF70-4C178ECC8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CA61-9E5D-4A3D-B3AE-D20ECD32C75E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4D6C-3D39-473D-A085-F09252E99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557548-E8D0-4A4A-B19A-26DD81C49B32}" type="datetimeFigureOut">
              <a:rPr lang="ru-RU"/>
              <a:pPr>
                <a:defRPr/>
              </a:pPr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FFD48A76-A109-4A1B-A6DC-B36151656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4" r:id="rId2"/>
    <p:sldLayoutId id="2147484013" r:id="rId3"/>
    <p:sldLayoutId id="2147484012" r:id="rId4"/>
    <p:sldLayoutId id="2147484011" r:id="rId5"/>
    <p:sldLayoutId id="2147484010" r:id="rId6"/>
    <p:sldLayoutId id="2147484009" r:id="rId7"/>
    <p:sldLayoutId id="2147484008" r:id="rId8"/>
    <p:sldLayoutId id="2147484007" r:id="rId9"/>
    <p:sldLayoutId id="2147484006" r:id="rId10"/>
    <p:sldLayoutId id="2147484016" r:id="rId11"/>
    <p:sldLayoutId id="2147484005" r:id="rId12"/>
    <p:sldLayoutId id="2147484017" r:id="rId13"/>
    <p:sldLayoutId id="2147484004" r:id="rId14"/>
    <p:sldLayoutId id="2147484003" r:id="rId15"/>
    <p:sldLayoutId id="2147484002" r:id="rId16"/>
  </p:sldLayoutIdLst>
  <p:transition spd="med" advClick="0" advTm="2000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4032" y="464527"/>
            <a:ext cx="10093568" cy="58169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     </a:t>
            </a:r>
            <a:r>
              <a:rPr lang="ru-RU" sz="6000" i="1" dirty="0" err="1" smtClean="0">
                <a:solidFill>
                  <a:schemeClr val="accent2"/>
                </a:solidFill>
                <a:latin typeface="Trebuchet MS" panose="020B0603020202020204" pitchFamily="34" charset="0"/>
              </a:rPr>
              <a:t>Веснавыя</a:t>
            </a:r>
            <a:r>
              <a:rPr lang="ru-RU" sz="6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6000" i="1" dirty="0" err="1" smtClean="0">
                <a:solidFill>
                  <a:schemeClr val="accent2"/>
                </a:solidFill>
                <a:latin typeface="Trebuchet MS" panose="020B0603020202020204" pitchFamily="34" charset="0"/>
              </a:rPr>
              <a:t>абрады</a:t>
            </a:r>
            <a:endParaRPr lang="ru-RU" sz="60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       </a:t>
            </a:r>
            <a:r>
              <a:rPr lang="ru-RU" sz="6000" i="1" dirty="0" err="1" smtClean="0">
                <a:solidFill>
                  <a:schemeClr val="accent2"/>
                </a:solidFill>
                <a:latin typeface="Trebuchet MS" panose="020B0603020202020204" pitchFamily="34" charset="0"/>
              </a:rPr>
              <a:t>Гомельшчыны</a:t>
            </a:r>
            <a:endParaRPr lang="ru-RU" sz="60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algn="r"/>
            <a:endParaRPr lang="be-BY" sz="3200" dirty="0" smtClean="0"/>
          </a:p>
          <a:p>
            <a:pPr algn="r"/>
            <a:r>
              <a:rPr lang="be-BY" sz="3200" dirty="0" smtClean="0"/>
              <a:t>Выканаўца</a:t>
            </a:r>
            <a:r>
              <a:rPr lang="be-BY" sz="3200" dirty="0"/>
              <a:t>:</a:t>
            </a:r>
            <a:endParaRPr lang="ru-RU" sz="3200" dirty="0"/>
          </a:p>
          <a:p>
            <a:pPr algn="r"/>
            <a:r>
              <a:rPr lang="be-BY" sz="3200" dirty="0"/>
              <a:t>Заранок А.А.,</a:t>
            </a:r>
            <a:endParaRPr lang="ru-RU" sz="3200" dirty="0"/>
          </a:p>
          <a:p>
            <a:pPr algn="r"/>
            <a:r>
              <a:rPr lang="be-BY" sz="3200" dirty="0"/>
              <a:t>студэнтка 5 курса </a:t>
            </a:r>
            <a:r>
              <a:rPr lang="be-BY" sz="3200" dirty="0" smtClean="0"/>
              <a:t>ЗФ</a:t>
            </a:r>
            <a:endParaRPr lang="ru-RU" sz="3200" dirty="0"/>
          </a:p>
          <a:p>
            <a:pPr algn="r"/>
            <a:r>
              <a:rPr lang="be-BY" sz="3200" dirty="0"/>
              <a:t>спецыяльнасці “Беларуская філалогія”</a:t>
            </a:r>
            <a:endParaRPr lang="ru-RU" sz="32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На Ветковщине провели древний обряд «Пахаванне стралы» (видео, фото)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r="7766"/>
          <a:stretch/>
        </p:blipFill>
        <p:spPr>
          <a:xfrm>
            <a:off x="5316538" y="900113"/>
            <a:ext cx="5820385" cy="46148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063" y="1190625"/>
            <a:ext cx="4625975" cy="510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абрадзе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звычайна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прымаюць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удзел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толькі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жанчыны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</a:rPr>
              <a:t>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ны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спяваюць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водзяць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карагоды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потым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ідуць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у поле да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жыта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закопваюць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там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металічныя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рэчы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і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звязваюць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невялічкія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снапы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каласкоў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Свята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сімвалізуе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сабой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пачатак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лета і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надзеі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жыхароў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вёскі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на добры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ўраджай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ru-RU" sz="8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fotki.yandex.ru/get/9817/203568418.108/0_142421_49f107c9_orig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r="8172"/>
          <a:stretch/>
        </p:blipFill>
        <p:spPr>
          <a:xfrm>
            <a:off x="486278" y="1465385"/>
            <a:ext cx="6078646" cy="4405557"/>
          </a:xfrm>
        </p:spPr>
      </p:pic>
      <p:pic>
        <p:nvPicPr>
          <p:cNvPr id="7172" name="Picture 4" descr="http://img-fotki.yandex.ru/get/9666/203568418.108/0_142422_e908a660_ori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t="7420" r="7442" b="4581"/>
          <a:stretch/>
        </p:blipFill>
        <p:spPr>
          <a:xfrm>
            <a:off x="7645644" y="831406"/>
            <a:ext cx="3831248" cy="5463888"/>
          </a:xfr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Вялікдзень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(Пасха)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err="1">
                <a:solidFill>
                  <a:schemeClr val="tx1"/>
                </a:solidFill>
              </a:rPr>
              <a:t>З</a:t>
            </a:r>
            <a:r>
              <a:rPr lang="ru-RU" sz="3200" b="1" dirty="0" err="1" smtClean="0">
                <a:solidFill>
                  <a:schemeClr val="tx1"/>
                </a:solidFill>
              </a:rPr>
              <a:t>’яўляецца</a:t>
            </a:r>
            <a:r>
              <a:rPr lang="ru-RU" sz="3200" b="1" dirty="0" smtClean="0">
                <a:solidFill>
                  <a:schemeClr val="tx1"/>
                </a:solidFill>
              </a:rPr>
              <a:t> самым </a:t>
            </a:r>
            <a:r>
              <a:rPr lang="ru-RU" sz="3200" b="1" dirty="0" err="1" smtClean="0">
                <a:solidFill>
                  <a:schemeClr val="tx1"/>
                </a:solidFill>
              </a:rPr>
              <a:t>значным</a:t>
            </a:r>
            <a:r>
              <a:rPr lang="ru-RU" sz="3200" b="1" dirty="0" smtClean="0">
                <a:solidFill>
                  <a:schemeClr val="tx1"/>
                </a:solidFill>
              </a:rPr>
              <a:t> і </a:t>
            </a:r>
            <a:r>
              <a:rPr lang="ru-RU" sz="3200" b="1" dirty="0" err="1" smtClean="0">
                <a:solidFill>
                  <a:schemeClr val="tx1"/>
                </a:solidFill>
              </a:rPr>
              <a:t>ўрачыстым</a:t>
            </a:r>
            <a:r>
              <a:rPr lang="ru-RU" sz="3200" b="1" dirty="0" smtClean="0">
                <a:solidFill>
                  <a:schemeClr val="tx1"/>
                </a:solidFill>
              </a:rPr>
              <a:t> народным </a:t>
            </a:r>
            <a:r>
              <a:rPr lang="ru-RU" sz="3200" b="1" dirty="0" err="1" smtClean="0">
                <a:solidFill>
                  <a:schemeClr val="tx1"/>
                </a:solidFill>
              </a:rPr>
              <a:t>святам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</a:rPr>
              <a:t>якое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адзначалася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старажытнымі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славянамі</a:t>
            </a:r>
            <a:r>
              <a:rPr lang="ru-RU" sz="3200" b="1" dirty="0" smtClean="0">
                <a:solidFill>
                  <a:schemeClr val="tx1"/>
                </a:solidFill>
              </a:rPr>
              <a:t> ў </a:t>
            </a:r>
            <a:r>
              <a:rPr lang="ru-RU" sz="3200" b="1" dirty="0" err="1" smtClean="0">
                <a:solidFill>
                  <a:schemeClr val="tx1"/>
                </a:solidFill>
              </a:rPr>
              <a:t>гонар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сонца</a:t>
            </a:r>
            <a:r>
              <a:rPr lang="ru-RU" sz="3200" b="1" dirty="0" smtClean="0">
                <a:solidFill>
                  <a:schemeClr val="tx1"/>
                </a:solidFill>
              </a:rPr>
              <a:t>, </a:t>
            </a:r>
            <a:r>
              <a:rPr lang="ru-RU" sz="3200" b="1" dirty="0" err="1" smtClean="0">
                <a:solidFill>
                  <a:schemeClr val="tx1"/>
                </a:solidFill>
              </a:rPr>
              <a:t>абуджэння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прыроды</a:t>
            </a:r>
            <a:r>
              <a:rPr lang="ru-RU" sz="3200" b="1" dirty="0">
                <a:solidFill>
                  <a:schemeClr val="tx1"/>
                </a:solidFill>
              </a:rPr>
              <a:t/>
            </a:r>
            <a:br>
              <a:rPr lang="ru-RU" sz="3200" b="1" dirty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і </a:t>
            </a:r>
            <a:r>
              <a:rPr lang="ru-RU" sz="3200" b="1" dirty="0" err="1" smtClean="0">
                <a:solidFill>
                  <a:schemeClr val="tx1"/>
                </a:solidFill>
              </a:rPr>
              <a:t>надыходу</a:t>
            </a:r>
            <a:r>
              <a:rPr lang="ru-RU" sz="3200" b="1" dirty="0" smtClean="0">
                <a:solidFill>
                  <a:schemeClr val="tx1"/>
                </a:solidFill>
              </a:rPr>
              <a:t> “</a:t>
            </a:r>
            <a:r>
              <a:rPr lang="ru-RU" sz="3200" b="1" dirty="0" err="1" smtClean="0">
                <a:solidFill>
                  <a:schemeClr val="tx1"/>
                </a:solidFill>
              </a:rPr>
              <a:t>вялікіх</a:t>
            </a:r>
            <a:r>
              <a:rPr lang="ru-RU" sz="3200" b="1" dirty="0" smtClean="0">
                <a:solidFill>
                  <a:schemeClr val="tx1"/>
                </a:solidFill>
              </a:rPr>
              <a:t> дзен”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err="1" smtClean="0">
                <a:solidFill>
                  <a:schemeClr val="tx1"/>
                </a:solidFill>
              </a:rPr>
              <a:t>палявых</a:t>
            </a:r>
            <a:r>
              <a:rPr lang="ru-RU" sz="3200" b="1" dirty="0" smtClean="0">
                <a:solidFill>
                  <a:schemeClr val="tx1"/>
                </a:solidFill>
              </a:rPr>
              <a:t> работ.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usebelarusy.by/image.php/media/USEBELARUSY/Vytoki/tradycii/svyaty/vialikdzen.jpg?width=&amp;height=&amp;image=/media/USEBELARUSY/Vytoki/tradycii/svyaty/vialikdz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714119" y="3481754"/>
            <a:ext cx="3979406" cy="2988286"/>
          </a:xfr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262" y="375138"/>
            <a:ext cx="107148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У в. Грабаўка на Пасху вадзілі сулу, каб агародніна добра расла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9263" algn="just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Збіраліся ўсе жыхары вёскі, станавіліся ўкруг пасярод вуліцы, вадзілі карагод, пелі песню: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ru-RU" dirty="0">
              <a:latin typeface="Trebuchet MS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69632" y="1644774"/>
            <a:ext cx="5380892" cy="4240211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па нашай вуліцы шырокае возера,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люлі, ой, люлі, шырокае возера.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том на возеры серы гускі плавалі,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люлі, ой, люлі,серы гускі плавалі.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 паляцеў, паляцеў гусачок да гусачкі,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люлі, ой, люлі, гусачок да гусачкі.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Дай ухваціў гусачку за крылышка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Гусачку за крылышка, за сізае пёрышка,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люлі...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896708" y="3001108"/>
            <a:ext cx="5613200" cy="3176954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па нашай вуліцы дзеўкі танкі вадзілі,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як паляцеў паляцеў хлопчычак па Олечку,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люлі, ой, люлі, хлопчычак па Олечку,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 ўхваціў, ухваціў дзевачку за ручачку,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Дзевачку за ручачку, за русую косачку,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e-BY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люлі, ой, люлі, за русую косачку</a:t>
            </a:r>
            <a:r>
              <a:rPr lang="be-BY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r>
              <a:rPr lang="be-BY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e-BY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endParaRPr lang="ru-RU" sz="2400" b="1" dirty="0"/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98500"/>
            <a:ext cx="10768012" cy="1231900"/>
          </a:xfrm>
        </p:spPr>
        <p:txBody>
          <a:bodyPr/>
          <a:lstStyle/>
          <a:p>
            <a:pPr algn="just" eaLnBrk="1" hangingPunct="1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Гэтае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свята не мае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пэўнай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пастаяннай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прымеркаванасці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ў народным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календары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: у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залежнасці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ад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месячнага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календара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яно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прыпадае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на час ад 4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</a:rPr>
              <a:t>красавіка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</a:rPr>
              <a:t> да 8 мая.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7863" y="2630488"/>
            <a:ext cx="4999037" cy="37496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75363" y="2630488"/>
            <a:ext cx="5019675" cy="3765550"/>
          </a:xfr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450850"/>
            <a:ext cx="4725987" cy="2325688"/>
          </a:xfrm>
        </p:spPr>
        <p:txBody>
          <a:bodyPr/>
          <a:lstStyle/>
          <a:p>
            <a:pPr eaLnBrk="1" hangingPunct="1"/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Тураўскі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карагод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863" y="1938338"/>
            <a:ext cx="3854450" cy="34226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sz="2800" dirty="0" smtClean="0">
                <a:solidFill>
                  <a:schemeClr val="tx1"/>
                </a:solidFill>
              </a:rPr>
              <a:t>На свята </a:t>
            </a:r>
            <a:r>
              <a:rPr lang="ru-RU" sz="2800" dirty="0" err="1" smtClean="0">
                <a:solidFill>
                  <a:schemeClr val="tx1"/>
                </a:solidFill>
              </a:rPr>
              <a:t>Юр’я</a:t>
            </a:r>
            <a:r>
              <a:rPr lang="ru-RU" sz="2800" dirty="0" smtClean="0">
                <a:solidFill>
                  <a:schemeClr val="tx1"/>
                </a:solidFill>
              </a:rPr>
              <a:t>, 6 мая, </a:t>
            </a:r>
            <a:r>
              <a:rPr lang="ru-RU" sz="2800" dirty="0" err="1" smtClean="0">
                <a:solidFill>
                  <a:schemeClr val="tx1"/>
                </a:solidFill>
              </a:rPr>
              <a:t>праводзіцца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абрад</a:t>
            </a:r>
            <a:r>
              <a:rPr lang="ru-RU" sz="2800" dirty="0" smtClean="0">
                <a:solidFill>
                  <a:schemeClr val="tx1"/>
                </a:solidFill>
              </a:rPr>
              <a:t> “</a:t>
            </a:r>
            <a:r>
              <a:rPr lang="ru-RU" sz="2800" dirty="0" err="1" smtClean="0">
                <a:solidFill>
                  <a:schemeClr val="tx1"/>
                </a:solidFill>
              </a:rPr>
              <a:t>Карагод</a:t>
            </a:r>
            <a:r>
              <a:rPr lang="ru-RU" sz="2800" dirty="0" smtClean="0">
                <a:solidFill>
                  <a:schemeClr val="tx1"/>
                </a:solidFill>
              </a:rPr>
              <a:t>” у </a:t>
            </a:r>
            <a:r>
              <a:rPr lang="ru-RU" sz="2800" dirty="0" err="1" smtClean="0">
                <a:solidFill>
                  <a:schemeClr val="tx1"/>
                </a:solidFill>
              </a:rPr>
              <a:t>вёсцы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Пагост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што</a:t>
            </a:r>
            <a:r>
              <a:rPr lang="ru-RU" sz="2800" dirty="0" smtClean="0">
                <a:solidFill>
                  <a:schemeClr val="tx1"/>
                </a:solidFill>
              </a:rPr>
              <a:t> каля </a:t>
            </a:r>
            <a:r>
              <a:rPr lang="ru-RU" sz="2800" dirty="0" err="1" smtClean="0">
                <a:solidFill>
                  <a:schemeClr val="tx1"/>
                </a:solidFill>
              </a:rPr>
              <a:t>Турава</a:t>
            </a:r>
            <a:r>
              <a:rPr lang="ru-RU" sz="2800" dirty="0" smtClean="0">
                <a:solidFill>
                  <a:schemeClr val="tx1"/>
                </a:solidFill>
              </a:rPr>
              <a:t>. Яго </a:t>
            </a:r>
            <a:r>
              <a:rPr lang="ru-RU" sz="2800" dirty="0" err="1" smtClean="0">
                <a:solidFill>
                  <a:schemeClr val="tx1"/>
                </a:solidFill>
              </a:rPr>
              <a:t>асноўны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атрыбут</a:t>
            </a:r>
            <a:r>
              <a:rPr lang="ru-RU" sz="2800" dirty="0" smtClean="0">
                <a:solidFill>
                  <a:schemeClr val="tx1"/>
                </a:solidFill>
              </a:rPr>
              <a:t> — </a:t>
            </a:r>
            <a:r>
              <a:rPr lang="ru-RU" sz="2800" dirty="0" err="1" smtClean="0">
                <a:solidFill>
                  <a:schemeClr val="tx1"/>
                </a:solidFill>
              </a:rPr>
              <a:t>вялікі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упрыгожаны</a:t>
            </a:r>
            <a:r>
              <a:rPr lang="ru-RU" sz="2800" dirty="0" smtClean="0">
                <a:solidFill>
                  <a:schemeClr val="tx1"/>
                </a:solidFill>
              </a:rPr>
              <a:t>, як на </a:t>
            </a:r>
            <a:r>
              <a:rPr lang="ru-RU" sz="2800" dirty="0" err="1" smtClean="0">
                <a:solidFill>
                  <a:schemeClr val="tx1"/>
                </a:solidFill>
              </a:rPr>
              <a:t>вяселле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бохан</a:t>
            </a:r>
            <a:r>
              <a:rPr lang="ru-RU" sz="2800" dirty="0" smtClean="0">
                <a:solidFill>
                  <a:schemeClr val="tx1"/>
                </a:solidFill>
              </a:rPr>
              <a:t> хлеба. </a:t>
            </a:r>
          </a:p>
        </p:txBody>
      </p:sp>
      <p:pic>
        <p:nvPicPr>
          <p:cNvPr id="3074" name="Picture 2" descr="IMG_4261_B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44308" y="1725615"/>
            <a:ext cx="5345723" cy="3668344"/>
          </a:xfr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38554" y="314205"/>
            <a:ext cx="10698163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</a:rPr>
              <a:t>Напярэдадні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свята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Юр’я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хлеб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пякуць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старэйшыя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жанчыны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</a:rPr>
              <a:t>вёскі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паклікаўшы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дзяўчынак-падлеткаў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з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якімі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разам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робяць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папяровыя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кветкі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вяночкі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барвенку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 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назаўтра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ўпрыгожваюць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карагод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» (каравай),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нясуць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па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сялу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да поля,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пасеяна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азімае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жыта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ці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пшаніца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Нясе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яго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старэйшы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паважаны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ў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вёсцы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мужчына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у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карагоднай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песні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яго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называюць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ваявода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». На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граблі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раней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крыжавіну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чапляюць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зялёны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фартух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Праз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варотцы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» з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ручніка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праходзяць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на поле,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ў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сярэдзіне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круга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побач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з хлебам-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карагодам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хлопчыкі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трымаюць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абраз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і </a:t>
            </a:r>
            <a:r>
              <a:rPr lang="ru-RU" sz="2800" dirty="0" err="1">
                <a:latin typeface="Times New Roman" pitchFamily="18" charset="0"/>
              </a:rPr>
              <a:t>калядную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зорку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 Каля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кожнай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хаты ў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вёсцы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водзяць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такі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ж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карагод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як і ў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полі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бо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“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карагод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ходзіць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там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жыта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родзіць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не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бывае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там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улягае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”. З поля ў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вёску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нясуць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чырвоны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фартух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бо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жанчыны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прынялі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ў свой гурт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дзяўчат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якія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ўпершыню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ўдзельнічаюць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абрадзе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. У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былыя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часы з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гэтага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дня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дзяўчаты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пачыналі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пастаянна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насіць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фартух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сімвал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палавой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</a:rPr>
              <a:t>сталасці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</a:rPr>
              <a:t>).</a:t>
            </a: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_IMG_5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985" y="499976"/>
            <a:ext cx="3758101" cy="563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165225" y="1055688"/>
            <a:ext cx="369985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/>
              <a:t>У 2005 </a:t>
            </a:r>
            <a:r>
              <a:rPr lang="ru-RU" sz="2400" dirty="0" err="1"/>
              <a:t>годзе</a:t>
            </a:r>
            <a:r>
              <a:rPr lang="ru-RU" sz="2400" dirty="0"/>
              <a:t> </a:t>
            </a:r>
            <a:r>
              <a:rPr lang="ru-RU" sz="2400" dirty="0" err="1"/>
              <a:t>абрад</a:t>
            </a:r>
            <a:r>
              <a:rPr lang="ru-RU" sz="2400" dirty="0"/>
              <a:t> “</a:t>
            </a:r>
            <a:r>
              <a:rPr lang="ru-RU" sz="2400" dirty="0" err="1"/>
              <a:t>Карагод</a:t>
            </a:r>
            <a:r>
              <a:rPr lang="ru-RU" sz="2400" dirty="0"/>
              <a:t>” </a:t>
            </a:r>
            <a:r>
              <a:rPr lang="ru-RU" sz="2400" dirty="0" err="1"/>
              <a:t>першы</a:t>
            </a:r>
            <a:r>
              <a:rPr lang="ru-RU" sz="2400" dirty="0"/>
              <a:t> ў </a:t>
            </a:r>
            <a:r>
              <a:rPr lang="ru-RU" sz="2400" dirty="0" err="1"/>
              <a:t>нашай</a:t>
            </a:r>
            <a:r>
              <a:rPr lang="ru-RU" sz="2400" dirty="0"/>
              <a:t> </a:t>
            </a:r>
            <a:r>
              <a:rPr lang="ru-RU" sz="2400" dirty="0" err="1"/>
              <a:t>краіне</a:t>
            </a:r>
            <a:r>
              <a:rPr lang="ru-RU" sz="2400" dirty="0"/>
              <a:t> </a:t>
            </a:r>
            <a:r>
              <a:rPr lang="ru-RU" sz="2400" dirty="0" err="1"/>
              <a:t>атрымаў</a:t>
            </a:r>
            <a:r>
              <a:rPr lang="ru-RU" sz="2400" dirty="0"/>
              <a:t> статус </a:t>
            </a:r>
            <a:r>
              <a:rPr lang="ru-RU" sz="2400" dirty="0" err="1"/>
              <a:t>нематэрыяльнай</a:t>
            </a:r>
            <a:r>
              <a:rPr lang="ru-RU" sz="2400" dirty="0"/>
              <a:t> </a:t>
            </a:r>
            <a:r>
              <a:rPr lang="ru-RU" sz="2400" dirty="0" err="1"/>
              <a:t>культурнай</a:t>
            </a:r>
            <a:r>
              <a:rPr lang="ru-RU" sz="2400" dirty="0"/>
              <a:t> </a:t>
            </a:r>
            <a:r>
              <a:rPr lang="ru-RU" sz="2400" dirty="0" err="1"/>
              <a:t>каштоўнасці</a:t>
            </a:r>
            <a:r>
              <a:rPr lang="ru-RU" sz="2400" dirty="0"/>
              <a:t>, </a:t>
            </a:r>
            <a:r>
              <a:rPr lang="ru-RU" sz="2400" dirty="0" err="1"/>
              <a:t>узяты</a:t>
            </a:r>
            <a:r>
              <a:rPr lang="ru-RU" sz="2400" dirty="0"/>
              <a:t> </a:t>
            </a:r>
            <a:r>
              <a:rPr lang="ru-RU" sz="2400" dirty="0" err="1"/>
              <a:t>пад</a:t>
            </a:r>
            <a:r>
              <a:rPr lang="ru-RU" sz="2400" dirty="0"/>
              <a:t> </a:t>
            </a:r>
            <a:r>
              <a:rPr lang="ru-RU" sz="2400" dirty="0" err="1"/>
              <a:t>ахову</a:t>
            </a:r>
            <a:r>
              <a:rPr lang="ru-RU" sz="2400" dirty="0"/>
              <a:t> </a:t>
            </a:r>
            <a:r>
              <a:rPr lang="ru-RU" sz="2400" dirty="0" err="1"/>
              <a:t>дзяржавы</a:t>
            </a:r>
            <a:r>
              <a:rPr lang="ru-RU" sz="2400" dirty="0"/>
              <a:t>. </a:t>
            </a:r>
            <a:r>
              <a:rPr lang="ru-RU" sz="2400" dirty="0" smtClean="0"/>
              <a:t>У в.  </a:t>
            </a:r>
            <a:r>
              <a:rPr lang="ru-RU" sz="2400" dirty="0" err="1" smtClean="0"/>
              <a:t>Пагост</a:t>
            </a:r>
            <a:r>
              <a:rPr lang="ru-RU" sz="2400" dirty="0" smtClean="0"/>
              <a:t> </a:t>
            </a:r>
            <a:r>
              <a:rPr lang="ru-RU" sz="2400" dirty="0" err="1"/>
              <a:t>ўстаноўлены</a:t>
            </a:r>
            <a:r>
              <a:rPr lang="ru-RU" sz="2400" dirty="0"/>
              <a:t> ў </a:t>
            </a:r>
            <a:r>
              <a:rPr lang="ru-RU" sz="2400" dirty="0" err="1"/>
              <a:t>гонар</a:t>
            </a:r>
            <a:r>
              <a:rPr lang="ru-RU" sz="2400" dirty="0"/>
              <a:t> </a:t>
            </a:r>
            <a:r>
              <a:rPr lang="ru-RU" sz="2400" dirty="0" err="1"/>
              <a:t>абраду</a:t>
            </a:r>
            <a:r>
              <a:rPr lang="ru-RU" sz="2400" dirty="0"/>
              <a:t> </a:t>
            </a:r>
            <a:r>
              <a:rPr lang="ru-RU" sz="2400" dirty="0" err="1"/>
              <a:t>арыгінальны</a:t>
            </a:r>
            <a:r>
              <a:rPr lang="ru-RU" sz="2400" dirty="0"/>
              <a:t> знак (на </a:t>
            </a:r>
            <a:r>
              <a:rPr lang="ru-RU" sz="2400" dirty="0" err="1"/>
              <a:t>здымку</a:t>
            </a:r>
            <a:r>
              <a:rPr lang="ru-RU" sz="2400" dirty="0"/>
              <a:t>).</a:t>
            </a:r>
            <a:endParaRPr lang="ru-RU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445477"/>
            <a:ext cx="4982307" cy="552156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be-BY" sz="35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Тройцу,</a:t>
            </a:r>
            <a:r>
              <a:rPr lang="be-BY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агульнавядомае на Беларусі свята, называюць у вёсках Гомельскага р-на “аброчным днём”. Па сведчанні інфарматараў з в.Краўцоўка, “абракаліся на Тройцу, каб не піць, не гуляць у гэты дзень, ішлі да крыніцы, маліліся, бралі крынічную ваду і загаворвалі яе, упрыгожвалі зелянінай вокны, бярозкамі двары, рвалі любісцік”. Паводле звестак, запісаных у в.Дуянаўка, “на Тройцу абавязкова рабілі складчыну, неслі з дому прадукты, збіраліся ці ў полі, ці ў якой-небудзь хаце, пяклі яечню і бліны”. </a:t>
            </a:r>
            <a:endParaRPr lang="ru-RU" sz="2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dirty="0" smtClean="0"/>
          </a:p>
        </p:txBody>
      </p:sp>
      <p:pic>
        <p:nvPicPr>
          <p:cNvPr id="6146" name="Picture 2" descr="Великолепная семерка способов поднять себе настроение - Новости - Минчанка: быть женщиной - это интересно!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27712" y="1148862"/>
            <a:ext cx="5174227" cy="3880216"/>
          </a:xfr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6888" y="764931"/>
            <a:ext cx="10679112" cy="5096607"/>
          </a:xfrm>
        </p:spPr>
        <p:txBody>
          <a:bodyPr/>
          <a:lstStyle/>
          <a:p>
            <a:pPr marL="0" indent="0" algn="just" eaLnBrk="1" hangingPunct="1">
              <a:buFont typeface="Wingdings 3" pitchFamily="18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    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 в.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Брылёва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праз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тры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дні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пасля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Тройцы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галінкі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бярозы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клёна,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якімі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ўпрыгожвалі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хату і двор,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спальвалі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і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попелам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пасыпалі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агарод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з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мэтай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палепшыць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ураджайнасць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endParaRPr lang="ru-RU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just" eaLnBrk="1" hangingPunct="1">
              <a:buNone/>
              <a:defRPr/>
            </a:pPr>
            <a:r>
              <a:rPr lang="be-BY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Па </a:t>
            </a:r>
            <a:r>
              <a:rPr lang="be-BY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ўспамінах жыхароў в. Зябраўка, у </a:t>
            </a:r>
            <a:r>
              <a:rPr lang="be-BY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траецкім звычаі </a:t>
            </a:r>
            <a:r>
              <a:rPr lang="be-BY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кумлення “прымалі ўдзел дзеці на першы дзень Тройцы, а на другі дзень – старэйшыя.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e-BY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Спачатку </a:t>
            </a:r>
            <a:r>
              <a:rPr lang="be-BY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ідуць па вуліцы вёскі, адзенуцца ў работнікаў, касароў, цыганоў, калі хто хоча ўдзельнічаць у гэтым, то даюць сала, яйкі, а потым збіраюцца ў хату і кумяцца, і спяваюць песні</a:t>
            </a:r>
            <a:r>
              <a:rPr lang="be-BY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”».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endParaRPr lang="be-BY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endParaRPr lang="be-BY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just" eaLnBrk="1" hangingPunct="1">
              <a:buFont typeface="Wingdings 3" pitchFamily="18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629" y="1109296"/>
            <a:ext cx="8675077" cy="489364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Веснавыя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абрады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і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песні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павінны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былі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асвячаць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сабою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асабліва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адказны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перыяд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у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жыцці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старажытнага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земляроба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–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пачатак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палявых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работ, час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веснавых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усходаў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,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выгану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ru-RU" sz="3600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жывёлы</a:t>
            </a:r>
            <a:r>
              <a:rPr lang="ru-RU" sz="3600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на пашу</a:t>
            </a:r>
            <a:r>
              <a:rPr lang="ru-RU" sz="3600" i="1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 smtClean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243873"/>
      </p:ext>
    </p:extLst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49568" y="254976"/>
            <a:ext cx="989427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У адным з варынтаў траецкіх песень гучаць матывы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дзявочай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варажбы: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Ой, дзевачкі, падружачкі мае,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будзеце на луг ісці, гукайце і мяне,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будзеце кветачкі рваць,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Нарвіце і мне.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будзеце вяночкі віць,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Саўіце і мне.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 будзеце на ваду пускаць,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Пусціце вы і мой.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Усе вянкі паплылі,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мой на дно ўпаў.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Усе вянкі паплылі,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мой на дно ўпаў.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Усе хлопцы з вайны прыйшлі,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be-BY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мой там і прапаў (в. Бабовічы).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90537" y="641350"/>
            <a:ext cx="1105669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just"/>
            <a:r>
              <a:rPr lang="be-BY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Абрад “вадзіць сулу”</a:t>
            </a:r>
            <a:r>
              <a:rPr lang="be-BY" sz="4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e-BY" sz="4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які</a:t>
            </a:r>
          </a:p>
          <a:p>
            <a:pPr indent="449263"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быў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запісаны ў в.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Краўцоўка</a:t>
            </a:r>
          </a:p>
          <a:p>
            <a:pPr indent="449263"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Гомельскага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раёна, данёс да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нас</a:t>
            </a:r>
          </a:p>
          <a:p>
            <a:pPr indent="449263"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рэшткі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зусім іншых </a:t>
            </a:r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уяўленняў</a:t>
            </a:r>
          </a:p>
          <a:p>
            <a:pPr indent="449263" algn="just"/>
            <a:r>
              <a:rPr lang="be-BY" sz="3200" dirty="0" smtClean="0">
                <a:latin typeface="Times New Roman" pitchFamily="18" charset="0"/>
                <a:cs typeface="Times New Roman" pitchFamily="18" charset="0"/>
              </a:rPr>
              <a:t>нашых </a:t>
            </a:r>
            <a:r>
              <a:rPr lang="be-BY" sz="3200" dirty="0">
                <a:latin typeface="Times New Roman" pitchFamily="18" charset="0"/>
                <a:cs typeface="Times New Roman" pitchFamily="18" charset="0"/>
              </a:rPr>
              <a:t>продкаў. Абрад гэты адбываўся тут на другі дзень Вялікадня, калі жанчыны, утварыўшы карагод-ланцуг упоперак вуліцы з выкананнем песні “Ой, ідзе сула да й удоль сяла” накіроўваліся да хат аднавяскоўцаў, дзе вадзілі кругавы карагод, каб “радзіла добра капуста, агародніна”. Пры гэтым спявалі песні “Як на нашай вуліцы шырокае возера”, “Канапля, канапля”.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В Марковичах провели старинный обряд Сула"/>
          <p:cNvPicPr>
            <a:picLocks noChangeAspect="1" noChangeArrowheads="1"/>
          </p:cNvPicPr>
          <p:nvPr/>
        </p:nvPicPr>
        <p:blipFill rotWithShape="1">
          <a:blip r:embed="rId2"/>
          <a:srcRect b="18251"/>
          <a:stretch/>
        </p:blipFill>
        <p:spPr bwMode="auto">
          <a:xfrm>
            <a:off x="6924704" y="194382"/>
            <a:ext cx="4376342" cy="264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802" y="586154"/>
            <a:ext cx="8470906" cy="132080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</a:rPr>
              <a:t>           Асаблівасці веснавых</a:t>
            </a:r>
            <a:br>
              <a:rPr lang="be-BY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абрадаў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</a:rPr>
              <a:t>Гомельшчыны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5170" y="1926097"/>
            <a:ext cx="5905500" cy="3324225"/>
          </a:xfrm>
        </p:spPr>
      </p:pic>
      <p:pic>
        <p:nvPicPr>
          <p:cNvPr id="5" name="Picture 2" descr="Как марковчане весну призывали"/>
          <p:cNvPicPr>
            <a:picLocks noChangeAspect="1" noChangeArrowheads="1"/>
          </p:cNvPicPr>
          <p:nvPr/>
        </p:nvPicPr>
        <p:blipFill rotWithShape="1">
          <a:blip r:embed="rId3"/>
          <a:srcRect b="16461"/>
          <a:stretch/>
        </p:blipFill>
        <p:spPr>
          <a:xfrm>
            <a:off x="6710730" y="3956110"/>
            <a:ext cx="4180008" cy="2327460"/>
          </a:xfrm>
          <a:prstGeom prst="rect">
            <a:avLst/>
          </a:prstGeo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77913"/>
            <a:ext cx="4818063" cy="70834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u="sng" dirty="0" err="1">
                <a:solidFill>
                  <a:schemeClr val="accent1">
                    <a:lumMod val="75000"/>
                  </a:schemeClr>
                </a:solidFill>
              </a:rPr>
              <a:t>Г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уканне</a:t>
            </a:r>
            <a:r>
              <a:rPr lang="ru-RU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u="sng" dirty="0" err="1" smtClean="0">
                <a:solidFill>
                  <a:schemeClr val="accent1">
                    <a:lumMod val="75000"/>
                  </a:schemeClr>
                </a:solidFill>
              </a:rPr>
              <a:t>вясны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 — </a:t>
            </a:r>
            <a:r>
              <a:rPr lang="ru-RU" sz="2800" dirty="0" err="1">
                <a:solidFill>
                  <a:schemeClr val="tx1"/>
                </a:solidFill>
              </a:rPr>
              <a:t>старажытнае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свята </a:t>
            </a:r>
            <a:r>
              <a:rPr lang="ru-RU" sz="2800" dirty="0" err="1" smtClean="0">
                <a:solidFill>
                  <a:schemeClr val="tx1"/>
                </a:solidFill>
              </a:rPr>
              <a:t>развітання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з </a:t>
            </a:r>
            <a:r>
              <a:rPr lang="ru-RU" sz="2800" dirty="0" err="1">
                <a:solidFill>
                  <a:schemeClr val="tx1"/>
                </a:solidFill>
              </a:rPr>
              <a:t>зімой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сустрэчы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вясны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Яно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традыцыйна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суправаджаецца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абрадавымі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веснавымі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песнямі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карагодамі</a:t>
            </a:r>
            <a:r>
              <a:rPr lang="ru-RU" sz="2800" dirty="0">
                <a:solidFill>
                  <a:schemeClr val="tx1"/>
                </a:solidFill>
              </a:rPr>
              <a:t>. </a:t>
            </a:r>
            <a:r>
              <a:rPr lang="ru-RU" sz="2800" dirty="0" err="1">
                <a:solidFill>
                  <a:schemeClr val="tx1"/>
                </a:solidFill>
              </a:rPr>
              <a:t>Людзі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заклікаюць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вясну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хутчэй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прыйсці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радуюцца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першаму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сонцу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і </a:t>
            </a:r>
            <a:r>
              <a:rPr lang="ru-RU" sz="2800" dirty="0" err="1">
                <a:solidFill>
                  <a:schemeClr val="tx1"/>
                </a:solidFill>
              </a:rPr>
              <a:t>праганяюць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зіму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839788" y="2103438"/>
            <a:ext cx="46037" cy="46037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http://www.sozhnews.info/uploads/posts/2013-03/1363959283_dsc_0067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603" b="16603"/>
          <a:stretch>
            <a:fillRect/>
          </a:stretch>
        </p:blipFill>
        <p:spPr>
          <a:xfrm>
            <a:off x="4759570" y="1395046"/>
            <a:ext cx="7432430" cy="4176713"/>
          </a:xfrm>
        </p:spPr>
      </p:pic>
    </p:spTree>
  </p:cSld>
  <p:clrMapOvr>
    <a:masterClrMapping/>
  </p:clrMapOvr>
  <p:transition spd="med" advClick="0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516926" y="422030"/>
            <a:ext cx="5643441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Каб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хутчэй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зышла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зіма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прыйшла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вясна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удзельнікі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абраду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ўпрыгожвалі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дрэўца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рознакаляровымі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стужкамі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самаробнымі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птушкамі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спявалі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песні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вадзілі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адмысловыя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карагоды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што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сімвалізавала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рух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зямлі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Наладжваліся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моладзевыя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гульні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рабілі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пудзіла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Зімы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якое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потым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спальвалі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вогнішчы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Кульмінацыя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абраду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падкідванне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посцілцы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абрадавых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печаных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птушак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менавіта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2400" b="1" dirty="0" err="1" smtClean="0"/>
              <a:t>Соракі</a:t>
            </a:r>
            <a:r>
              <a:rPr lang="en-US" sz="2400" b="1" dirty="0" smtClean="0"/>
              <a:t> (9 </a:t>
            </a:r>
            <a:r>
              <a:rPr lang="be-BY" sz="2400" b="1" dirty="0" smtClean="0"/>
              <a:t>сакавіка)</a:t>
            </a:r>
            <a:r>
              <a:rPr lang="ru-RU" sz="2400" b="1" dirty="0" smtClean="0"/>
              <a:t>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яны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павінны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вярнуцца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зімоўкі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2" name="Picture 4" descr="http://newsgomel.by/sites/default/files/advpoll/img_8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138" y="1647825"/>
            <a:ext cx="496045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sgomel.by/sites/default/files/advpoll/img_8849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/>
          <a:srcRect b="7727"/>
          <a:stretch/>
        </p:blipFill>
        <p:spPr>
          <a:xfrm>
            <a:off x="715474" y="539140"/>
            <a:ext cx="5645150" cy="3563937"/>
          </a:xfrm>
        </p:spPr>
      </p:pic>
      <p:pic>
        <p:nvPicPr>
          <p:cNvPr id="3076" name="Picture 4" descr="http://newsgomel.by/sites/default/files/advpoll/img_921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/>
          <a:srcRect b="6019"/>
          <a:stretch/>
        </p:blipFill>
        <p:spPr>
          <a:xfrm>
            <a:off x="6523038" y="1564237"/>
            <a:ext cx="4935537" cy="3582194"/>
          </a:xfrm>
        </p:spPr>
      </p:pic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738315" y="4419600"/>
            <a:ext cx="3106493" cy="20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228725" y="928688"/>
            <a:ext cx="94440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/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Гукалі вясну на тэрыторыі Гомельскага раёна, як правіла, на Саракі, пры гэтым абавязкова выпякалі 40 хлебных шарыкаў (пампушак, балабушак) і перакідвалі праз страху 40 шчэпак (вв. Грабаўка, Пакалюбічы). Рознымі былі тлумачэнні гэтых дзеянняў. Напрыклад, верылі, што ўнесеныя ў хату “сорак дравін” паспрыяюць пладавітасці курэй (в. Церуха) або перакінутыя праз страху 40 трэсак з’явяцца ўмо­вай шчаслівай знаходкі – 40 птушыных гнёздаў (в. Грабаўка). У в. Пакалюбічы верылі, што пачуты спеў жаваранка абумовіць багаты ўраджай. Паводле сведчанняў жыхароў, вясну гукалі да Благавешчання, а ў некаторых вёсках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Благавешчанне. Абавязковым было ваджэнне карагодаў </a:t>
            </a:r>
            <a:r>
              <a:rPr lang="be-BY" sz="2800" dirty="0">
                <a:latin typeface="Times New Roman" pitchFamily="18" charset="0"/>
                <a:cs typeface="Times New Roman" pitchFamily="18" charset="0"/>
              </a:rPr>
              <a:t>(вв. Грабаўка, Дуянаўка).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wsgomel.by/sites/default/files/advpoll/img_8917.jpg"/>
          <p:cNvPicPr>
            <a:picLocks noChangeAspect="1" noChangeArrowheads="1"/>
          </p:cNvPicPr>
          <p:nvPr/>
        </p:nvPicPr>
        <p:blipFill rotWithShape="1">
          <a:blip r:embed="rId2"/>
          <a:srcRect b="5877"/>
          <a:stretch/>
        </p:blipFill>
        <p:spPr bwMode="auto">
          <a:xfrm>
            <a:off x="1722927" y="873125"/>
            <a:ext cx="8674473" cy="52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“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Пахаванне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стралы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http://img-fotki.yandex.ru/get/6723/203568418.108/0_142426_9505cb2f_orig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/>
          <a:srcRect r="7167"/>
          <a:stretch/>
        </p:blipFill>
        <p:spPr>
          <a:xfrm>
            <a:off x="417025" y="1612290"/>
            <a:ext cx="5550022" cy="3979862"/>
          </a:xfrm>
        </p:spPr>
      </p:pic>
      <p:pic>
        <p:nvPicPr>
          <p:cNvPr id="6150" name="Picture 6" descr="http://img-fotki.yandex.ru/get/9666/203568418.108/0_14242d_8e60aa6e_ori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/>
          <a:srcRect r="8015"/>
          <a:stretch/>
        </p:blipFill>
        <p:spPr>
          <a:xfrm>
            <a:off x="6542454" y="2766647"/>
            <a:ext cx="5051877" cy="3654792"/>
          </a:xfrm>
        </p:spPr>
      </p:pic>
    </p:spTree>
  </p:cSld>
  <p:clrMapOvr>
    <a:masterClrMapping/>
  </p:clrMapOvr>
  <p:transition spd="med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503784-93F9-4A5F-94D6-B113C8EE0BB0}"/>
</file>

<file path=customXml/itemProps2.xml><?xml version="1.0" encoding="utf-8"?>
<ds:datastoreItem xmlns:ds="http://schemas.openxmlformats.org/officeDocument/2006/customXml" ds:itemID="{C034B457-B6AC-437A-A4B5-BD442E2D34B0}"/>
</file>

<file path=customXml/itemProps3.xml><?xml version="1.0" encoding="utf-8"?>
<ds:datastoreItem xmlns:ds="http://schemas.openxmlformats.org/officeDocument/2006/customXml" ds:itemID="{55038BAD-068F-4056-B5DE-D49A3B21B47A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382</TotalTime>
  <Words>1025</Words>
  <Application>Microsoft Office PowerPoint</Application>
  <PresentationFormat>Произвольный</PresentationFormat>
  <Paragraphs>68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Грань</vt:lpstr>
      <vt:lpstr>Презентация PowerPoint</vt:lpstr>
      <vt:lpstr>Презентация PowerPoint</vt:lpstr>
      <vt:lpstr>           Асаблівасці веснавых           абрадаў Гомельшчыны </vt:lpstr>
      <vt:lpstr>Гуканне вясны  — старажытнае свята развітання з зімой і сустрэчы вясны. Яно традыцыйна суправаджаецца абрадавымі веснавымі песнямі, карагодамі. Людзі заклікаюць вясну хутчэй прыйсці, радуюцца першаму сонцу і праганяюць зіму.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“Пахаванне стралы”</vt:lpstr>
      <vt:lpstr>Презентация PowerPoint</vt:lpstr>
      <vt:lpstr>Презентация PowerPoint</vt:lpstr>
      <vt:lpstr>                Вялікдзень (Пасха)   З’яўляецца самым значным і ўрачыстым народным святам, якое адзначалася старажытнымі славянамі ў гонар сонца, абуджэння прыроды і надыходу “вялікіх дзен” палявых работ.</vt:lpstr>
      <vt:lpstr>Презентация PowerPoint</vt:lpstr>
      <vt:lpstr>Гэтае свята не мае пэўнай, пастаяннай прымеркаванасці ў народным календары: у залежнасці ад месячнага календара яно прыпадае на час ад 4 красавіка да 8 мая.</vt:lpstr>
      <vt:lpstr>Тураўскі карагод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Святы і абрады на Гомельшчыне</dc:title>
  <dc:creator>lenovo</dc:creator>
  <cp:lastModifiedBy>Svetlana Matkunova</cp:lastModifiedBy>
  <cp:revision>53</cp:revision>
  <dcterms:created xsi:type="dcterms:W3CDTF">2015-02-23T12:00:54Z</dcterms:created>
  <dcterms:modified xsi:type="dcterms:W3CDTF">2016-02-08T07:17:20Z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