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59" r:id="rId4"/>
    <p:sldId id="260" r:id="rId5"/>
    <p:sldId id="261" r:id="rId6"/>
    <p:sldId id="316" r:id="rId7"/>
    <p:sldId id="293" r:id="rId8"/>
    <p:sldId id="263" r:id="rId9"/>
    <p:sldId id="294" r:id="rId10"/>
    <p:sldId id="295" r:id="rId11"/>
    <p:sldId id="298" r:id="rId12"/>
    <p:sldId id="296" r:id="rId13"/>
    <p:sldId id="300" r:id="rId14"/>
    <p:sldId id="301" r:id="rId15"/>
    <p:sldId id="303" r:id="rId16"/>
    <p:sldId id="304" r:id="rId17"/>
    <p:sldId id="310" r:id="rId18"/>
    <p:sldId id="305" r:id="rId19"/>
    <p:sldId id="312" r:id="rId20"/>
    <p:sldId id="334" r:id="rId21"/>
    <p:sldId id="307" r:id="rId22"/>
    <p:sldId id="308" r:id="rId23"/>
    <p:sldId id="315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1" autoAdjust="0"/>
    <p:restoredTop sz="94650" autoAdjust="0"/>
  </p:normalViewPr>
  <p:slideViewPr>
    <p:cSldViewPr showGuides="1">
      <p:cViewPr varScale="1">
        <p:scale>
          <a:sx n="103" d="100"/>
          <a:sy n="103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B103-88B8-4367-8302-376BAEA45F03}" type="datetimeFigureOut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70594-9E7D-43D6-A500-76D5554ADA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52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F1F6-5C08-491B-8AFD-51C454AE9BFB}" type="datetimeFigureOut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9431-F22F-4A4C-980E-FBD2830E8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87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49C3-97D0-4672-9463-A4B9BDB46548}" type="datetimeFigureOut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B2032-25A7-4706-AA79-AF2D15F273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37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E8D7D-D4AD-42D2-AD3C-9BF3268ADC5F}" type="datetimeFigureOut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112B-FB97-4DDA-8F2C-968DA6B1AF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43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43060-A422-4E5A-924F-2FB8F1084414}" type="datetimeFigureOut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2ACA-EC19-4F73-A453-14B8517C00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83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E207-989D-4CE0-AC1C-37D949906B11}" type="datetimeFigureOut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7BCF4-1AA4-42A5-8E64-112007D515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515A1-AA12-490D-A86E-54A75FDE62D7}" type="datetimeFigureOut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4553A-3918-4143-86EF-B853C2632C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54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048F6-769B-43C4-8F08-97AFCD569736}" type="datetimeFigureOut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DE41-AE26-4C8B-A786-544CB28012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8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BE72-9711-4057-9F15-1B049382F89D}" type="datetimeFigureOut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4C43-DB73-4B4B-A074-161AA9C65A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07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97ACB-9EF0-446B-B88C-445A319FAFC0}" type="datetimeFigureOut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0171-3CC1-4C94-9A25-36285E6C30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95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2833-EC04-4295-A7FA-9F2971FF1686}" type="datetimeFigureOut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6BAEB-18CE-4E65-8663-29AFD8FC30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58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ED8BD5-CE24-4593-AE9C-5F414C24747A}" type="datetimeFigureOut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773A03-36D5-4454-9FF9-F9D5C5220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gi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25478" y="968364"/>
            <a:ext cx="629449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86182" y="1285860"/>
            <a:ext cx="516359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Паэтычны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свет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Святаслава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Крупенькі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zorn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7625" y="4000500"/>
            <a:ext cx="5286375" cy="280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be-BY" sz="3200" b="1" dirty="0"/>
              <a:t>Міхась Башлыкоў</a:t>
            </a:r>
          </a:p>
          <a:p>
            <a:pPr>
              <a:defRPr/>
            </a:pPr>
            <a:endParaRPr lang="be-BY" sz="3200" b="1" dirty="0"/>
          </a:p>
          <a:p>
            <a:pPr>
              <a:defRPr/>
            </a:pPr>
            <a:r>
              <a:rPr lang="be-BY" sz="2800" b="1" i="1" dirty="0"/>
              <a:t>Мылі дзеўкі ў Іпуці ногі, </a:t>
            </a:r>
          </a:p>
          <a:p>
            <a:pPr>
              <a:defRPr/>
            </a:pPr>
            <a:r>
              <a:rPr lang="be-BY" sz="2800" b="1" i="1" dirty="0"/>
              <a:t>Адбівалася ў рэчцы зара… </a:t>
            </a:r>
          </a:p>
          <a:p>
            <a:pPr>
              <a:defRPr/>
            </a:pPr>
            <a:r>
              <a:rPr lang="be-BY" sz="2800" b="1" i="1" dirty="0"/>
              <a:t>Пагукаць? </a:t>
            </a:r>
          </a:p>
          <a:p>
            <a:pPr>
              <a:defRPr/>
            </a:pPr>
            <a:r>
              <a:rPr lang="be-BY" sz="2800" b="1" i="1" dirty="0"/>
              <a:t>Толькі гусі гагочуць</a:t>
            </a:r>
            <a:endParaRPr lang="ru-RU" sz="28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2" descr="Gif (409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146">
            <a:off x="4524375" y="1031875"/>
            <a:ext cx="965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zorn92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4874270" cy="45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43500" y="214313"/>
            <a:ext cx="40005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e-BY" sz="2800" b="1"/>
              <a:t>“Фіяска за бугром”</a:t>
            </a:r>
          </a:p>
          <a:p>
            <a:pPr eaLnBrk="1" hangingPunct="1"/>
            <a:r>
              <a:rPr lang="be-BY" b="1" i="1"/>
              <a:t>Мылі дзеўкі ў Іпуці ногі, </a:t>
            </a:r>
          </a:p>
          <a:p>
            <a:pPr eaLnBrk="1" hangingPunct="1"/>
            <a:r>
              <a:rPr lang="be-BY" b="1" i="1"/>
              <a:t>Адбівалася ў рэчцы зара… </a:t>
            </a:r>
          </a:p>
          <a:p>
            <a:pPr eaLnBrk="1" hangingPunct="1"/>
            <a:r>
              <a:rPr lang="be-BY" b="1" i="1"/>
              <a:t>Я за імі сачыў да знямогі </a:t>
            </a:r>
          </a:p>
          <a:p>
            <a:pPr eaLnBrk="1" hangingPunct="1"/>
            <a:r>
              <a:rPr lang="be-BY" b="1" i="1"/>
              <a:t>З-за бліжэйшае сховы – бугра. </a:t>
            </a:r>
          </a:p>
          <a:p>
            <a:pPr eaLnBrk="1" hangingPunct="1"/>
            <a:endParaRPr lang="be-BY" b="1" i="1"/>
          </a:p>
          <a:p>
            <a:pPr eaLnBrk="1" hangingPunct="1"/>
            <a:r>
              <a:rPr lang="be-BY" b="1" i="1"/>
              <a:t>Вось калені намылілі мылам </a:t>
            </a:r>
          </a:p>
          <a:p>
            <a:pPr eaLnBrk="1" hangingPunct="1"/>
            <a:r>
              <a:rPr lang="be-BY" b="1" i="1"/>
              <a:t>І вяхоткамі церць пачалі, </a:t>
            </a:r>
          </a:p>
          <a:p>
            <a:pPr eaLnBrk="1" hangingPunct="1"/>
            <a:r>
              <a:rPr lang="be-BY" b="1" i="1"/>
              <a:t>Аж пад лыжачкай нешта заныла</a:t>
            </a:r>
          </a:p>
          <a:p>
            <a:pPr eaLnBrk="1" hangingPunct="1"/>
            <a:r>
              <a:rPr lang="be-BY" b="1" i="1"/>
              <a:t> І чмялі ў галаве загулі. </a:t>
            </a:r>
          </a:p>
          <a:p>
            <a:pPr eaLnBrk="1" hangingPunct="1"/>
            <a:endParaRPr lang="be-BY" b="1" i="1"/>
          </a:p>
          <a:p>
            <a:pPr eaLnBrk="1" hangingPunct="1"/>
            <a:r>
              <a:rPr lang="be-BY" b="1" i="1"/>
              <a:t>Можа, кінуцца ў хвалі,паплысці? </a:t>
            </a:r>
          </a:p>
          <a:p>
            <a:pPr eaLnBrk="1" hangingPunct="1"/>
            <a:r>
              <a:rPr lang="be-BY" b="1" i="1"/>
              <a:t>У халоднай вадзе прападу. </a:t>
            </a:r>
          </a:p>
          <a:p>
            <a:pPr eaLnBrk="1" hangingPunct="1"/>
            <a:r>
              <a:rPr lang="be-BY" b="1" i="1"/>
              <a:t>Можа, крыкнуць? – </a:t>
            </a:r>
          </a:p>
          <a:p>
            <a:pPr eaLnBrk="1" hangingPunct="1"/>
            <a:r>
              <a:rPr lang="be-BY" b="1" i="1"/>
              <a:t>І гэта не выйсце – </a:t>
            </a:r>
          </a:p>
          <a:p>
            <a:pPr eaLnBrk="1" hangingPunct="1"/>
            <a:r>
              <a:rPr lang="be-BY" b="1" i="1"/>
              <a:t>Страціў голас ну як на бяду! </a:t>
            </a:r>
          </a:p>
          <a:p>
            <a:pPr eaLnBrk="1" hangingPunct="1"/>
            <a:endParaRPr lang="be-BY" b="1" i="1"/>
          </a:p>
          <a:p>
            <a:pPr eaLnBrk="1" hangingPunct="1"/>
            <a:endParaRPr lang="ru-RU" b="1"/>
          </a:p>
        </p:txBody>
      </p:sp>
      <p:pic>
        <p:nvPicPr>
          <p:cNvPr id="6" name="Рисунок 5" descr="zorn6_sma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48" y="4470323"/>
            <a:ext cx="2911450" cy="2387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9125" y="5214938"/>
            <a:ext cx="4357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e-BY" b="1" i="1"/>
              <a:t>Праляцелі – прамчаліся хвілі, </a:t>
            </a:r>
          </a:p>
          <a:p>
            <a:pPr eaLnBrk="1" hangingPunct="1"/>
            <a:r>
              <a:rPr lang="be-BY" b="1" i="1"/>
              <a:t>Роем думкі ўслед адплылі… </a:t>
            </a:r>
          </a:p>
          <a:p>
            <a:pPr eaLnBrk="1" hangingPunct="1"/>
            <a:r>
              <a:rPr lang="be-BY" b="1" i="1"/>
              <a:t>Дзеўкі ж ногі тым часам памылі </a:t>
            </a:r>
          </a:p>
          <a:p>
            <a:pPr eaLnBrk="1" hangingPunct="1"/>
            <a:r>
              <a:rPr lang="be-BY" b="1" i="1"/>
              <a:t>І з прыпеўкамі ў вёску пайшлі.</a:t>
            </a:r>
            <a:endParaRPr lang="ru-RU" b="1"/>
          </a:p>
        </p:txBody>
      </p:sp>
      <p:pic>
        <p:nvPicPr>
          <p:cNvPr id="14" name="Рисунок 3" descr="Gif (203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426">
            <a:off x="4111625" y="2133600"/>
            <a:ext cx="13462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Gif (412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3143248"/>
            <a:ext cx="1015038" cy="803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2" descr="Gif (243)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000500"/>
            <a:ext cx="88741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 descr="Gif (46)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14313"/>
            <a:ext cx="9667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85828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57188" y="142875"/>
            <a:ext cx="8786812" cy="150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e-BY" sz="3600" b="1"/>
              <a:t>Мікола Кусянкоў</a:t>
            </a:r>
          </a:p>
          <a:p>
            <a:pPr eaLnBrk="1" hangingPunct="1"/>
            <a:r>
              <a:rPr lang="be-BY" sz="2800" b="1" i="1"/>
              <a:t>…Хай хлопчык жыве, падрастае, смяецца, </a:t>
            </a:r>
          </a:p>
          <a:p>
            <a:pPr eaLnBrk="1" hangingPunct="1"/>
            <a:r>
              <a:rPr lang="be-BY" sz="2800" b="1" i="1"/>
              <a:t>Няхай бухне па шыбіне мячык дзіцячы             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ткрытие спартакиады 0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8860" y="142851"/>
            <a:ext cx="6572296" cy="6572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0" y="214313"/>
            <a:ext cx="5500688" cy="3724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e-BY" sz="2800"/>
              <a:t>“Пажаданне з агаворкай” </a:t>
            </a:r>
          </a:p>
          <a:p>
            <a:pPr eaLnBrk="1" hangingPunct="1"/>
            <a:endParaRPr lang="be-BY" sz="2800"/>
          </a:p>
          <a:p>
            <a:pPr eaLnBrk="1" hangingPunct="1"/>
            <a:r>
              <a:rPr lang="be-BY" sz="2000" i="1"/>
              <a:t>Хай хлопчык жыве, падрастае, смяецца, Няхай паламае ў садзіку дрэўца, </a:t>
            </a:r>
          </a:p>
          <a:p>
            <a:pPr eaLnBrk="1" hangingPunct="1"/>
            <a:r>
              <a:rPr lang="be-BY" sz="2000" i="1"/>
              <a:t>Няхай яму будуць удача за ўдачай,</a:t>
            </a:r>
          </a:p>
          <a:p>
            <a:pPr eaLnBrk="1" hangingPunct="1"/>
            <a:r>
              <a:rPr lang="be-BY" sz="2000" i="1"/>
              <a:t>Няхай сабе мячык па шыбах паскача.</a:t>
            </a:r>
          </a:p>
          <a:p>
            <a:pPr eaLnBrk="1" hangingPunct="1"/>
            <a:r>
              <a:rPr lang="be-BY" sz="2000" i="1"/>
              <a:t>А раніцай выйдзе хлапчук на дарожку –</a:t>
            </a:r>
          </a:p>
          <a:p>
            <a:pPr eaLnBrk="1" hangingPunct="1"/>
            <a:r>
              <a:rPr lang="be-BY" sz="2000" i="1"/>
              <a:t>Зламае сабачку маленькаму ножку, </a:t>
            </a:r>
          </a:p>
          <a:p>
            <a:pPr eaLnBrk="1" hangingPunct="1"/>
            <a:r>
              <a:rPr lang="be-BY" sz="2000" i="1"/>
              <a:t>Затым птушанятка з рагаткі ўпалюе, </a:t>
            </a:r>
          </a:p>
          <a:p>
            <a:pPr eaLnBrk="1" hangingPunct="1"/>
            <a:r>
              <a:rPr lang="be-BY" sz="2000" i="1"/>
              <a:t>На плоце суседаў партрэт намалюе… </a:t>
            </a:r>
          </a:p>
          <a:p>
            <a:pPr eaLnBrk="1" hangingPunct="1"/>
            <a:r>
              <a:rPr lang="be-BY" sz="2000" i="1"/>
              <a:t>Няхай жа расце, забаўляецца сынку!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84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49164"/>
            <a:ext cx="6929454" cy="590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14313" y="214313"/>
            <a:ext cx="6715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e-BY" sz="2400" b="1" i="1"/>
              <a:t>Няхай жа расце, забаўляецца сынку! </a:t>
            </a:r>
          </a:p>
          <a:p>
            <a:pPr eaLnBrk="1" hangingPunct="1"/>
            <a:r>
              <a:rPr lang="be-BY" sz="2400" b="1" i="1"/>
              <a:t>А што, калі б дзягай пагрэць яму спінку?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mic31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500042"/>
            <a:ext cx="2143139" cy="3061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omic11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692" y="428604"/>
            <a:ext cx="245103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omic17_sma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428604"/>
            <a:ext cx="2701447" cy="328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42875" y="3929063"/>
            <a:ext cx="8572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e-BY" b="1"/>
              <a:t>Святаслаў Крупенька скіроўвае сваю іронію ў бок творчасці паэтаў, </a:t>
            </a:r>
          </a:p>
          <a:p>
            <a:pPr eaLnBrk="1" hangingPunct="1"/>
            <a:r>
              <a:rPr lang="be-BY" b="1"/>
              <a:t>якія </a:t>
            </a:r>
            <a:r>
              <a:rPr lang="be-BY" b="1">
                <a:solidFill>
                  <a:srgbClr val="FF0000"/>
                </a:solidFill>
              </a:rPr>
              <a:t>няўдала падабралі сродкі </a:t>
            </a:r>
            <a:r>
              <a:rPr lang="be-BY" b="1"/>
              <a:t>для адлюстравання тых ці іншых з’яў, падзей, пачуццяў</a:t>
            </a:r>
          </a:p>
          <a:p>
            <a:pPr eaLnBrk="1" hangingPunct="1"/>
            <a:r>
              <a:rPr lang="be-BY" b="1"/>
              <a:t>або скрозь смех і гумар, іронію і сарказм</a:t>
            </a:r>
          </a:p>
          <a:p>
            <a:pPr eaLnBrk="1" hangingPunct="1"/>
            <a:r>
              <a:rPr lang="be-BY" b="1">
                <a:solidFill>
                  <a:srgbClr val="FF0000"/>
                </a:solidFill>
              </a:rPr>
              <a:t>выяўляе розныя заганы грамадства</a:t>
            </a:r>
            <a:r>
              <a:rPr lang="be-BY" b="1"/>
              <a:t>, </a:t>
            </a:r>
          </a:p>
          <a:p>
            <a:pPr eaLnBrk="1" hangingPunct="1"/>
            <a:r>
              <a:rPr lang="be-BY" b="1"/>
              <a:t>тым самым </a:t>
            </a:r>
            <a:r>
              <a:rPr lang="be-BY" b="1">
                <a:solidFill>
                  <a:srgbClr val="FF0000"/>
                </a:solidFill>
              </a:rPr>
              <a:t>завастраючы сацыяльныя праблемы</a:t>
            </a:r>
            <a:r>
              <a:rPr lang="be-BY" b="1"/>
              <a:t>, звяртаючы на іх увагу</a:t>
            </a:r>
            <a:endParaRPr lang="ru-RU" b="1"/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 descr="malena(Animal)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4282" y="4286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4000" b="1" dirty="0">
                <a:ln>
                  <a:solidFill>
                    <a:srgbClr val="D60093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Лірыка кахання…</a:t>
            </a:r>
            <a:endParaRPr lang="ru-RU" sz="4000" dirty="0">
              <a:ln>
                <a:solidFill>
                  <a:srgbClr val="D60093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DSC0006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176909" y="2538207"/>
            <a:ext cx="1861752" cy="150019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avid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16" y="3643314"/>
            <a:ext cx="1928826" cy="1777532"/>
          </a:xfrm>
          <a:prstGeom prst="ellipse">
            <a:avLst/>
          </a:prstGeom>
        </p:spPr>
      </p:pic>
      <p:pic>
        <p:nvPicPr>
          <p:cNvPr id="11" name="Рисунок 10" descr="fantasy109_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857760"/>
            <a:ext cx="1785950" cy="1785950"/>
          </a:xfrm>
          <a:prstGeom prst="ellipse">
            <a:avLst/>
          </a:prstGeom>
        </p:spPr>
      </p:pic>
      <p:pic>
        <p:nvPicPr>
          <p:cNvPr id="12" name="Рисунок 11" descr="fragonard05_smal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15206" y="714356"/>
            <a:ext cx="1571636" cy="2000250"/>
          </a:xfrm>
          <a:prstGeom prst="ellipse">
            <a:avLst/>
          </a:prstGeom>
        </p:spPr>
      </p:pic>
      <p:pic>
        <p:nvPicPr>
          <p:cNvPr id="13" name="Рисунок 12" descr="ingres10_smal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1428736"/>
            <a:ext cx="1285885" cy="1648571"/>
          </a:xfrm>
          <a:prstGeom prst="ellipse">
            <a:avLst/>
          </a:prstGeom>
        </p:spPr>
      </p:pic>
      <p:pic>
        <p:nvPicPr>
          <p:cNvPr id="15" name="Рисунок 14" descr="ingres01_smal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7422" y="2857496"/>
            <a:ext cx="1571636" cy="1531325"/>
          </a:xfrm>
          <a:prstGeom prst="ellipse">
            <a:avLst/>
          </a:prstGeom>
        </p:spPr>
      </p:pic>
      <p:pic>
        <p:nvPicPr>
          <p:cNvPr id="16" name="Рисунок 15" descr="aivazovsky01_smal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7686" y="357166"/>
            <a:ext cx="2000250" cy="1809750"/>
          </a:xfrm>
          <a:prstGeom prst="ellipse">
            <a:avLst/>
          </a:prstGeom>
        </p:spPr>
      </p:pic>
      <p:pic>
        <p:nvPicPr>
          <p:cNvPr id="19" name="Рисунок 18" descr="renoir01_smal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7620" y="5000625"/>
            <a:ext cx="2000250" cy="185737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IMG_3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2" descr="IMG_50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42148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3" descr="IMG_256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29000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3" descr="IMG_16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2875"/>
            <a:ext cx="435768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IMG_29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5143536" cy="255454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be-BY" sz="2000" b="1" dirty="0">
                <a:solidFill>
                  <a:srgbClr val="009900"/>
                </a:solidFill>
              </a:rPr>
              <a:t>“Спяшыце да каханых” </a:t>
            </a:r>
          </a:p>
          <a:p>
            <a:pPr>
              <a:defRPr/>
            </a:pPr>
            <a:r>
              <a:rPr lang="be-BY" sz="2000" b="1" dirty="0"/>
              <a:t>Усё знікла б на Зямлі, </a:t>
            </a:r>
          </a:p>
          <a:p>
            <a:pPr>
              <a:defRPr/>
            </a:pPr>
            <a:r>
              <a:rPr lang="be-BY" sz="2000" b="1" i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Калі б на ёй чароўнай кветкай-казкай</a:t>
            </a:r>
          </a:p>
          <a:p>
            <a:pPr>
              <a:defRPr/>
            </a:pPr>
            <a:r>
              <a:rPr lang="be-BY" sz="2000" b="1" i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Жанчыны прыгажосць не расцвіла</a:t>
            </a:r>
          </a:p>
          <a:p>
            <a:pPr>
              <a:defRPr/>
            </a:pPr>
            <a:endParaRPr lang="be-BY" sz="2000" b="1" i="1" dirty="0"/>
          </a:p>
          <a:p>
            <a:pPr>
              <a:defRPr/>
            </a:pPr>
            <a:r>
              <a:rPr lang="be-BY" sz="2000" b="1" dirty="0"/>
              <a:t>Кожнаму мужчыну трэба шукаць</a:t>
            </a:r>
            <a:r>
              <a:rPr lang="be-BY" sz="2000" b="1" i="1" dirty="0"/>
              <a:t> </a:t>
            </a:r>
          </a:p>
          <a:p>
            <a:pPr>
              <a:defRPr/>
            </a:pPr>
            <a:r>
              <a:rPr lang="be-BY" sz="2000" b="1" i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“сваю вясну, свой непаўторны май”</a:t>
            </a:r>
            <a:r>
              <a:rPr lang="be-BY" sz="2000" b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, </a:t>
            </a:r>
          </a:p>
          <a:p>
            <a:pPr>
              <a:defRPr/>
            </a:pPr>
            <a:r>
              <a:rPr lang="be-BY" sz="2000" b="1" i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“сваю чароўную пралеску”</a:t>
            </a:r>
            <a:endParaRPr lang="ru-RU" sz="2000" b="1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 descr="IMG_25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6672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3" descr="IMG_15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DSC0005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331936" y="1168602"/>
            <a:ext cx="3214711" cy="4020732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4286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“Спяшыце да любімых,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спяшыце да каханых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Усё іншае не важна ў жыцці…” 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раку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0232" y="4549676"/>
            <a:ext cx="6000776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4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вёска Старое Грудзінава Міёрскага раёна Віцебскай вобласці</a:t>
            </a:r>
            <a:endParaRPr lang="ru-RU" sz="48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6" descr="malena(Animal)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Gif (410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357430"/>
            <a:ext cx="324685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70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2330" y="357166"/>
            <a:ext cx="1714512" cy="2836780"/>
          </a:xfrm>
          <a:prstGeom prst="ellipse">
            <a:avLst/>
          </a:prstGeom>
        </p:spPr>
      </p:pic>
      <p:pic>
        <p:nvPicPr>
          <p:cNvPr id="4" name="Рисунок 3" descr="IMG_70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9058" y="500041"/>
            <a:ext cx="1928826" cy="3315169"/>
          </a:xfrm>
          <a:prstGeom prst="ellipse">
            <a:avLst/>
          </a:prstGeom>
        </p:spPr>
      </p:pic>
      <p:pic>
        <p:nvPicPr>
          <p:cNvPr id="5" name="Рисунок 4" descr="IMG_702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3929066"/>
            <a:ext cx="2811921" cy="2643206"/>
          </a:xfrm>
          <a:prstGeom prst="ellipse">
            <a:avLst/>
          </a:prstGeom>
        </p:spPr>
      </p:pic>
      <p:pic>
        <p:nvPicPr>
          <p:cNvPr id="7" name="Рисунок 6" descr="IMG_708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3286124"/>
            <a:ext cx="2214578" cy="3321867"/>
          </a:xfrm>
          <a:prstGeom prst="ellipse">
            <a:avLst/>
          </a:prstGeom>
        </p:spPr>
      </p:pic>
      <p:pic>
        <p:nvPicPr>
          <p:cNvPr id="9" name="Рисунок 8" descr="IMG_701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786" y="214290"/>
            <a:ext cx="2428892" cy="3209608"/>
          </a:xfrm>
          <a:prstGeom prst="ellipse">
            <a:avLst/>
          </a:prstGeom>
        </p:spPr>
      </p:pic>
      <p:pic>
        <p:nvPicPr>
          <p:cNvPr id="10" name="Рисунок 9" descr="IMG_704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950" y="3286124"/>
            <a:ext cx="2286016" cy="318409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073070" y="1070146"/>
            <a:ext cx="5212173" cy="4357718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4" descr="раку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714375" y="4572000"/>
            <a:ext cx="6572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be-BY" sz="4800" b="1">
                <a:solidFill>
                  <a:srgbClr val="FF0000"/>
                </a:solidFill>
                <a:latin typeface="Monotype Corsiva" pitchFamily="66" charset="0"/>
              </a:rPr>
              <a:t>“Мне ўсё дорага тут </a:t>
            </a:r>
          </a:p>
          <a:p>
            <a:r>
              <a:rPr lang="be-BY" sz="4800" b="1">
                <a:solidFill>
                  <a:srgbClr val="FF0000"/>
                </a:solidFill>
                <a:latin typeface="Monotype Corsiva" pitchFamily="66" charset="0"/>
              </a:rPr>
              <a:t>да апошняй драбніцы...” </a:t>
            </a:r>
            <a:endParaRPr lang="ru-RU" sz="4800" b="1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85825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e-BY" sz="2400" b="1">
                <a:solidFill>
                  <a:srgbClr val="D60093"/>
                </a:solidFill>
              </a:rPr>
              <a:t>ВЫВАДЫ:</a:t>
            </a:r>
          </a:p>
          <a:p>
            <a:pPr eaLnBrk="1" hangingPunct="1"/>
            <a:endParaRPr lang="be-BY" sz="2400" b="1">
              <a:solidFill>
                <a:srgbClr val="D60093"/>
              </a:solidFill>
            </a:endParaRPr>
          </a:p>
          <a:p>
            <a:pPr eaLnBrk="1" hangingPunct="1"/>
            <a:r>
              <a:rPr lang="be-BY" sz="2400" b="1">
                <a:solidFill>
                  <a:srgbClr val="D60093"/>
                </a:solidFill>
              </a:rPr>
              <a:t>а) </a:t>
            </a:r>
            <a:r>
              <a:rPr lang="be-BY" sz="2400" b="1"/>
              <a:t>у паэтычным свеце С. Крупенькі</a:t>
            </a:r>
          </a:p>
          <a:p>
            <a:pPr eaLnBrk="1" hangingPunct="1"/>
            <a:r>
              <a:rPr lang="be-BY" sz="2400" b="1"/>
              <a:t>арган</a:t>
            </a:r>
            <a:r>
              <a:rPr lang="en-US" sz="2400" b="1"/>
              <a:t>i</a:t>
            </a:r>
            <a:r>
              <a:rPr lang="be-BY" sz="2400" b="1"/>
              <a:t>чна яднаюцца </a:t>
            </a:r>
          </a:p>
          <a:p>
            <a:pPr eaLnBrk="1" hangingPunct="1"/>
            <a:r>
              <a:rPr lang="be-BY" sz="2400" b="1"/>
              <a:t>іранічнае асвятленне сацыяльных праблем</a:t>
            </a:r>
          </a:p>
          <a:p>
            <a:pPr eaLnBrk="1" hangingPunct="1"/>
            <a:r>
              <a:rPr lang="be-BY" sz="2400" b="1"/>
              <a:t>і сур’ёзнае адлюстраванне духоўнага свету</a:t>
            </a:r>
          </a:p>
          <a:p>
            <a:pPr eaLnBrk="1" hangingPunct="1"/>
            <a:r>
              <a:rPr lang="be-BY" sz="2400" b="1"/>
              <a:t>чулай асобы;</a:t>
            </a:r>
          </a:p>
          <a:p>
            <a:pPr eaLnBrk="1" hangingPunct="1"/>
            <a:endParaRPr lang="be-BY" sz="2400" b="1"/>
          </a:p>
          <a:p>
            <a:pPr eaLnBrk="1" hangingPunct="1"/>
            <a:r>
              <a:rPr lang="be-BY" sz="2400" b="1">
                <a:solidFill>
                  <a:srgbClr val="D60093"/>
                </a:solidFill>
              </a:rPr>
              <a:t>	б) </a:t>
            </a:r>
            <a:r>
              <a:rPr lang="be-BY" sz="2400" b="1"/>
              <a:t>пазiцыя С. Крупенькі – гэта паз</a:t>
            </a:r>
            <a:r>
              <a:rPr lang="ru-RU" sz="2400" b="1"/>
              <a:t>i</a:t>
            </a:r>
            <a:r>
              <a:rPr lang="be-BY" sz="2400" b="1"/>
              <a:t>цыя 		неабыякавага, эмацыянальнага чалавека, </a:t>
            </a:r>
          </a:p>
          <a:p>
            <a:pPr eaLnBrk="1" hangingPunct="1"/>
            <a:r>
              <a:rPr lang="be-BY" sz="2400" b="1"/>
              <a:t>	здольнага ўспрымаць і высвечваць заганы 	грамадства скрозь смех і гумар, іронію і сарказм;</a:t>
            </a:r>
          </a:p>
          <a:p>
            <a:pPr eaLnBrk="1" hangingPunct="1"/>
            <a:endParaRPr lang="be-BY" sz="2400" b="1"/>
          </a:p>
          <a:p>
            <a:pPr eaLnBrk="1" hangingPunct="1"/>
            <a:r>
              <a:rPr lang="be-BY" sz="2400" b="1">
                <a:solidFill>
                  <a:srgbClr val="D60093"/>
                </a:solidFill>
              </a:rPr>
              <a:t>в) </a:t>
            </a:r>
            <a:r>
              <a:rPr lang="be-BY" sz="2400" b="1"/>
              <a:t>душа лірычнага героя надзелена</a:t>
            </a:r>
          </a:p>
          <a:p>
            <a:pPr eaLnBrk="1" hangingPunct="1"/>
            <a:r>
              <a:rPr lang="be-BY" sz="2400" b="1"/>
              <a:t>вострай пачуццёвасцю,</a:t>
            </a:r>
          </a:p>
          <a:p>
            <a:pPr eaLnBrk="1" hangingPunct="1"/>
            <a:r>
              <a:rPr lang="be-BY" sz="2400" b="1"/>
              <a:t>здольнасцю любіць – сваю малую радзіму,</a:t>
            </a:r>
          </a:p>
          <a:p>
            <a:pPr eaLnBrk="1" hangingPunct="1"/>
            <a:r>
              <a:rPr lang="be-BY" sz="2400" b="1"/>
              <a:t>Радзіму-Беларусь, жанчыну і ўвесь свет</a:t>
            </a:r>
          </a:p>
          <a:p>
            <a:pPr eaLnBrk="1" hangingPunct="1"/>
            <a:endParaRPr lang="ru-RU"/>
          </a:p>
        </p:txBody>
      </p:sp>
      <p:pic>
        <p:nvPicPr>
          <p:cNvPr id="3" name="Рисунок 2" descr="comic31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810"/>
            <a:ext cx="1071570" cy="153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omic17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6710" y="3000372"/>
            <a:ext cx="117454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раку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500570"/>
            <a:ext cx="1857387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05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496723" y="5210724"/>
            <a:ext cx="1794355" cy="1500198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006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822689" y="392493"/>
            <a:ext cx="2570949" cy="207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IMG_07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00063" y="285750"/>
            <a:ext cx="828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e-BY" sz="6000">
                <a:solidFill>
                  <a:srgbClr val="FF0000"/>
                </a:solidFill>
              </a:rPr>
              <a:t>ДЗЯКУЙ ЗА ЎВАГУ!</a:t>
            </a:r>
            <a:endParaRPr lang="ru-RU" sz="6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IMG_34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79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3570" y="4286256"/>
            <a:ext cx="3214710" cy="2329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38384" y="2428868"/>
            <a:ext cx="8805616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Гомельскі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музычна-педагагічны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каледж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імя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Л.С.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Выгоцкага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</a:p>
        </p:txBody>
      </p:sp>
      <p:pic>
        <p:nvPicPr>
          <p:cNvPr id="5" name="Рисунок 4" descr="IMG_346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85728"/>
            <a:ext cx="3206744" cy="24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78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509" y="4157668"/>
            <a:ext cx="2711612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692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89273"/>
            <a:ext cx="3182931" cy="238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учителя 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7224" y="142852"/>
            <a:ext cx="760605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ДУА «</a:t>
            </a: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Гімназія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права № 51 г. Гомеля»</a:t>
            </a:r>
          </a:p>
        </p:txBody>
      </p:sp>
      <p:pic>
        <p:nvPicPr>
          <p:cNvPr id="5" name="Рисунок 4" descr="IMG_08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3714752"/>
            <a:ext cx="4429122" cy="3321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DSC00028.JPG"/>
          <p:cNvPicPr>
            <a:picLocks noChangeAspect="1"/>
          </p:cNvPicPr>
          <p:nvPr/>
        </p:nvPicPr>
        <p:blipFill>
          <a:blip r:embed="rId2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500313" cy="380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Рисунок 2" descr="DSC00029.JPG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85750"/>
            <a:ext cx="4063998" cy="268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Рисунок 3" descr="DSC00030.JPG"/>
          <p:cNvPicPr>
            <a:picLocks noChangeAspect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0310" y="3616399"/>
            <a:ext cx="4349378" cy="2671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Рисунок 6" descr="DSC00062.JPG"/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357688"/>
            <a:ext cx="3089275" cy="225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Рисунок 7" descr="DSC00063.JPG"/>
          <p:cNvPicPr>
            <a:picLocks noChangeAspect="1"/>
          </p:cNvPicPr>
          <p:nvPr/>
        </p:nvPicPr>
        <p:blipFill>
          <a:blip r:embed="rId6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857232"/>
            <a:ext cx="2643188" cy="431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PA280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гнутая влево стрелка 4"/>
          <p:cNvSpPr/>
          <p:nvPr/>
        </p:nvSpPr>
        <p:spPr>
          <a:xfrm rot="7542415">
            <a:off x="4514850" y="822326"/>
            <a:ext cx="1000125" cy="1428750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6" name="Рисунок 6" descr="SOCGIRL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4852">
            <a:off x="403225" y="3244850"/>
            <a:ext cx="19526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5" descr="BASEBOY1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857625"/>
            <a:ext cx="2125662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Gif (248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0"/>
            <a:ext cx="2164541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Рисунок 7" descr="FBAARUN.W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110331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65.JPG"/>
          <p:cNvPicPr>
            <a:picLocks noChangeAspect="1"/>
          </p:cNvPicPr>
          <p:nvPr/>
        </p:nvPicPr>
        <p:blipFill>
          <a:blip r:embed="rId2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112500"/>
          </a:effectLst>
        </p:spPr>
      </p:pic>
      <p:sp>
        <p:nvSpPr>
          <p:cNvPr id="5" name="Выгнутая влево стрелка 4"/>
          <p:cNvSpPr/>
          <p:nvPr/>
        </p:nvSpPr>
        <p:spPr>
          <a:xfrm rot="1779861">
            <a:off x="1644650" y="1511300"/>
            <a:ext cx="1000125" cy="1428750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667" y="0"/>
            <a:ext cx="9081333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СвятаслаЎ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КрупенькА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Член  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саюза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пісьменнікаў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беларусі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mic31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500042"/>
            <a:ext cx="2143139" cy="3061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omic11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692" y="428604"/>
            <a:ext cx="245103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omic17_sma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428604"/>
            <a:ext cx="2701447" cy="328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14313" y="3643313"/>
            <a:ext cx="85725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e-BY" sz="4800">
                <a:solidFill>
                  <a:srgbClr val="FF0000"/>
                </a:solidFill>
              </a:rPr>
              <a:t>ПАРОДЫЯ</a:t>
            </a:r>
            <a:r>
              <a:rPr lang="be-BY" sz="4800"/>
              <a:t> – </a:t>
            </a:r>
          </a:p>
          <a:p>
            <a:pPr eaLnBrk="1" hangingPunct="1"/>
            <a:r>
              <a:rPr lang="be-BY" sz="4800"/>
              <a:t>твор сатырычны або камічна падроблены пад іншы твор </a:t>
            </a:r>
            <a:endParaRPr lang="ru-RU" sz="4800"/>
          </a:p>
          <a:p>
            <a:pPr eaLnBrk="1" hangingPunct="1"/>
            <a:endParaRPr lang="ru-RU" sz="28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E788E8-2D8B-41C5-8BA8-5B79EEC0F064}"/>
</file>

<file path=customXml/itemProps2.xml><?xml version="1.0" encoding="utf-8"?>
<ds:datastoreItem xmlns:ds="http://schemas.openxmlformats.org/officeDocument/2006/customXml" ds:itemID="{2C7C68A1-D41B-45E4-90B1-E45B412D4FA5}"/>
</file>

<file path=customXml/itemProps3.xml><?xml version="1.0" encoding="utf-8"?>
<ds:datastoreItem xmlns:ds="http://schemas.openxmlformats.org/officeDocument/2006/customXml" ds:itemID="{A552142F-7E9E-49BD-A586-A4E2FA5B01E4}"/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411</Words>
  <Application>Microsoft Office PowerPoint</Application>
  <PresentationFormat>Экран (4:3)</PresentationFormat>
  <Paragraphs>89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Афанасьев</dc:creator>
  <cp:lastModifiedBy>Dmitry Tarasov</cp:lastModifiedBy>
  <cp:revision>67</cp:revision>
  <dcterms:created xsi:type="dcterms:W3CDTF">2008-12-11T15:38:28Z</dcterms:created>
  <dcterms:modified xsi:type="dcterms:W3CDTF">2016-05-25T06:05:58Z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