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57" r:id="rId4"/>
    <p:sldId id="260" r:id="rId5"/>
    <p:sldId id="261" r:id="rId6"/>
    <p:sldId id="262" r:id="rId7"/>
    <p:sldId id="264" r:id="rId8"/>
    <p:sldId id="269" r:id="rId9"/>
    <p:sldId id="271" r:id="rId10"/>
    <p:sldId id="282" r:id="rId11"/>
    <p:sldId id="275" r:id="rId12"/>
    <p:sldId id="273" r:id="rId13"/>
    <p:sldId id="274" r:id="rId14"/>
    <p:sldId id="276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64E0DA-B8DB-422D-9624-0D9D6151062B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765367-C3AD-4D6A-9AA3-870EED0AD7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DF3A-D0D3-4593-BBE8-1C99F105DD7E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69A0-4269-490C-BD9A-09ECEC105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9913DF-BDC5-4349-9377-204C209782C4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61E9036-7B15-4657-99B1-643DEB0165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D56A6-E879-4E96-B004-CCAF830646DF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4A39-2D8A-4F38-9C6C-0436DF124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D14A94-45DF-43FC-9B00-EE5AA97AE9B2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C2429B-FA97-4B76-8648-E95BC20D4F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0536-A06F-4885-8C0F-0B2A637D7F22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250C-C273-4F2A-B5AF-5DCB00C261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4DA3-22D2-4092-B51D-26FB24A8F308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90F4-17D9-44B8-9E23-7D1747B1ED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1B6F-CF6E-4126-B299-490A077FBDE2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507E-91D5-4F45-84DE-F453D20AD0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5653-4A72-45D0-BB5A-4C4A0791699F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52D1-3EC4-4E0C-8691-54C99CD239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1845-5B02-4F7B-BEFD-BEB107FDCDC1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3773-06A2-4F5D-AA8A-BAACD418F0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DD8100-B87E-4B97-94CF-C7A09040B072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053580-2014-412F-984F-EC077518FB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92AD94-4090-4EEB-99A6-C63AE0E0DACB}" type="datetimeFigureOut">
              <a:rPr lang="ru-RU"/>
              <a:pPr>
                <a:defRPr/>
              </a:pPr>
              <a:t>31.05.2016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A695F3A-3505-4F39-929C-57CF911B5C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0" r:id="rId9"/>
    <p:sldLayoutId id="2147483707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650" y="1268413"/>
            <a:ext cx="78486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ТОЛЕРАНТНОСТЬ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В МЕЖНАЦИОНАЛЬНЫХ ОТНОШЕНИЯХ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4688" y="4071938"/>
            <a:ext cx="4392612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«Человек, ненавидящий другой  народ, не любит и свой собственный»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                     Н.А.Добролюбов</a:t>
            </a:r>
          </a:p>
        </p:txBody>
      </p:sp>
      <p:pic>
        <p:nvPicPr>
          <p:cNvPr id="13315" name="Рисунок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214688"/>
            <a:ext cx="2725737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476250"/>
            <a:ext cx="7561262" cy="173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/>
                </a:solidFill>
                <a:latin typeface="+mn-lt"/>
                <a:cs typeface="+mn-cs"/>
              </a:rPr>
              <a:t>Национализм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идеология и политика, основу которой составляют идеи национальной исключительности и превосходства, стремление к национальной замкнутости, местничеству, недоверие к другим нациям.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950" y="2420938"/>
            <a:ext cx="34564638" cy="173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/>
                </a:solidFill>
                <a:latin typeface="+mn-lt"/>
                <a:cs typeface="+mn-cs"/>
              </a:rPr>
              <a:t>Ксенофобия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-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страх или ненависть к чужому;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восприятие чужого как непонятного и поэтому опасного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враждебного. Воздвигнутая в ранг мировоззрения, может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стать причиной вражды  по принципу национального,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религиозного или социального деления людей.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25" y="4581525"/>
            <a:ext cx="7740650" cy="173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/>
                </a:solidFill>
                <a:latin typeface="+mn-lt"/>
                <a:cs typeface="+mn-cs"/>
              </a:rPr>
              <a:t>Шовинизм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–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крайняя форма национализма. Идеология, суть которой заключается в проповеди превосходства одной нации над другой, с целью обоснования «права» на дискриминацию и угнетение человека человеком по какому-либо признаку.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3" y="571500"/>
            <a:ext cx="8027987" cy="5570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Одна из причин конфликтов 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–жизненная неустроенность этносов: нищета, безработица, низкие заработки и пенсии, плохое жилье, трудности получения образования.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Для преодоления конфликтов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нужно улучшить жизнь гражданина, создать и закрепить у этносов психологическое чувство удовлетворенности благоприятной стабильностью жизни.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Необходимо регулирование общественных конфликтов, включающее договоренности между противоборствующими сторонами о справедливом распределении ресурсов, об увеличении числа рабочих мест, об улучшении числа рабочих мест, улучшении жилищных условий, о равенстве в трудоустройстве, образовании, в доступе к властным структурам.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313" y="1268413"/>
            <a:ext cx="7489825" cy="5822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Гуманистический подход – главный ориентир в реализации  морального, политического, правового регулирования межэтнических отношений.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Признание и уважение многообразия культур, приверженности идеям мира, согласия, неприятие насилия в отношениях между народами.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Развитие и постоянное функционирование демократии, обеспечение реализации прав и свобод личности, этнических сообществ, независимо от национальной принадлежности.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Нацеленность государственных органов, СМИ, образования, спорта, всех форм литературы и  искусства на формирование у граждан и особенно у молодежи, культуры межэтнического общения.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213" y="188913"/>
            <a:ext cx="7164387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Регулирование межэтнических отношений: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2275" y="549275"/>
            <a:ext cx="5654675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Пути урегулирования конфликтов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913" y="1557338"/>
            <a:ext cx="7561262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Применение правовых механизмов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Переговоры между конфликтующими сторонами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Информационный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Совместные миротворческие выступления представителей разных конфессий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Государственная поддержка политики многокультурности</a:t>
            </a:r>
          </a:p>
        </p:txBody>
      </p:sp>
      <p:pic>
        <p:nvPicPr>
          <p:cNvPr id="26627" name="Рисунок 5" descr="8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4868863"/>
            <a:ext cx="4762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476250"/>
            <a:ext cx="79470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Конституционные основы государственной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национальной политики Республики Беларусь: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3" y="1857375"/>
            <a:ext cx="766762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Национальная политика – составная часть политической деятельности государства, регулирующая межэтнические отношения в различных сферах  жизни общества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 основе демократической национальной политики – уважительное отношение к людям, представляющим любую этническую общность, установка на сотрудничество и сближение народов.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179388" y="404813"/>
            <a:ext cx="79565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 В документах ООН указывается, что толерантность является</a:t>
            </a:r>
            <a:r>
              <a:rPr lang="ru-RU" sz="2000" b="1" i="1">
                <a:solidFill>
                  <a:srgbClr val="7030A0"/>
                </a:solidFill>
              </a:rPr>
              <a:t>:</a:t>
            </a:r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 </a:t>
            </a:r>
            <a:endParaRPr lang="en-US" sz="2000" b="1" i="1">
              <a:solidFill>
                <a:srgbClr val="7030A0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моральным долгом, правовой и политической потребностью,ведет от культуры войны к культуре мира.</a:t>
            </a:r>
          </a:p>
          <a:p>
            <a:pPr>
              <a:buFont typeface="Wingdings" pitchFamily="2" charset="2"/>
              <a:buChar char="Ø"/>
            </a:pPr>
            <a:endParaRPr lang="ru-RU" sz="2000" b="1" i="1">
              <a:solidFill>
                <a:srgbClr val="7030A0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 Направлена на уважение и понимание многообразия культур.</a:t>
            </a:r>
          </a:p>
          <a:p>
            <a:pPr>
              <a:buFont typeface="Wingdings" pitchFamily="2" charset="2"/>
              <a:buChar char="Ø"/>
            </a:pPr>
            <a:endParaRPr lang="ru-RU" sz="2000" b="1" i="1">
              <a:solidFill>
                <a:srgbClr val="7030A0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 Означает активное отношение к действительности, </a:t>
            </a:r>
          </a:p>
          <a:p>
            <a:r>
              <a:rPr lang="ru-RU" sz="2000" b="1" i="1">
                <a:solidFill>
                  <a:srgbClr val="7030A0"/>
                </a:solidFill>
                <a:latin typeface="Trebuchet MS" pitchFamily="34" charset="0"/>
              </a:rPr>
              <a:t>формируемое на основе признания универсальных прав и свобод человека.</a:t>
            </a:r>
          </a:p>
        </p:txBody>
      </p:sp>
      <p:pic>
        <p:nvPicPr>
          <p:cNvPr id="28674" name="Рисунок 3" descr="164ru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149725"/>
            <a:ext cx="36957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" y="0"/>
            <a:ext cx="7885113" cy="6011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Основные принципы толерантности</a:t>
            </a:r>
            <a:endParaRPr lang="ru-RU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Отказ от насилия как непримиримого средства приобщения человека к какой-либо идеи. Добровольность выбора, «свобода совести»,акцент на искренности убеждений.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Умение принудить себя, не принуждая других. Страх и принуждение</a:t>
            </a:r>
            <a:r>
              <a:rPr lang="ru-RU" b="1" i="1">
                <a:solidFill>
                  <a:srgbClr val="5C1F34"/>
                </a:solidFill>
              </a:rPr>
              <a:t> </a:t>
            </a: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извне не способствуют формированию терпимости,  хотя в качестве</a:t>
            </a:r>
            <a:r>
              <a:rPr lang="ru-RU" b="1" i="1">
                <a:solidFill>
                  <a:srgbClr val="5C1F34"/>
                </a:solidFill>
              </a:rPr>
              <a:t> </a:t>
            </a: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воспитательного фактора  в определенный момент дисциплинируют людей, при этом  формируя определенные нравы.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Толерантность, в европейском понимании, задает пример «законопослушания», подчинения законам, традициям и обычаям.</a:t>
            </a:r>
          </a:p>
          <a:p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Подчинение законам, а не воли большинства или одной личности, представляется важным фактором общественного развития. 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Принятие ДРУГОГО, который может отличаться по разным признакам – национальным, расовым, культурным, религиозным и т.д.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5C1F34"/>
                </a:solidFill>
                <a:latin typeface="Trebuchet MS" pitchFamily="34" charset="0"/>
              </a:rPr>
              <a:t>Формирование взаимоотношений согласно «золотому» правилу: «Поступай по отношению к другим так, как ты хотел бы, чтобы они поступали по отношению к тебе»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" y="642938"/>
            <a:ext cx="7704138" cy="529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Республика Беларусь – толерантное государство.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Из истории мы хорошо знаем, к каким катастрофическим последствиям приводят попытки разжигания национальной розни.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 не зря цивилизованный человек проверяет другого в том числе и по отношению к другим нациям.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Давайте твердо уверуем: все нации и народности  равнозначны, одинаковы в правах.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Нужно строить отношения Между ними на принципах ТОЛЕРАНТНОСТИ.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«Нет плохой нации, есть плохие люди»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31746" name="Рисунок 3" descr="images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868863"/>
            <a:ext cx="19478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Послание к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Колоссянам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святого апостола Павла. Гл. 3 :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239000" cy="5099050"/>
          </a:xfrm>
        </p:spPr>
        <p:txBody>
          <a:bodyPr/>
          <a:lstStyle/>
          <a:p>
            <a:endParaRPr lang="ru-RU" smtClean="0"/>
          </a:p>
          <a:p>
            <a:r>
              <a:rPr lang="ru-RU" b="1" smtClean="0"/>
              <a:t>А теперь вы отложите все: гнев, ярость, злобу, злоречие, сквернословие уст ваших; не говорите лжи друг другу, совлекшись ветхого человека с делами его и облекшись в нового, который обновляется в познании по образу Создавшего его, где нет ни Еллина, ни Иудея, ни обрезания, ни необрезания, варвара, Скифа, раба, свободного, но все и во всем Христос. 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350" y="692150"/>
            <a:ext cx="595471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Цель кураторского часа: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450" y="1196975"/>
            <a:ext cx="77771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Ознакомить с проявлениями толерантности в межнациональных отношениях.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2071688"/>
            <a:ext cx="28797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Задачи: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3" y="2571750"/>
            <a:ext cx="817245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Определить, в чем заключается межэтническое сотрудничество.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Рассмотреть причины и сущность межэтнических конфликтов.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Узнать основные способы регулирования межэтнических отношений.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Понять, в чем заключены принципы толерантности вообще и в отношениях наций в частности.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285750"/>
            <a:ext cx="7904163" cy="4818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D488C5"/>
                </a:solidFill>
                <a:latin typeface="Trebuchet MS" pitchFamily="34" charset="0"/>
              </a:rPr>
              <a:t>Межэтнические (межнациональные) отношения:</a:t>
            </a:r>
          </a:p>
          <a:p>
            <a:endParaRPr lang="ru-RU" sz="2400" b="1">
              <a:solidFill>
                <a:srgbClr val="A34B73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>
                <a:solidFill>
                  <a:srgbClr val="A34B73"/>
                </a:solidFill>
                <a:latin typeface="Trebuchet MS" pitchFamily="34" charset="0"/>
              </a:rPr>
              <a:t> это отношения между этносами (народами), охватывающие все сферы общественной жизни.</a:t>
            </a:r>
          </a:p>
          <a:p>
            <a:pPr>
              <a:buFont typeface="Arial" charset="0"/>
              <a:buChar char="•"/>
            </a:pPr>
            <a:endParaRPr lang="ru-RU" b="1" i="1">
              <a:solidFill>
                <a:srgbClr val="852F74"/>
              </a:solidFill>
              <a:latin typeface="Trebuchet MS" pitchFamily="34" charset="0"/>
            </a:endParaRPr>
          </a:p>
          <a:p>
            <a:endParaRPr lang="ru-RU">
              <a:latin typeface="Trebuchet MS" pitchFamily="34" charset="0"/>
            </a:endParaRPr>
          </a:p>
          <a:p>
            <a:endParaRPr lang="ru-RU">
              <a:latin typeface="Trebuchet MS" pitchFamily="34" charset="0"/>
            </a:endParaRPr>
          </a:p>
          <a:p>
            <a:r>
              <a:rPr lang="ru-RU" sz="2000" b="1">
                <a:solidFill>
                  <a:srgbClr val="D488C5"/>
                </a:solidFill>
                <a:latin typeface="Trebuchet MS" pitchFamily="34" charset="0"/>
              </a:rPr>
              <a:t>Проблема межэтнических отношений многоаспектна и сложна.</a:t>
            </a:r>
          </a:p>
          <a:p>
            <a:r>
              <a:rPr lang="ru-RU" sz="2000" b="1">
                <a:solidFill>
                  <a:srgbClr val="D488C5"/>
                </a:solidFill>
                <a:latin typeface="Trebuchet MS" pitchFamily="34" charset="0"/>
              </a:rPr>
              <a:t> Она включает в себя следующие вопросы:</a:t>
            </a:r>
          </a:p>
          <a:p>
            <a:endParaRPr lang="ru-RU" b="1">
              <a:solidFill>
                <a:srgbClr val="D488C5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A34B73"/>
                </a:solidFill>
                <a:latin typeface="Trebuchet MS" pitchFamily="34" charset="0"/>
              </a:rPr>
              <a:t>история и современная повседневная жизнь;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A34B73"/>
                </a:solidFill>
                <a:latin typeface="Trebuchet MS" pitchFamily="34" charset="0"/>
              </a:rPr>
              <a:t> духовный мир личности;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A34B73"/>
                </a:solidFill>
                <a:latin typeface="Trebuchet MS" pitchFamily="34" charset="0"/>
              </a:rPr>
              <a:t>Культура; Образование; Социология; Психология; </a:t>
            </a:r>
          </a:p>
          <a:p>
            <a:pPr>
              <a:buFont typeface="Wingdings" pitchFamily="2" charset="2"/>
              <a:buChar char="Ø"/>
            </a:pPr>
            <a:r>
              <a:rPr lang="ru-RU" b="1" i="1">
                <a:solidFill>
                  <a:srgbClr val="A34B73"/>
                </a:solidFill>
                <a:latin typeface="Trebuchet MS" pitchFamily="34" charset="0"/>
              </a:rPr>
              <a:t>экономические, политические, правовые отношения.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500063"/>
            <a:ext cx="802798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  <a:cs typeface="+mn-cs"/>
              </a:rPr>
              <a:t>Этнология </a:t>
            </a:r>
            <a:r>
              <a:rPr lang="ru-RU" dirty="0">
                <a:latin typeface="+mn-lt"/>
                <a:cs typeface="+mn-cs"/>
              </a:rPr>
              <a:t>–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наука, изучающая процессы формирования  различных этнических групп, их идентичность, формы их культурной самоорганизации , их коллективного поведения, взаимодействия личности и социальной среды.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38" y="3141663"/>
            <a:ext cx="74295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8A2E4E"/>
                </a:solidFill>
                <a:latin typeface="Trebuchet MS" pitchFamily="34" charset="0"/>
              </a:rPr>
              <a:t>Два уровня межэтнических отношений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571500" y="4286250"/>
            <a:ext cx="3024188" cy="1871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Взаимодействие народов в разных сферах общественной жизни</a:t>
            </a:r>
          </a:p>
        </p:txBody>
      </p:sp>
      <p:sp>
        <p:nvSpPr>
          <p:cNvPr id="6" name="Овал 5"/>
          <p:cNvSpPr/>
          <p:nvPr/>
        </p:nvSpPr>
        <p:spPr>
          <a:xfrm>
            <a:off x="4786313" y="4214813"/>
            <a:ext cx="3024187" cy="1944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Межличностные отношения людей разных национальностей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188" y="2000250"/>
            <a:ext cx="76327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  <a:cs typeface="+mn-cs"/>
              </a:rPr>
              <a:t>Этнос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– большие по численности кровнородственные группы людей, образующие племя, народ или нацию.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38" y="928688"/>
            <a:ext cx="7056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Две тенденции этнических отношений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835150" y="1844675"/>
            <a:ext cx="484188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795963" y="1773238"/>
            <a:ext cx="485775" cy="719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2643188"/>
            <a:ext cx="266382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Межнациональная дифференциация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875" y="2571750"/>
            <a:ext cx="27368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Межнациональная интеграция</a:t>
            </a:r>
          </a:p>
        </p:txBody>
      </p:sp>
      <p:pic>
        <p:nvPicPr>
          <p:cNvPr id="19462" name="Рисунок 7" descr="images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0"/>
            <a:ext cx="10953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928688" y="4572000"/>
            <a:ext cx="3313112" cy="165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Стремление к саморазвитию, национальной самостоятельности, развитию национальной культуры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581525"/>
            <a:ext cx="3384550" cy="165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Расширение связей между различными нациями, тенденция к восприятию всего лучшего, что создано другими народами</a:t>
            </a:r>
          </a:p>
        </p:txBody>
      </p:sp>
      <p:cxnSp>
        <p:nvCxnSpPr>
          <p:cNvPr id="12" name="Прямая со стрелкой 11"/>
          <p:cNvCxnSpPr>
            <a:cxnSpLocks noChangeShapeType="1"/>
          </p:cNvCxnSpPr>
          <p:nvPr/>
        </p:nvCxnSpPr>
        <p:spPr bwMode="auto">
          <a:xfrm>
            <a:off x="2124075" y="4005263"/>
            <a:ext cx="0" cy="360362"/>
          </a:xfrm>
          <a:prstGeom prst="straightConnector1">
            <a:avLst/>
          </a:prstGeom>
          <a:noFill/>
          <a:ln w="11430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" name="Прямая со стрелкой 15"/>
          <p:cNvCxnSpPr/>
          <p:nvPr/>
        </p:nvCxnSpPr>
        <p:spPr>
          <a:xfrm rot="5400000">
            <a:off x="5905501" y="4184650"/>
            <a:ext cx="360362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3" y="428625"/>
            <a:ext cx="80279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Интеграция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 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(от лат. integrum — целое; лат. ntegratio — восстановление, восполнение) — сплочение, объединение политических, экономических, государственных и общественных структур в рамках региона, страны, мира.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714625" y="2133600"/>
            <a:ext cx="380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Trebuchet MS" pitchFamily="34" charset="0"/>
              </a:rPr>
              <a:t>  Интеграция</a:t>
            </a:r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323850" y="3933825"/>
            <a:ext cx="3600450" cy="230346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Экономическая и политическая интеграция</a:t>
            </a: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356100" y="3933825"/>
            <a:ext cx="3455988" cy="230346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Интеграция национальных образований в пределах страны</a:t>
            </a:r>
          </a:p>
        </p:txBody>
      </p:sp>
      <p:pic>
        <p:nvPicPr>
          <p:cNvPr id="20487" name="Рисунок 8" descr="images (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708275"/>
            <a:ext cx="1566862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88" y="549275"/>
            <a:ext cx="8786812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Межнациональный конфликт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– одна из форм отношений между  национальными общностями, характеризующаяся состоянием взаимных претензий, открытым противостоянием этносов, народов и наций друг к другу, имеющим тенденцию к нарастанию противостояния вплоть  до вооруженных столкновений, открытых войн</a:t>
            </a:r>
            <a:r>
              <a:rPr lang="ru-RU" dirty="0">
                <a:latin typeface="+mn-lt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438" y="2276475"/>
            <a:ext cx="6526212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 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Этнический конфликт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3786188"/>
            <a:ext cx="4210050" cy="2857500"/>
          </a:xfrm>
          <a:prstGeom prst="roundRect">
            <a:avLst>
              <a:gd name="adj" fmla="val 211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Любая конкуренция между группами, от противоборства за обладание ограниченными ресурсами до социальной конкуренции, во всех тех случаях, когда противостоящая сторона определяется с точки зрения этнической принадлежности её членов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4875" y="3929063"/>
            <a:ext cx="2879725" cy="2425700"/>
          </a:xfrm>
          <a:prstGeom prst="roundRect">
            <a:avLst>
              <a:gd name="adj" fmla="val 262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Любая форма противоборства, в котором стороны мобилизуются, действуют и страдают, исходя их этнических различий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195513" y="2852738"/>
            <a:ext cx="484187" cy="8636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67400" y="2924175"/>
            <a:ext cx="484188" cy="78581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13" y="836613"/>
            <a:ext cx="7672387" cy="16144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Причины межнациональных конфликтов: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8175" y="1268413"/>
            <a:ext cx="33909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Территориальные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Экономические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Социальные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Культурно-языковые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2988" y="3213100"/>
            <a:ext cx="76327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     Источники межэтнической напряженности: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5375" y="4941888"/>
            <a:ext cx="23495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Национализм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Ксенофобия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Шовинизм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77ACA0-2C6A-406C-B54E-EA65B3470CA2}"/>
</file>

<file path=customXml/itemProps2.xml><?xml version="1.0" encoding="utf-8"?>
<ds:datastoreItem xmlns:ds="http://schemas.openxmlformats.org/officeDocument/2006/customXml" ds:itemID="{7119AD63-7D4F-4E16-853A-58E9A165F413}"/>
</file>

<file path=customXml/itemProps3.xml><?xml version="1.0" encoding="utf-8"?>
<ds:datastoreItem xmlns:ds="http://schemas.openxmlformats.org/officeDocument/2006/customXml" ds:itemID="{AC7C2FBD-F9F4-42B7-BBB6-6D4D985B5566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1021</TotalTime>
  <Words>1050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Послание к Колоссянам святого апостола Павла. Гл. 3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в межнациональных отношениях</dc:title>
  <dc:creator>Демонстрационная версия</dc:creator>
  <cp:lastModifiedBy>Dmitry Tarasov</cp:lastModifiedBy>
  <cp:revision>103</cp:revision>
  <dcterms:created xsi:type="dcterms:W3CDTF">2012-04-25T11:58:44Z</dcterms:created>
  <dcterms:modified xsi:type="dcterms:W3CDTF">2016-05-31T08:12:21Z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