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7" r:id="rId3"/>
    <p:sldId id="298" r:id="rId4"/>
    <p:sldId id="299" r:id="rId5"/>
    <p:sldId id="300" r:id="rId6"/>
    <p:sldId id="301" r:id="rId7"/>
    <p:sldId id="302" r:id="rId8"/>
    <p:sldId id="303" r:id="rId9"/>
    <p:sldId id="30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57" r:id="rId18"/>
    <p:sldId id="287" r:id="rId19"/>
    <p:sldId id="295" r:id="rId20"/>
    <p:sldId id="258" r:id="rId21"/>
    <p:sldId id="259" r:id="rId22"/>
    <p:sldId id="316" r:id="rId23"/>
    <p:sldId id="269" r:id="rId24"/>
    <p:sldId id="260" r:id="rId25"/>
    <p:sldId id="264" r:id="rId26"/>
    <p:sldId id="305" r:id="rId27"/>
    <p:sldId id="306" r:id="rId28"/>
    <p:sldId id="262" r:id="rId29"/>
    <p:sldId id="263" r:id="rId30"/>
    <p:sldId id="265" r:id="rId31"/>
    <p:sldId id="266" r:id="rId32"/>
    <p:sldId id="318" r:id="rId33"/>
    <p:sldId id="270" r:id="rId34"/>
    <p:sldId id="286" r:id="rId35"/>
    <p:sldId id="279" r:id="rId36"/>
    <p:sldId id="26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003399"/>
    <a:srgbClr val="000066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83" autoAdjust="0"/>
  </p:normalViewPr>
  <p:slideViewPr>
    <p:cSldViewPr showGuides="1">
      <p:cViewPr varScale="1">
        <p:scale>
          <a:sx n="103" d="100"/>
          <a:sy n="103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8468FDC-B90A-4510-AEA5-6ACC476C4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28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D392709-EA34-454E-8225-F80708EDE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17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D7DA107-BC44-411F-B1CB-62C267D0E988}" type="slidenum">
              <a:rPr lang="ru-RU" smtClean="0">
                <a:latin typeface="Times New Roman" pitchFamily="18" charset="0"/>
              </a:rPr>
              <a:pPr/>
              <a:t>1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C65B886-5F88-4530-A879-10FEBE10B96D}" type="slidenum">
              <a:rPr lang="ru-RU" smtClean="0">
                <a:latin typeface="Times New Roman" pitchFamily="18" charset="0"/>
              </a:rPr>
              <a:pPr/>
              <a:t>2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C482A4A-27B2-4E3A-B623-C53CCD72A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3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185F-CA4A-41F2-B11C-DA1536F2E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04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462F1-C02F-4B2A-B001-D390CCCB1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32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90C0-2439-45B3-A8A4-E021EC1C0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FF0B-A540-4150-ABFC-2A6EFFFC5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3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280A6-F38F-40DD-846F-647C62309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8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4A7F8-D3B8-4E98-ABE9-58ED0AA01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93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4D17-6DD5-4F81-9646-2F6B7A6FA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4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78D5D-2C57-467A-BFC1-35B34E073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3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813845-8D93-4482-AA36-0A5790F8D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83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6EC4CE-87E9-44C1-A726-AFED76301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77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5B29FC-369B-4AC1-8189-680317EC4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73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AE48EE-6C40-4550-AB6A-BFFD13329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35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A1B52-2AC3-477D-BE8B-B6735437E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2EF1AA-1B4D-4DEF-A04F-936071614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379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2F51FD1-D2FD-41D6-9C88-41A8385E3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9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2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9FAAE9F-BCED-4FE2-A775-167C22E8C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57" r:id="rId2"/>
    <p:sldLayoutId id="2147484067" r:id="rId3"/>
    <p:sldLayoutId id="2147484068" r:id="rId4"/>
    <p:sldLayoutId id="2147484069" r:id="rId5"/>
    <p:sldLayoutId id="2147484070" r:id="rId6"/>
    <p:sldLayoutId id="2147484058" r:id="rId7"/>
    <p:sldLayoutId id="2147484071" r:id="rId8"/>
    <p:sldLayoutId id="2147484072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92;&#1080;&#1083;&#1100;&#1084;%20&#1086;%20&#1073;&#1077;&#1078;&#1077;&#1085;&#1094;&#1072;&#1093;.m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одзаголовок 3"/>
          <p:cNvSpPr>
            <a:spLocks noGrp="1"/>
          </p:cNvSpPr>
          <p:nvPr>
            <p:ph idx="1"/>
          </p:nvPr>
        </p:nvSpPr>
        <p:spPr>
          <a:xfrm>
            <a:off x="500063" y="214313"/>
            <a:ext cx="7858125" cy="28575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endParaRPr lang="ru-RU" sz="2000" b="1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1928802"/>
            <a:ext cx="7643866" cy="12858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7200" dirty="0" smtClean="0">
                <a:latin typeface="Monotype Corsiva" pitchFamily="66" charset="0"/>
              </a:rPr>
              <a:t>«Беженцы»</a:t>
            </a:r>
            <a:br>
              <a:rPr lang="ru-RU" sz="7200" dirty="0" smtClean="0">
                <a:latin typeface="Monotype Corsiva" pitchFamily="66" charset="0"/>
              </a:rPr>
            </a:b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0"/>
            <a:ext cx="8686800" cy="4525963"/>
          </a:xfrm>
        </p:spPr>
        <p:txBody>
          <a:bodyPr/>
          <a:lstStyle/>
          <a:p>
            <a:pPr marL="609600" indent="-609600" algn="ctr" eaLnBrk="1" hangingPunct="1">
              <a:buFont typeface="Wingdings 3" pitchFamily="18" charset="2"/>
              <a:buNone/>
              <a:defRPr/>
            </a:pPr>
            <a:r>
              <a:rPr lang="ru-RU" sz="2800" b="1" dirty="0" smtClean="0"/>
              <a:t>	</a:t>
            </a:r>
            <a:r>
              <a:rPr lang="ru-RU" sz="29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Дайте определение понятия «беженец»</a:t>
            </a:r>
          </a:p>
          <a:p>
            <a:pPr marL="609600" indent="-609600" eaLnBrk="1" hangingPunct="1">
              <a:defRPr/>
            </a:pPr>
            <a:endParaRPr lang="ru-RU" sz="2800" b="1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</a:rPr>
              <a:t>1) Человек, который покинул место своего жительства из-за военных действий или природных катаклизмов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</a:rPr>
              <a:t>2) Человек, который покидает свою страну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</a:rPr>
              <a:t>3) Человек без места жительства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14563" y="3143250"/>
          <a:ext cx="62928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6297714" imgH="3426249" progId="Excel.Chart.8">
                  <p:embed/>
                </p:oleObj>
              </mc:Choice>
              <mc:Fallback>
                <p:oleObj r:id="rId3" imgW="6297714" imgH="3426249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3143250"/>
                        <a:ext cx="62928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0"/>
            <a:ext cx="8686800" cy="4525963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ru-RU" sz="29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Дайте определение понятия «мигрант»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</a:rPr>
              <a:t>1) Это человек, который мигрирует из страны в страну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</a:rPr>
              <a:t>2) Человек, переехавший проживать в другую страну с целью улучшения качества жизни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</a:rPr>
              <a:t>3) Человек, который выезжает из страны легально или нелегально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</a:rPr>
              <a:t>4) Человек, который уехал из своей страны из-за финансовых или социальных проблем</a:t>
            </a: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182813" y="3143250"/>
          <a:ext cx="6961187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3" imgW="6962235" imgH="3712786" progId="Excel.Chart.8">
                  <p:embed/>
                </p:oleObj>
              </mc:Choice>
              <mc:Fallback>
                <p:oleObj r:id="rId3" imgW="6962235" imgH="3712786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3143250"/>
                        <a:ext cx="6961187" cy="371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5776" y="6350"/>
            <a:ext cx="8229599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/>
              </a:rPr>
              <a:t>Как вы думаете, по каким причинам люди чаще всего становятся беженцами?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8686800" cy="2692400"/>
          </a:xfrm>
        </p:spPr>
        <p:txBody>
          <a:bodyPr>
            <a:normAutofit fontScale="92500"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</a:rPr>
              <a:t>1) Из-за войны, голода, житейских обстоятельств, 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</a:rPr>
              <a:t>природных катаклизмов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</a:rPr>
              <a:t>2) Потому что они совершили какое-то преступление и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</a:rPr>
              <a:t>хотят скрыться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</a:rPr>
              <a:t>3) Потому что возникают проблемы с работой,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</a:rPr>
              <a:t>материальным положением и др.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</a:rPr>
              <a:t>4) Потому что многие не знают своих прав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857375" y="3786188"/>
          <a:ext cx="7643813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3" imgW="5572227" imgH="2859272" progId="Excel.Chart.8">
                  <p:embed/>
                </p:oleObj>
              </mc:Choice>
              <mc:Fallback>
                <p:oleObj r:id="rId3" imgW="5572227" imgH="2859272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786188"/>
                        <a:ext cx="7643813" cy="340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7225" y="3159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/>
              <a:t>Сколько на сегодняшний день насчитывается беженцев в мире?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28775"/>
            <a:ext cx="8424863" cy="20875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333399"/>
                </a:solidFill>
              </a:rPr>
              <a:t>1) Около 1 000 000 человек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333399"/>
                </a:solidFill>
              </a:rPr>
              <a:t>2) Около 6 000 000 человек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333399"/>
                </a:solidFill>
              </a:rPr>
              <a:t>3) Около 20 000 000 человек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333399"/>
                </a:solidFill>
              </a:rPr>
              <a:t>4) Около 280 000 000 человек</a:t>
            </a: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857375" y="3643313"/>
          <a:ext cx="7107238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3" imgW="5968501" imgH="3036071" progId="Excel.Chart.8">
                  <p:embed/>
                </p:oleObj>
              </mc:Choice>
              <mc:Fallback>
                <p:oleObj r:id="rId3" imgW="5968501" imgH="3036071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643313"/>
                        <a:ext cx="7107238" cy="361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/>
              </a:rPr>
              <a:t>Кто, по вашему мнению, из этих известных людей был беженцем?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18288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</a:rPr>
              <a:t>1) Зигмунд Фрейд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</a:rPr>
              <a:t>2) Альберт Эйнштейн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</a:rPr>
              <a:t>3) Марлен Дитрих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</a:rPr>
              <a:t>4) Александр Солженицын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b="1" dirty="0" smtClean="0"/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487488" y="2714625"/>
          <a:ext cx="7604125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3" imgW="6187976" imgH="3371380" progId="Excel.Chart.8">
                  <p:embed/>
                </p:oleObj>
              </mc:Choice>
              <mc:Fallback>
                <p:oleObj r:id="rId3" imgW="6187976" imgH="3371380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2714625"/>
                        <a:ext cx="7604125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Сколько человек получили статус беженца в Республике Беларусь?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1900238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</a:rPr>
              <a:t>1) Около 700 человек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</a:rPr>
              <a:t>2) Около 9000 человек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</a:rPr>
              <a:t>3) Около 1 000 000 человек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</a:rPr>
              <a:t>4) Около 3 450 000 человек</a:t>
            </a:r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571625" y="3286125"/>
          <a:ext cx="7572375" cy="412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3" imgW="6120914" imgH="3334801" progId="Excel.Chart.8">
                  <p:embed/>
                </p:oleObj>
              </mc:Choice>
              <mc:Fallback>
                <p:oleObj r:id="rId3" imgW="6120914" imgH="3334801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286125"/>
                        <a:ext cx="7572375" cy="412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/>
              </a:rPr>
              <a:t>Что, на Ваш взгляд, приносят беженцы государству?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1828800"/>
          </a:xfrm>
        </p:spPr>
        <p:txBody>
          <a:bodyPr>
            <a:normAutofit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</a:rPr>
              <a:t>1) Пользу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</a:rPr>
              <a:t>2) Проблемы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</a:rPr>
              <a:t>3) Пользу и проблемы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</a:rPr>
              <a:t>4) Ни пользу, ни проблемы</a:t>
            </a: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822450" y="3225800"/>
          <a:ext cx="7321550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3" imgW="6011177" imgH="3273836" progId="Excel.Chart.8">
                  <p:embed/>
                </p:oleObj>
              </mc:Choice>
              <mc:Fallback>
                <p:oleObj r:id="rId3" imgW="6011177" imgH="3273836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3225800"/>
                        <a:ext cx="7321550" cy="398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idx="1"/>
          </p:nvPr>
        </p:nvSpPr>
        <p:spPr>
          <a:xfrm>
            <a:off x="214313" y="928688"/>
            <a:ext cx="8929687" cy="4525962"/>
          </a:xfrm>
        </p:spPr>
        <p:txBody>
          <a:bodyPr/>
          <a:lstStyle/>
          <a:p>
            <a:pPr algn="ctr" eaLnBrk="1" hangingPunct="1"/>
            <a:endParaRPr lang="ru-RU" sz="5400" b="1" smtClean="0">
              <a:solidFill>
                <a:srgbClr val="000066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9600" b="1" smtClean="0">
                <a:solidFill>
                  <a:srgbClr val="000066"/>
                </a:solidFill>
              </a:rPr>
              <a:t>Беженцы -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500063" y="285750"/>
            <a:ext cx="8358187" cy="6215063"/>
          </a:xfrm>
        </p:spPr>
        <p:txBody>
          <a:bodyPr/>
          <a:lstStyle/>
          <a:p>
            <a:pPr eaLnBrk="1" hangingPunct="1"/>
            <a:r>
              <a:rPr lang="ru-RU" sz="3000" b="1" smtClean="0">
                <a:solidFill>
                  <a:srgbClr val="333399"/>
                </a:solidFill>
              </a:rPr>
              <a:t>Беженцы – люди, оставившие место своего жительства вследствие какого – нибудь бедствия. В международном праве беженцы-лица, покинувшие свою страну в силу вполне обоснованных опасений стать жертвой преследований по признаку расы, вероисповедания, гражданства, принадлежности к определенной социальной группе или политических убеждений и не имеющие возможности или желания вернуться в нее вследствие таких опасений.</a:t>
            </a:r>
            <a:endParaRPr lang="ru-RU" sz="300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Фильм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фильм о беженцах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7630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3"/>
          <p:cNvSpPr>
            <a:spLocks noChangeArrowheads="1"/>
          </p:cNvSpPr>
          <p:nvPr/>
        </p:nvSpPr>
        <p:spPr bwMode="auto">
          <a:xfrm>
            <a:off x="250825" y="785813"/>
            <a:ext cx="8424863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ru-RU" sz="9600" b="1">
                <a:solidFill>
                  <a:srgbClr val="000066"/>
                </a:solidFill>
                <a:latin typeface="Times New Roman" pitchFamily="18" charset="0"/>
              </a:rPr>
              <a:t>Поддерживая </a:t>
            </a:r>
          </a:p>
          <a:p>
            <a:pPr algn="ctr"/>
            <a:r>
              <a:rPr kumimoji="1" lang="ru-RU" sz="9600" b="1">
                <a:solidFill>
                  <a:srgbClr val="000066"/>
                </a:solidFill>
                <a:latin typeface="Times New Roman" pitchFamily="18" charset="0"/>
              </a:rPr>
              <a:t>огонек </a:t>
            </a:r>
          </a:p>
          <a:p>
            <a:pPr algn="ctr"/>
            <a:r>
              <a:rPr kumimoji="1" lang="ru-RU" sz="9600" b="1">
                <a:solidFill>
                  <a:srgbClr val="000066"/>
                </a:solidFill>
                <a:latin typeface="Times New Roman" pitchFamily="18" charset="0"/>
              </a:rPr>
              <a:t>надежды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843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1286888842_belar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0"/>
            <a:ext cx="4787900" cy="4054475"/>
          </a:xfrm>
        </p:spPr>
      </p:pic>
      <p:pic>
        <p:nvPicPr>
          <p:cNvPr id="29699" name="Picture 6" descr="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21050"/>
            <a:ext cx="4716463" cy="3536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333399"/>
                </a:solidFill>
              </a:rPr>
              <a:t>Кто из вас жил только на одном месте?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333399"/>
                </a:solidFill>
              </a:rPr>
              <a:t>Кто переезжал хоть один раз?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333399"/>
                </a:solidFill>
              </a:rPr>
              <a:t>Как вы чувствовали себя первое время после переезда?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333399"/>
                </a:solidFill>
              </a:rPr>
              <a:t>Как быстро вы нашли друзей?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333399"/>
                </a:solidFill>
              </a:rPr>
              <a:t>Кто вам помог привыкнуть к новому месту?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333399"/>
                </a:solidFill>
              </a:rPr>
              <a:t>А что было труднее всего?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1323975"/>
          </a:xfrm>
        </p:spPr>
        <p:txBody>
          <a:bodyPr/>
          <a:lstStyle/>
          <a:p>
            <a:r>
              <a:rPr lang="be-BY" smtClean="0">
                <a:solidFill>
                  <a:schemeClr val="bg1"/>
                </a:solidFill>
              </a:rPr>
              <a:t>Насельніцтву ні хлеба, ні іншых якіх-небудзь прадуктаў не выдаецца.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" b="570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50825" y="2781300"/>
            <a:ext cx="8893175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0066"/>
                </a:solidFill>
                <a:effectLst/>
              </a:rPr>
              <a:t>Инвестиции в </a:t>
            </a:r>
            <a:br>
              <a:rPr lang="ru-RU" sz="7200" dirty="0" smtClean="0">
                <a:solidFill>
                  <a:srgbClr val="000066"/>
                </a:solidFill>
                <a:effectLst/>
              </a:rPr>
            </a:br>
            <a:r>
              <a:rPr lang="ru-RU" sz="7200" dirty="0" smtClean="0">
                <a:solidFill>
                  <a:srgbClr val="000066"/>
                </a:solidFill>
                <a:effectLst/>
              </a:rPr>
              <a:t>беженцев – выброшенные</a:t>
            </a:r>
            <a:br>
              <a:rPr lang="ru-RU" sz="7200" dirty="0" smtClean="0">
                <a:solidFill>
                  <a:srgbClr val="000066"/>
                </a:solidFill>
                <a:effectLst/>
              </a:rPr>
            </a:br>
            <a:r>
              <a:rPr lang="ru-RU" sz="7200" dirty="0" smtClean="0">
                <a:solidFill>
                  <a:srgbClr val="000066"/>
                </a:solidFill>
                <a:effectLst/>
              </a:rPr>
              <a:t> деньги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28604"/>
            <a:ext cx="8893175" cy="507209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Они никогда </a:t>
            </a:r>
            <a:br>
              <a:rPr lang="ru-RU" sz="720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не будут</a:t>
            </a:r>
            <a:br>
              <a:rPr lang="ru-RU" sz="720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такими,</a:t>
            </a:r>
            <a:br>
              <a:rPr lang="ru-RU" sz="720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как мы?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unhcr_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2000250"/>
            <a:ext cx="3852863" cy="4525963"/>
          </a:xfrm>
        </p:spPr>
      </p:pic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78592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>УВКБ ООН – Управление Верховного комиссара ООН по делам беженцев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ctr" eaLnBrk="1" hangingPunct="1"/>
            <a:endParaRPr lang="ru-RU" sz="3000" b="1" smtClean="0"/>
          </a:p>
          <a:p>
            <a:pPr algn="ctr" eaLnBrk="1" hangingPunct="1"/>
            <a:r>
              <a:rPr lang="ru-RU" sz="3000" b="1" smtClean="0">
                <a:solidFill>
                  <a:srgbClr val="003399"/>
                </a:solidFill>
              </a:rPr>
              <a:t>УВКБ ООН – Управление Верховного комиссара ООН по делам беженцев. В своей резолюции 319 (</a:t>
            </a:r>
            <a:r>
              <a:rPr lang="en-US" sz="3000" b="1" smtClean="0">
                <a:solidFill>
                  <a:srgbClr val="003399"/>
                </a:solidFill>
              </a:rPr>
              <a:t>IV)</a:t>
            </a:r>
            <a:r>
              <a:rPr lang="ru-RU" sz="3000" b="1" smtClean="0">
                <a:solidFill>
                  <a:srgbClr val="003399"/>
                </a:solidFill>
              </a:rPr>
              <a:t> от 3 декабря 1949 года Генеральная Ассамблея Организации Объединенных Наций постановила учредить Управление Верховного комиссара ООН по делам беженцев(УВКБ ООН). В соответствии с резолюцией Генеральной Ассамблеи 428 (</a:t>
            </a:r>
            <a:r>
              <a:rPr lang="en-US" sz="3000" b="1" smtClean="0">
                <a:solidFill>
                  <a:srgbClr val="003399"/>
                </a:solidFill>
              </a:rPr>
              <a:t>V)</a:t>
            </a:r>
            <a:r>
              <a:rPr lang="ru-RU" sz="3000" b="1" smtClean="0">
                <a:solidFill>
                  <a:srgbClr val="003399"/>
                </a:solidFill>
              </a:rPr>
              <a:t> от 14 декабря 1950 года Управление было создано как вспомогательный орган Генеральной     </a:t>
            </a:r>
          </a:p>
          <a:p>
            <a:pPr algn="ctr" eaLnBrk="1" hangingPunct="1"/>
            <a:r>
              <a:rPr lang="ru-RU" sz="3000" b="1" smtClean="0">
                <a:solidFill>
                  <a:srgbClr val="003399"/>
                </a:solidFill>
              </a:rPr>
              <a:t>             Ассамблеи 1 января 1951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8401050" cy="6429375"/>
          </a:xfrm>
        </p:spPr>
        <p:txBody>
          <a:bodyPr/>
          <a:lstStyle/>
          <a:p>
            <a:pPr algn="ctr" eaLnBrk="1" hangingPunct="1"/>
            <a:endParaRPr lang="ru-RU" sz="3200" b="1" smtClean="0"/>
          </a:p>
          <a:p>
            <a:pPr algn="ctr" eaLnBrk="1" hangingPunct="1"/>
            <a:r>
              <a:rPr lang="ru-RU" sz="3200" b="1" smtClean="0">
                <a:solidFill>
                  <a:srgbClr val="003399"/>
                </a:solidFill>
              </a:rPr>
              <a:t>В настоящее время УВКБ ООН оказывает помощь более чем 20 млн. беженцев в разных регионах мира. Главная задача организации состоит в предоставлении международной защиты беженцам и изыскании окончательного решения проблемы беженцев путем оказания содействия правительствам для облегчения добровольной репатриации беженцев или их ассимиляции в новых странах.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5" descr="UNHCR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6" descr="unhcr_joli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813050" cy="4076700"/>
          </a:xfrm>
        </p:spPr>
      </p:pic>
      <p:pic>
        <p:nvPicPr>
          <p:cNvPr id="46084" name="Picture 9" descr="UNHCR_DADAAB_REGION,_KENYA_AFRICA_DOD_20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0"/>
            <a:ext cx="3132137" cy="4076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4"/>
          <p:cNvSpPr>
            <a:spLocks noGrp="1" noChangeArrowheads="1"/>
          </p:cNvSpPr>
          <p:nvPr>
            <p:ph idx="1"/>
          </p:nvPr>
        </p:nvSpPr>
        <p:spPr>
          <a:xfrm>
            <a:off x="684213" y="2349500"/>
            <a:ext cx="8229600" cy="42656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 smtClean="0">
                <a:solidFill>
                  <a:srgbClr val="003399"/>
                </a:solidFill>
              </a:rPr>
              <a:t>Статья 1 - Определение понятия «беженец»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 smtClean="0">
                <a:solidFill>
                  <a:srgbClr val="003399"/>
                </a:solidFill>
              </a:rPr>
              <a:t>Статья 2 - Общие обязательства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 smtClean="0">
                <a:solidFill>
                  <a:srgbClr val="003399"/>
                </a:solidFill>
              </a:rPr>
              <a:t>Статья 3 - Недопустимость дискриминации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 smtClean="0">
                <a:solidFill>
                  <a:srgbClr val="003399"/>
                </a:solidFill>
              </a:rPr>
              <a:t>Статья 4 - Религиозные убеждения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 smtClean="0">
                <a:solidFill>
                  <a:srgbClr val="003399"/>
                </a:solidFill>
              </a:rPr>
              <a:t>Статья 5 - Права, предоставленные независимо от настоящей Конвенции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 smtClean="0">
                <a:solidFill>
                  <a:srgbClr val="003399"/>
                </a:solidFill>
              </a:rPr>
              <a:t>Статья 25 - Административное содействие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 smtClean="0">
                <a:solidFill>
                  <a:srgbClr val="003399"/>
                </a:solidFill>
              </a:rPr>
              <a:t>Статья 26 - Свобода передвижения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 smtClean="0">
                <a:solidFill>
                  <a:srgbClr val="003399"/>
                </a:solidFill>
              </a:rPr>
              <a:t>Статья 27 - Удостоверение личности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 smtClean="0">
                <a:solidFill>
                  <a:srgbClr val="003399"/>
                </a:solidFill>
              </a:rPr>
              <a:t>Статья 28 - Проездные документы</a:t>
            </a:r>
          </a:p>
          <a:p>
            <a:pPr eaLnBrk="1" hangingPunct="1">
              <a:lnSpc>
                <a:spcPct val="90000"/>
              </a:lnSpc>
            </a:pPr>
            <a:endParaRPr lang="ru-RU" sz="2800" b="1" smtClean="0"/>
          </a:p>
        </p:txBody>
      </p:sp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effectLst/>
              </a:rPr>
              <a:t>Конвенция 1951 года о статусе беженцев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95288" y="1700213"/>
            <a:ext cx="8424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Times New Roman" pitchFamily="18" charset="0"/>
              </a:rPr>
              <a:t>Принята 28 июля 1951 года Конференцией полномочных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сканирование0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3399"/>
                </a:solidFill>
              </a:rPr>
              <a:t>Статья I - Общие положения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3399"/>
                </a:solidFill>
              </a:rPr>
              <a:t>Статья II - Сотрудничество национальных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3399"/>
                </a:solidFill>
              </a:rPr>
              <a:t>властей с Организацией Объединенных Наций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3399"/>
                </a:solidFill>
              </a:rPr>
              <a:t>Статья III - Информация о национальном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3399"/>
                </a:solidFill>
              </a:rPr>
              <a:t>законодательстве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3399"/>
                </a:solidFill>
              </a:rPr>
              <a:t>Статья IV - Разрешение споров</a:t>
            </a:r>
          </a:p>
        </p:txBody>
      </p:sp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effectLst/>
              </a:rPr>
              <a:t>Протокол 1967 года, касающийся статуса беженцев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3399"/>
                </a:solidFill>
              </a:rPr>
              <a:t>Статья 1 – Об убежищах, предоставляемых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3399"/>
                </a:solidFill>
              </a:rPr>
              <a:t>беженцам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3399"/>
                </a:solidFill>
              </a:rPr>
              <a:t>Статья 2 – О помощи государствам,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3399"/>
                </a:solidFill>
              </a:rPr>
              <a:t>принимающих беженцам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3399"/>
                </a:solidFill>
              </a:rPr>
              <a:t>Статья 3 – О защите прав беженцев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3399"/>
                </a:solidFill>
              </a:rPr>
              <a:t>Статья 4 – О выполнении государствами целей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3399"/>
                </a:solidFill>
              </a:rPr>
              <a:t>и принципов ООН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smtClean="0"/>
          </a:p>
        </p:txBody>
      </p:sp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effectLst/>
              </a:rPr>
              <a:t>Декларация 1967 года о территориальном убежище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 bwMode="auto">
          <a:xfrm>
            <a:off x="755650" y="2603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1400" smtClean="0">
                <a:solidFill>
                  <a:srgbClr val="003399"/>
                </a:solidFill>
                <a:effectLst/>
                <a:latin typeface="Times New Roman" pitchFamily="18" charset="0"/>
              </a:rPr>
              <a:t>ЗАКОН РЕСПУБЛИКИ БЕЛАРУСЬ</a:t>
            </a:r>
            <a:r>
              <a:rPr lang="ru-RU" sz="1400" i="1" smtClean="0">
                <a:solidFill>
                  <a:srgbClr val="003399"/>
                </a:solidFill>
                <a:effectLst/>
                <a:latin typeface="Times New Roman" pitchFamily="18" charset="0"/>
              </a:rPr>
              <a:t/>
            </a:r>
            <a:br>
              <a:rPr lang="ru-RU" sz="1400" i="1" smtClean="0">
                <a:solidFill>
                  <a:srgbClr val="003399"/>
                </a:solidFill>
                <a:effectLst/>
                <a:latin typeface="Times New Roman" pitchFamily="18" charset="0"/>
              </a:rPr>
            </a:br>
            <a:r>
              <a:rPr lang="ru-RU" sz="1400" i="1" smtClean="0">
                <a:solidFill>
                  <a:srgbClr val="003399"/>
                </a:solidFill>
                <a:effectLst/>
                <a:latin typeface="Times New Roman" pitchFamily="18" charset="0"/>
              </a:rPr>
              <a:t>от 23 июня 2008 г. № 354-З «</a:t>
            </a:r>
            <a:r>
              <a:rPr lang="ru-RU" sz="1400" smtClean="0">
                <a:solidFill>
                  <a:srgbClr val="003399"/>
                </a:solidFill>
                <a:effectLst/>
                <a:latin typeface="Times New Roman" pitchFamily="18" charset="0"/>
              </a:rPr>
              <a:t>О</a:t>
            </a:r>
            <a:r>
              <a:rPr lang="ru-RU" sz="1600" smtClean="0">
                <a:solidFill>
                  <a:srgbClr val="003399"/>
                </a:solidFill>
                <a:effectLst/>
                <a:latin typeface="Times New Roman" pitchFamily="18" charset="0"/>
              </a:rPr>
              <a:t> предоставлении иностранным гражданам и лицам без гражданства статуса беженца, дополнительной и временной защиты в Республике Беларусь»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300" smtClean="0">
                <a:solidFill>
                  <a:srgbClr val="003399"/>
                </a:solidFill>
                <a:latin typeface="Times New Roman" pitchFamily="18" charset="0"/>
              </a:rPr>
              <a:t>Закон определяет основания и порядок предоставления иностранным гражданам и лицам без гражданства статуса беженца, дополнительной и временной защиты в Республике Беларусь, основания утраты, аннулирования статуса беженца, дополнительной защиты, а также устанавливает правовые, экономические и социальные гарантии защиты прав и законных интересов иностранных граждан и лиц без гражданства, ходатайствующих о предоставлении статуса беженца или дополнительной защиты в Республике Беларусь, и иностранных граждан и лиц без гражданства, которым предоставлены статус беженца или дополнительная либо временная защита, в соответствии с законодательством Республики Беларусь, в том числе международными договорами Республики Беларусь, общепризнанными принципами и нормами международного права.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P10405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43500" cy="6858000"/>
          </a:xfrm>
        </p:spPr>
      </p:pic>
      <p:pic>
        <p:nvPicPr>
          <p:cNvPr id="51203" name="Picture 6" descr="Белорусский_Красный_Крест-Логотип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-449263"/>
            <a:ext cx="4057650" cy="4057651"/>
          </a:xfrm>
        </p:spPr>
      </p:pic>
      <p:pic>
        <p:nvPicPr>
          <p:cNvPr id="51204" name="Picture 9" descr="smolia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850" y="3124200"/>
            <a:ext cx="4067175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сканирование0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1" t="26219" r="20908" b="22658"/>
          <a:stretch>
            <a:fillRect/>
          </a:stretch>
        </p:blipFill>
        <p:spPr>
          <a:xfrm>
            <a:off x="5643563" y="2714625"/>
            <a:ext cx="3143250" cy="4143375"/>
          </a:xfrm>
        </p:spPr>
      </p:pic>
      <p:pic>
        <p:nvPicPr>
          <p:cNvPr id="52227" name="Picture 4" descr="сканирование0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27074" r="13165" b="38287"/>
          <a:stretch>
            <a:fillRect/>
          </a:stretch>
        </p:blipFill>
        <p:spPr>
          <a:xfrm>
            <a:off x="0" y="0"/>
            <a:ext cx="5648325" cy="371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сканирование0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" b="39583"/>
          <a:stretch>
            <a:fillRect/>
          </a:stretch>
        </p:blipFill>
        <p:spPr>
          <a:xfrm>
            <a:off x="0" y="0"/>
            <a:ext cx="3643313" cy="4714875"/>
          </a:xfrm>
        </p:spPr>
      </p:pic>
      <p:pic>
        <p:nvPicPr>
          <p:cNvPr id="53251" name="Picture 6" descr="сканирование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5" r="3999"/>
          <a:stretch>
            <a:fillRect/>
          </a:stretch>
        </p:blipFill>
        <p:spPr>
          <a:xfrm>
            <a:off x="3643313" y="1428750"/>
            <a:ext cx="5500687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костеръ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сканирование00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50118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сканирование0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сканирование00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сканирование000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" y="274638"/>
            <a:ext cx="8128000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6" descr="Безымянный.bmp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" b="416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357166"/>
            <a:ext cx="8229600" cy="564360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333399"/>
                </a:solidFill>
                <a:effectLst/>
              </a:rPr>
              <a:t>Результаты анкетирования по выявлению осведомленности </a:t>
            </a:r>
            <a:br>
              <a:rPr lang="ru-RU" sz="5400" dirty="0" smtClean="0">
                <a:solidFill>
                  <a:srgbClr val="333399"/>
                </a:solidFill>
                <a:effectLst/>
              </a:rPr>
            </a:br>
            <a:r>
              <a:rPr lang="ru-RU" sz="5400" dirty="0" smtClean="0">
                <a:solidFill>
                  <a:srgbClr val="333399"/>
                </a:solidFill>
                <a:effectLst/>
              </a:rPr>
              <a:t>по проблеме беженцев и отношения к 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2F5CF3-E54A-4348-A5EF-CB03E6ABEE0F}"/>
</file>

<file path=customXml/itemProps2.xml><?xml version="1.0" encoding="utf-8"?>
<ds:datastoreItem xmlns:ds="http://schemas.openxmlformats.org/officeDocument/2006/customXml" ds:itemID="{8DEA91D5-9B18-4F0F-B11A-4DA5E9AC5647}"/>
</file>

<file path=customXml/itemProps3.xml><?xml version="1.0" encoding="utf-8"?>
<ds:datastoreItem xmlns:ds="http://schemas.openxmlformats.org/officeDocument/2006/customXml" ds:itemID="{FC64DD67-11F7-4761-92B0-9C931A27399C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415</TotalTime>
  <Words>753</Words>
  <Application>Microsoft Office PowerPoint</Application>
  <PresentationFormat>Экран (4:3)</PresentationFormat>
  <Paragraphs>92</Paragraphs>
  <Slides>36</Slides>
  <Notes>2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Garamond</vt:lpstr>
      <vt:lpstr>Arial</vt:lpstr>
      <vt:lpstr>Lucida Sans Unicode</vt:lpstr>
      <vt:lpstr>Wingdings 3</vt:lpstr>
      <vt:lpstr>Verdana</vt:lpstr>
      <vt:lpstr>Wingdings 2</vt:lpstr>
      <vt:lpstr>Times New Roman</vt:lpstr>
      <vt:lpstr>Wingdings</vt:lpstr>
      <vt:lpstr>Открытая</vt:lpstr>
      <vt:lpstr>Диаграмма Microsoft Office Excel</vt:lpstr>
      <vt:lpstr>«Беженцы»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анкетирования по выявлению осведомленности  по проблеме беженцев и отношения к ней</vt:lpstr>
      <vt:lpstr>Презентация PowerPoint</vt:lpstr>
      <vt:lpstr>Презентация PowerPoint</vt:lpstr>
      <vt:lpstr>Как вы думаете, по каким причинам люди чаще всего становятся беженцами?</vt:lpstr>
      <vt:lpstr>Сколько на сегодняшний день насчитывается беженцев в мире?</vt:lpstr>
      <vt:lpstr>Кто, по вашему мнению, из этих известных людей был беженцем?</vt:lpstr>
      <vt:lpstr>Сколько человек получили статус беженца в Республике Беларусь?</vt:lpstr>
      <vt:lpstr>Что, на Ваш взгляд, приносят беженцы государству?</vt:lpstr>
      <vt:lpstr>Презентация PowerPoint</vt:lpstr>
      <vt:lpstr>Презентация PowerPoint</vt:lpstr>
      <vt:lpstr>Фильм </vt:lpstr>
      <vt:lpstr>Презентация PowerPoint</vt:lpstr>
      <vt:lpstr>Презентация PowerPoint</vt:lpstr>
      <vt:lpstr>Презентация PowerPoint</vt:lpstr>
      <vt:lpstr>Инвестиции в  беженцев – выброшенные  деньги ?</vt:lpstr>
      <vt:lpstr>Они никогда  не будут  такими,  как мы?</vt:lpstr>
      <vt:lpstr>УВКБ ООН – Управление Верховного комиссара ООН по делам беженцев</vt:lpstr>
      <vt:lpstr>Презентация PowerPoint</vt:lpstr>
      <vt:lpstr>Презентация PowerPoint</vt:lpstr>
      <vt:lpstr>Презентация PowerPoint</vt:lpstr>
      <vt:lpstr>Конвенция 1951 года о статусе беженцев</vt:lpstr>
      <vt:lpstr>Протокол 1967 года, касающийся статуса беженцев</vt:lpstr>
      <vt:lpstr>Декларация 1967 года о территориальном убежище</vt:lpstr>
      <vt:lpstr>ЗАКОН РЕСПУБЛИКИ БЕЛАРУСЬ от 23 июня 2008 г. № 354-З «О предоставлении иностранным гражданам и лицам без гражданства статуса беженца, дополнительной и временной защиты в Республике Беларусь»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Gim5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teather</dc:creator>
  <cp:lastModifiedBy>Dmitry Tarasov</cp:lastModifiedBy>
  <cp:revision>42</cp:revision>
  <cp:lastPrinted>1601-01-01T00:00:00Z</cp:lastPrinted>
  <dcterms:created xsi:type="dcterms:W3CDTF">2010-12-09T10:03:09Z</dcterms:created>
  <dcterms:modified xsi:type="dcterms:W3CDTF">2016-06-02T05:57:07Z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  <property fmtid="{D5CDD505-2E9C-101B-9397-08002B2CF9AE}" pid="4" name="ContentTypeId">
    <vt:lpwstr>0x0101004F2A368D3035494DA465E43C4C6E389A</vt:lpwstr>
  </property>
</Properties>
</file>