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22"/>
  </p:notes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8" r:id="rId13"/>
    <p:sldId id="266" r:id="rId14"/>
    <p:sldId id="265" r:id="rId15"/>
    <p:sldId id="264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89" d="100"/>
          <a:sy n="89" d="100"/>
        </p:scale>
        <p:origin x="-7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18D46C-18FE-4680-9C36-61BD3F01C540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83AC20-5519-4D7C-9F94-258613C91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D05185-29A4-44D9-888F-F78E582138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06E570-A15C-4283-AD9B-0217CE0A49D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CF4FA5-35E5-4FBE-AB2D-EBF50241DB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13B6F-8380-447B-B607-176391FC5164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62FEA-528C-454F-AB70-C8B1183D4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ACC4A-E0F1-4A2D-9045-0D82B8E7940D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1015-76A9-435C-A0F8-EB51D0BD0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FF9B0-B3CC-4C4A-B627-846222429DDD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B06E-7CBB-40E4-BF8B-D9D50DAA4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ED03CF-9F5F-4709-BF34-F6234729E745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6E1DAF-51EE-4924-A687-FC18BCF72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CA36F-C74A-43B1-8879-81BB15C2EA06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4D15E-93BA-4469-81C0-B92FE68B1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0F242A-D457-4FB0-B6DD-4EF11640AD6B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2B5B5-C3DD-4DDA-907B-A2ECDA220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4BF2-54D5-4366-AC46-111D65A8A1B2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46B42-91D1-43D5-961D-CDA063CF0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025490-57CE-4507-9985-2FD1065193DA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CBE1C9-8B92-4D3C-91EC-00354131F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99BD-59AF-44E8-BE2A-E3D26B5E98B6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7311-05E4-42EF-8305-8B9AB7FD2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3BEAB3-A71B-47EE-AD82-D5AAE5FD3020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B0DBA2-DB2C-44C6-9DB5-D12029238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B7DD59-D505-4A01-BC83-EB9601F19900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18981C-1C4E-40CE-972B-B6040F03F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869D-05D3-43C0-90B6-E39788E7EF99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3C9B5-0AEF-4B7D-892D-0E5A43DFB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A2742D-7CA3-4037-A802-D0508FAB64AE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9AA3DF-1DA1-4C9A-9610-1F10705FC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03835-DA1D-481D-A81F-8D90C84A3A2C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5C89F-34D6-48AA-8729-C09BB8435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BBB7-85CE-4781-8DA1-E76435C18C4B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7C1B2-62DD-4433-8D6B-68E3662C5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BF875-BB93-4095-BCA6-C0894D6525AE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AA8A-8C5B-4FC0-91EC-F76559438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79CD-5328-4B47-B9AE-F04C3121C5DB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C612-9D32-4EFF-BD97-1223F4928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C0DA0-E6EF-4445-BE0F-D8566D39E9B3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6287B-3F04-41B4-A60A-763860524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DAAE4-2877-42AE-B0E7-24A7E065BF92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DCE60-6A0C-4B1B-A48A-C2C87E83F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83C1-28F4-4D7B-985A-57DD29CC8C54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23E7F-C5DB-41CF-8133-9714D1F34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9E24-3EEB-4C33-A429-7D22C138178B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C1D46-966A-4449-A903-CC752DA93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52E1-0A88-4F29-AAE8-25BFEF515E8B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3BA51-A34B-465E-80A8-E09B6C60F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DCA1BB-5995-4899-9E78-FF5723DEB01F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A3E2D-5B64-4022-B7B7-ADBACC6C0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59" r:id="rId4"/>
    <p:sldLayoutId id="2147483770" r:id="rId5"/>
    <p:sldLayoutId id="2147483760" r:id="rId6"/>
    <p:sldLayoutId id="2147483771" r:id="rId7"/>
    <p:sldLayoutId id="2147483772" r:id="rId8"/>
    <p:sldLayoutId id="2147483773" r:id="rId9"/>
    <p:sldLayoutId id="2147483761" r:id="rId10"/>
    <p:sldLayoutId id="21474837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21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D9C2770-87DE-4CEF-ABB9-2339B49C7560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EC84470B-A476-4317-898F-3494BFB48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2" r:id="rId2"/>
    <p:sldLayoutId id="2147483776" r:id="rId3"/>
    <p:sldLayoutId id="2147483763" r:id="rId4"/>
    <p:sldLayoutId id="2147483777" r:id="rId5"/>
    <p:sldLayoutId id="2147483764" r:id="rId6"/>
    <p:sldLayoutId id="2147483778" r:id="rId7"/>
    <p:sldLayoutId id="2147483779" r:id="rId8"/>
    <p:sldLayoutId id="2147483780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714488"/>
            <a:ext cx="7572428" cy="4851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544513" y="249238"/>
            <a:ext cx="78692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Учреждение образования </a:t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«Гомельский государственный университет имени Франциска Скорины»</a:t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Математический факультет</a:t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Кафедра вычислительной математики и программирования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411413" y="5661025"/>
            <a:ext cx="4957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Выполнила студентка Бондарева Карина</a:t>
            </a:r>
          </a:p>
          <a:p>
            <a:r>
              <a:rPr lang="ru-RU" sz="2000" b="1">
                <a:latin typeface="Times New Roman" pitchFamily="18" charset="0"/>
              </a:rPr>
              <a:t>Руководитель к.ф.м.-н. Жадан М.И. </a:t>
            </a:r>
          </a:p>
        </p:txBody>
      </p:sp>
      <p:sp>
        <p:nvSpPr>
          <p:cNvPr id="26628" name="WordArt 6"/>
          <p:cNvSpPr>
            <a:spLocks noChangeArrowheads="1" noChangeShapeType="1" noTextEdit="1"/>
          </p:cNvSpPr>
          <p:nvPr/>
        </p:nvSpPr>
        <p:spPr bwMode="auto">
          <a:xfrm>
            <a:off x="0" y="1700213"/>
            <a:ext cx="817245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Международный день </a:t>
            </a:r>
          </a:p>
          <a:p>
            <a:pPr algn="ctr"/>
            <a:r>
              <a:rPr lang="ru-RU" sz="3600" kern="1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                     отказа от курения</a:t>
            </a: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25" y="214313"/>
            <a:ext cx="7969250" cy="67706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</a:t>
            </a: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Этому есть несколько причин: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Физическая зависимость организма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курильщика от никотина.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Психологическая зависимость.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Курение стало привычно необходимым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элементом общения.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Опасение набрать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лишний вес после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прекращения курения.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Боязнь возможности нервных срывов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бессонницы.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Нахождение в экстремальных жизненных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ситуациях.Курящее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окружение.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3" name="Рисунок 2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6670" y="2714620"/>
            <a:ext cx="428733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1428750" y="285750"/>
            <a:ext cx="75199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  <a:latin typeface="Corbel" pitchFamily="34" charset="0"/>
              </a:rPr>
              <a:t>Как бросить курить раз и навсегда</a:t>
            </a:r>
          </a:p>
          <a:p>
            <a:endParaRPr lang="ru-RU">
              <a:latin typeface="Corbel" pitchFamily="34" charset="0"/>
            </a:endParaRPr>
          </a:p>
        </p:txBody>
      </p:sp>
      <p:pic>
        <p:nvPicPr>
          <p:cNvPr id="39938" name="Рисунок 3" descr="images (4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143000"/>
            <a:ext cx="657225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63" y="-4763"/>
            <a:ext cx="7851775" cy="4338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1. Подготовительный этап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Вам необходимо: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-Определить причину своего отказа от курения.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-Быть глубоко уверенным в необходимости отказа от курения.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-Важно выбрать подходящий момент, и определить конкретный день.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4143380"/>
            <a:ext cx="714988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63" y="0"/>
            <a:ext cx="7858125" cy="64944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Если Вам кажется очень трудным прекратить курение сразу, подготовьте программу по постепенному уменьшению курения, </a:t>
            </a: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установите для себя следующие 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правила и придерживайтесь их: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-Не курить в жилых и тем более в спальных помещениях, курить только вне помещения (на улице).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-Не курить на рабочем месте, курить только в отведенных для этого местах.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-Откладывать выкуривание первой в день сигареты на 10 минут позже, чем это было вчера.</a:t>
            </a:r>
          </a:p>
        </p:txBody>
      </p:sp>
    </p:spTree>
  </p:cSld>
  <p:clrMapOvr>
    <a:masterClrMapping/>
  </p:clrMapOvr>
  <p:transition spd="med" advClick="0" advTm="15000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25" y="214313"/>
            <a:ext cx="7786688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Продолжайте это до того времени, пока Вы сможете не курить в течение первых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3-х часов после сна (говорите себе: я достаточно силён, чтобы подождать с курением 10 минут).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После этого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Вам будет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проще бросить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Курить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вообще.</a:t>
            </a:r>
          </a:p>
        </p:txBody>
      </p:sp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6687" y="2714620"/>
            <a:ext cx="5387313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38" y="357188"/>
            <a:ext cx="8286750" cy="7262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                              2. Основной этап</a:t>
            </a:r>
            <a:endParaRPr lang="ru-RU" sz="3200" i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              Помните одно: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              я хочу сделать это, я могу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             сделать это, я сделаю это!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              Чтобы ни случилось, никогда                                             снова не возвращайтесь к курению.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Избавьтесь от табачных изделий и курительных принадлежностей.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Сообщите всем окружающим о Вашем решении не курить. Испытывайте удовлетворение от принятого Вами решения, это сложная задача, но Вы её решите!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</a:t>
            </a:r>
          </a:p>
        </p:txBody>
      </p:sp>
      <p:pic>
        <p:nvPicPr>
          <p:cNvPr id="44034" name="Рисунок 2" descr="images (7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0"/>
            <a:ext cx="2486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63" y="0"/>
            <a:ext cx="7786687" cy="64944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3. Помните:</a:t>
            </a:r>
            <a:endParaRPr lang="ru-RU" sz="3200" i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Когда захочется курить,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сделайте глубокий вдох,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расслабьтесь, выпейте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стакан воды или чая из трав, фруктового сока, съешьте немного фруктов или моркови, воспользуйтесь леденцом, встаньте и немного походите.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Вспомните неприятные ощущения от Вашей первой сигареты.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На какое-то время избегайте общения с курящими.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9583" y="142852"/>
            <a:ext cx="309483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3000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88" y="0"/>
            <a:ext cx="8429625" cy="69865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Если Вам кто-то предлагает закурить 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— скажите «НЕТ» и ощутите при этом свою силу. Используйте для укрепления своего здоровья деньги, сэкономленные на курении.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Будьте выше ложного удовольствия от курения и замените его полезными для здоровья делами, такими как физические упражнения, активный отдых, прогулка на свежем воздухе и т.п.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Радуйтесь успехам, которых Вы достигли в борьбе с курением.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Если Вы не справились с собой и начали курить снова — не падайте духом и с новыми силами начните всё сначала!!!</a:t>
            </a:r>
          </a:p>
        </p:txBody>
      </p:sp>
    </p:spTree>
  </p:cSld>
  <p:clrMapOvr>
    <a:masterClrMapping/>
  </p:clrMapOvr>
  <p:transition spd="med" advClick="0" advTm="15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4875" y="357188"/>
            <a:ext cx="7000875" cy="6350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Почему мы должны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остановиться?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Мы знаем ответ: 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Курение ухудшает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 наше здоровье,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 порабощает нас,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загрязняет всё вокруг,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 вредит окружающим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и во многих случаях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 приводит к быстрому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 старению и ранней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 смерти!!!</a:t>
            </a:r>
            <a:endParaRPr lang="ru-RU" sz="3200" i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5" name="Рисунок 4" descr="a_56c58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571480"/>
            <a:ext cx="345283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2000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071546"/>
            <a:ext cx="6787781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88" y="0"/>
            <a:ext cx="184150" cy="1416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674" name="TextBox 7"/>
          <p:cNvSpPr txBox="1">
            <a:spLocks noChangeArrowheads="1"/>
          </p:cNvSpPr>
          <p:nvPr/>
        </p:nvSpPr>
        <p:spPr bwMode="auto">
          <a:xfrm>
            <a:off x="1643063" y="928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2" name="Рисунок 11" descr="stop-smo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8599" y="285728"/>
            <a:ext cx="4905401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6" name="TextBox 13"/>
          <p:cNvSpPr txBox="1">
            <a:spLocks noChangeArrowheads="1"/>
          </p:cNvSpPr>
          <p:nvPr/>
        </p:nvSpPr>
        <p:spPr bwMode="auto">
          <a:xfrm>
            <a:off x="1214438" y="285750"/>
            <a:ext cx="77152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Corbel" pitchFamily="34" charset="0"/>
              </a:rPr>
              <a:t>Никотин убивает по капле,</a:t>
            </a:r>
            <a:br>
              <a:rPr lang="ru-RU" sz="2800" i="1">
                <a:latin typeface="Corbel" pitchFamily="34" charset="0"/>
              </a:rPr>
            </a:br>
            <a:r>
              <a:rPr lang="ru-RU" sz="2800" i="1">
                <a:latin typeface="Corbel" pitchFamily="34" charset="0"/>
              </a:rPr>
              <a:t>Сигарета здоровью вредит.</a:t>
            </a:r>
            <a:br>
              <a:rPr lang="ru-RU" sz="2800" i="1">
                <a:latin typeface="Corbel" pitchFamily="34" charset="0"/>
              </a:rPr>
            </a:br>
            <a:r>
              <a:rPr lang="ru-RU" sz="2800" i="1">
                <a:latin typeface="Corbel" pitchFamily="34" charset="0"/>
              </a:rPr>
              <a:t>Много денег на дым ты бросаешь,</a:t>
            </a:r>
            <a:br>
              <a:rPr lang="ru-RU" sz="2800" i="1">
                <a:latin typeface="Corbel" pitchFamily="34" charset="0"/>
              </a:rPr>
            </a:br>
            <a:r>
              <a:rPr lang="ru-RU" sz="2800" i="1">
                <a:latin typeface="Corbel" pitchFamily="34" charset="0"/>
              </a:rPr>
              <a:t>Да и сердце всё чаще болит.</a:t>
            </a:r>
            <a:br>
              <a:rPr lang="ru-RU" sz="2800" i="1">
                <a:latin typeface="Corbel" pitchFamily="34" charset="0"/>
              </a:rPr>
            </a:br>
            <a:r>
              <a:rPr lang="ru-RU" sz="2800" i="1">
                <a:latin typeface="Corbel" pitchFamily="34" charset="0"/>
              </a:rPr>
              <a:t/>
            </a:r>
            <a:br>
              <a:rPr lang="ru-RU" sz="2800" i="1">
                <a:latin typeface="Corbel" pitchFamily="34" charset="0"/>
              </a:rPr>
            </a:br>
            <a:r>
              <a:rPr lang="ru-RU" sz="2800" i="1">
                <a:latin typeface="Corbel" pitchFamily="34" charset="0"/>
              </a:rPr>
              <a:t>Окружающим тоже несладко:</a:t>
            </a:r>
            <a:br>
              <a:rPr lang="ru-RU" sz="2800" i="1">
                <a:latin typeface="Corbel" pitchFamily="34" charset="0"/>
              </a:rPr>
            </a:br>
            <a:r>
              <a:rPr lang="ru-RU" sz="2800" i="1">
                <a:latin typeface="Corbel" pitchFamily="34" charset="0"/>
              </a:rPr>
              <a:t>Быть пассивным курильщиком — страх.</a:t>
            </a:r>
            <a:br>
              <a:rPr lang="ru-RU" sz="2800" i="1">
                <a:latin typeface="Corbel" pitchFamily="34" charset="0"/>
              </a:rPr>
            </a:br>
            <a:r>
              <a:rPr lang="ru-RU" sz="2800" i="1">
                <a:latin typeface="Corbel" pitchFamily="34" charset="0"/>
              </a:rPr>
              <a:t>Так же в лёгких осядут вновь смолы,</a:t>
            </a:r>
            <a:br>
              <a:rPr lang="ru-RU" sz="2800" i="1">
                <a:latin typeface="Corbel" pitchFamily="34" charset="0"/>
              </a:rPr>
            </a:br>
            <a:r>
              <a:rPr lang="ru-RU" sz="2800" i="1">
                <a:latin typeface="Corbel" pitchFamily="34" charset="0"/>
              </a:rPr>
              <a:t>Что бронхитом ужасным грозят.</a:t>
            </a:r>
            <a:br>
              <a:rPr lang="ru-RU" sz="2800" i="1">
                <a:latin typeface="Corbel" pitchFamily="34" charset="0"/>
              </a:rPr>
            </a:br>
            <a:r>
              <a:rPr lang="ru-RU" sz="2800" i="1">
                <a:latin typeface="Corbel" pitchFamily="34" charset="0"/>
              </a:rPr>
              <a:t/>
            </a:r>
            <a:br>
              <a:rPr lang="ru-RU" sz="2800" i="1">
                <a:latin typeface="Corbel" pitchFamily="34" charset="0"/>
              </a:rPr>
            </a:br>
            <a:r>
              <a:rPr lang="ru-RU" sz="2800" i="1">
                <a:latin typeface="Corbel" pitchFamily="34" charset="0"/>
              </a:rPr>
              <a:t>Откажись хоть на сутки от дыма,</a:t>
            </a:r>
            <a:br>
              <a:rPr lang="ru-RU" sz="2800" i="1">
                <a:latin typeface="Corbel" pitchFamily="34" charset="0"/>
              </a:rPr>
            </a:br>
            <a:r>
              <a:rPr lang="ru-RU" sz="2800" i="1">
                <a:latin typeface="Corbel" pitchFamily="34" charset="0"/>
              </a:rPr>
              <a:t>Без затяжек попробуй пожить!</a:t>
            </a:r>
            <a:br>
              <a:rPr lang="ru-RU" sz="2800" i="1">
                <a:latin typeface="Corbel" pitchFamily="34" charset="0"/>
              </a:rPr>
            </a:br>
            <a:r>
              <a:rPr lang="ru-RU" sz="2800" i="1">
                <a:latin typeface="Corbel" pitchFamily="34" charset="0"/>
              </a:rPr>
              <a:t>Вот увидишь, мир станет чудесным.</a:t>
            </a:r>
            <a:br>
              <a:rPr lang="ru-RU" sz="2800" i="1">
                <a:latin typeface="Corbel" pitchFamily="34" charset="0"/>
              </a:rPr>
            </a:br>
            <a:r>
              <a:rPr lang="ru-RU" sz="2800" i="1">
                <a:latin typeface="Corbel" pitchFamily="34" charset="0"/>
              </a:rPr>
              <a:t>И ты жизнью начнешь дорожить.</a:t>
            </a:r>
          </a:p>
        </p:txBody>
      </p:sp>
    </p:spTree>
  </p:cSld>
  <p:clrMapOvr>
    <a:masterClrMapping/>
  </p:clrMapOvr>
  <p:transition spd="med" advClick="0" advTm="10000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88" y="0"/>
            <a:ext cx="7523162" cy="6062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Ежегодно в третий четверг ноября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в большинстве стран мира отмечается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Международный день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 отказа от курения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 (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No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Smoking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Day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Он был установлен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 Американским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 онкологическим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обществом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 (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American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Cancer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Society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ea typeface="Batang" pitchFamily="18" charset="-127"/>
                <a:cs typeface="Aharoni" pitchFamily="2" charset="-79"/>
              </a:rPr>
              <a:t>в 1977 году. 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Рисунок 4" descr="ddbd7b91933d9357adbed1f11171d1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286124"/>
            <a:ext cx="3040066" cy="304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25" y="0"/>
            <a:ext cx="7102475" cy="4370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 данным Всемирной организации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здравоохранения: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 мире 90% смертей от рака легких;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75% — от хронического бронхита 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25% —от ишемической болезни сердца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обусловлены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курением;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32770" name="Рисунок 3" descr="vred-kureniya-283x3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643188"/>
            <a:ext cx="4665662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071563" y="3571875"/>
            <a:ext cx="41576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rbel" pitchFamily="34" charset="0"/>
              </a:rPr>
              <a:t> </a:t>
            </a:r>
            <a:r>
              <a:rPr lang="ru-RU" sz="3600" b="1" i="1">
                <a:solidFill>
                  <a:srgbClr val="FF0000"/>
                </a:solidFill>
                <a:latin typeface="Corbel" pitchFamily="34" charset="0"/>
              </a:rPr>
              <a:t>Каждые десять</a:t>
            </a:r>
          </a:p>
          <a:p>
            <a:r>
              <a:rPr lang="ru-RU" sz="3600" b="1" i="1">
                <a:solidFill>
                  <a:srgbClr val="FF0000"/>
                </a:solidFill>
                <a:latin typeface="Corbel" pitchFamily="34" charset="0"/>
              </a:rPr>
              <a:t> секунд на планете</a:t>
            </a:r>
          </a:p>
          <a:p>
            <a:r>
              <a:rPr lang="ru-RU" sz="3600" b="1" i="1">
                <a:solidFill>
                  <a:srgbClr val="FF0000"/>
                </a:solidFill>
                <a:latin typeface="Corbel" pitchFamily="34" charset="0"/>
              </a:rPr>
              <a:t> умирает один</a:t>
            </a:r>
          </a:p>
          <a:p>
            <a:r>
              <a:rPr lang="ru-RU" sz="3600" b="1" i="1">
                <a:solidFill>
                  <a:srgbClr val="FF0000"/>
                </a:solidFill>
                <a:latin typeface="Corbel" pitchFamily="34" charset="0"/>
              </a:rPr>
              <a:t> заядлый </a:t>
            </a:r>
          </a:p>
          <a:p>
            <a:r>
              <a:rPr lang="ru-RU" sz="3600" b="1" i="1">
                <a:solidFill>
                  <a:srgbClr val="FF0000"/>
                </a:solidFill>
                <a:latin typeface="Corbel" pitchFamily="34" charset="0"/>
              </a:rPr>
              <a:t>курильщик !!!</a:t>
            </a:r>
            <a:r>
              <a:rPr lang="ru-RU" sz="3600" b="1">
                <a:latin typeface="Corbel" pitchFamily="34" charset="0"/>
              </a:rPr>
              <a:t/>
            </a:r>
            <a:br>
              <a:rPr lang="ru-RU" sz="3600" b="1">
                <a:latin typeface="Corbel" pitchFamily="34" charset="0"/>
              </a:rPr>
            </a:br>
            <a:endParaRPr lang="ru-RU" sz="3600" b="1">
              <a:latin typeface="Corbel" pitchFamily="34" charset="0"/>
            </a:endParaRPr>
          </a:p>
        </p:txBody>
      </p:sp>
    </p:spTree>
  </p:cSld>
  <p:clrMapOvr>
    <a:masterClrMapping/>
  </p:clrMapOvr>
  <p:transition spd="med" advTm="10000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3"/>
          <p:cNvSpPr txBox="1">
            <a:spLocks noChangeArrowheads="1"/>
          </p:cNvSpPr>
          <p:nvPr/>
        </p:nvSpPr>
        <p:spPr bwMode="auto">
          <a:xfrm>
            <a:off x="1428750" y="214313"/>
            <a:ext cx="77152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  <a:latin typeface="Corbel" pitchFamily="34" charset="0"/>
              </a:rPr>
              <a:t>Цель Международного дня отказа от курения</a:t>
            </a:r>
            <a:endParaRPr lang="ru-RU" sz="3200" i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1071563" y="1357313"/>
            <a:ext cx="7940675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latin typeface="Corbel" pitchFamily="34" charset="0"/>
              </a:rPr>
              <a:t>Способствовать снижению распространенности</a:t>
            </a:r>
            <a:br>
              <a:rPr lang="ru-RU" sz="2800" i="1">
                <a:latin typeface="Corbel" pitchFamily="34" charset="0"/>
              </a:rPr>
            </a:br>
            <a:r>
              <a:rPr lang="ru-RU" sz="2800" i="1">
                <a:latin typeface="Corbel" pitchFamily="34" charset="0"/>
              </a:rPr>
              <a:t> табачной зависимости,</a:t>
            </a:r>
          </a:p>
          <a:p>
            <a:r>
              <a:rPr lang="ru-RU" sz="2800" i="1">
                <a:latin typeface="Corbel" pitchFamily="34" charset="0"/>
              </a:rPr>
              <a:t> вовлечение в борьбу против</a:t>
            </a:r>
          </a:p>
          <a:p>
            <a:r>
              <a:rPr lang="ru-RU" sz="2800" i="1">
                <a:latin typeface="Corbel" pitchFamily="34" charset="0"/>
              </a:rPr>
              <a:t> курения всех слоев </a:t>
            </a:r>
          </a:p>
          <a:p>
            <a:r>
              <a:rPr lang="ru-RU" sz="2800" i="1">
                <a:latin typeface="Corbel" pitchFamily="34" charset="0"/>
              </a:rPr>
              <a:t>населения и врачей всех </a:t>
            </a:r>
          </a:p>
          <a:p>
            <a:r>
              <a:rPr lang="ru-RU" sz="2800" i="1">
                <a:latin typeface="Corbel" pitchFamily="34" charset="0"/>
              </a:rPr>
              <a:t>специальностей,</a:t>
            </a:r>
          </a:p>
          <a:p>
            <a:r>
              <a:rPr lang="ru-RU" sz="2800" i="1">
                <a:latin typeface="Corbel" pitchFamily="34" charset="0"/>
              </a:rPr>
              <a:t>Профилактика</a:t>
            </a:r>
          </a:p>
          <a:p>
            <a:r>
              <a:rPr lang="ru-RU" sz="2800" i="1">
                <a:latin typeface="Corbel" pitchFamily="34" charset="0"/>
              </a:rPr>
              <a:t> табакокурения </a:t>
            </a:r>
          </a:p>
          <a:p>
            <a:r>
              <a:rPr lang="ru-RU" sz="2800" i="1">
                <a:latin typeface="Corbel" pitchFamily="34" charset="0"/>
              </a:rPr>
              <a:t>и информирование общества</a:t>
            </a:r>
          </a:p>
          <a:p>
            <a:r>
              <a:rPr lang="ru-RU" sz="2800" i="1">
                <a:latin typeface="Corbel" pitchFamily="34" charset="0"/>
              </a:rPr>
              <a:t> о пагубном воздействии </a:t>
            </a:r>
          </a:p>
          <a:p>
            <a:r>
              <a:rPr lang="ru-RU" sz="2800" i="1">
                <a:latin typeface="Corbel" pitchFamily="34" charset="0"/>
              </a:rPr>
              <a:t>табака на здоровье. </a:t>
            </a:r>
            <a:r>
              <a:rPr lang="ru-RU">
                <a:latin typeface="Corbel" pitchFamily="34" charset="0"/>
              </a:rPr>
              <a:t/>
            </a:r>
            <a:br>
              <a:rPr lang="ru-RU">
                <a:latin typeface="Corbel" pitchFamily="34" charset="0"/>
              </a:rPr>
            </a:br>
            <a:r>
              <a:rPr lang="ru-RU">
                <a:latin typeface="Corbel" pitchFamily="34" charset="0"/>
              </a:rPr>
              <a:t/>
            </a:r>
            <a:br>
              <a:rPr lang="ru-RU">
                <a:latin typeface="Corbel" pitchFamily="34" charset="0"/>
              </a:rPr>
            </a:br>
            <a:endParaRPr lang="ru-RU">
              <a:latin typeface="Corbel" pitchFamily="34" charset="0"/>
            </a:endParaRPr>
          </a:p>
        </p:txBody>
      </p:sp>
      <p:pic>
        <p:nvPicPr>
          <p:cNvPr id="6" name="Рисунок 5" descr="dsc_0004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5797" y="1857364"/>
            <a:ext cx="3568203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25" y="0"/>
            <a:ext cx="8362950" cy="6340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  <a:latin typeface="+mn-lt"/>
              </a:rPr>
              <a:t>Почему мы начинаем курить?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-Потому, что мы хотим быть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похожими в наших поступках на других;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-Потому, что мы хотим выглядеть взрослее.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Потому, что хотим чувствовать себя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спокойнее;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-Потому, что хотим удержать себя от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каких-либо действий;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-Потому, что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хотим легче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преодолевать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трудности.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3" name="Рисунок 2" descr="7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3211" y="3929066"/>
            <a:ext cx="555078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25" y="0"/>
            <a:ext cx="7024688" cy="7324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  <a:latin typeface="+mn-lt"/>
              </a:rPr>
              <a:t>Почему мы продолжаем курить?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-Потому, что у нас установилась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зависимость от никотина.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-Потому, что у нас установилась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психологическая зависимость.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-Потому, что процесс курения стал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для нас привычным.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-Ради удовольствия.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 -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Для стимуляции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работы нервной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Системы;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-Для подавления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чувс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тва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голода.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9637" y="3071810"/>
            <a:ext cx="4324363" cy="341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38" y="285750"/>
            <a:ext cx="7929562" cy="6894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                </a:t>
            </a:r>
            <a:r>
              <a:rPr lang="ru-RU" sz="3600" b="1" i="1" dirty="0">
                <a:solidFill>
                  <a:srgbClr val="FF0000"/>
                </a:solidFill>
                <a:latin typeface="+mn-lt"/>
              </a:rPr>
              <a:t>Преимущества отказа </a:t>
            </a:r>
            <a:endParaRPr lang="en-US" sz="3600" b="1" i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FF0000"/>
                </a:solidFill>
                <a:latin typeface="+mn-lt"/>
              </a:rPr>
              <a:t>                            </a:t>
            </a:r>
            <a:r>
              <a:rPr lang="ru-RU" sz="3600" b="1" i="1" dirty="0">
                <a:solidFill>
                  <a:srgbClr val="FF0000"/>
                </a:solidFill>
                <a:latin typeface="+mn-lt"/>
              </a:rPr>
              <a:t>от</a:t>
            </a:r>
            <a:r>
              <a:rPr lang="en-US" sz="36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+mn-lt"/>
              </a:rPr>
              <a:t>курения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                         Первые несколько дней вы                  можете ощущать кратковременное ухудшение самочувствия, но потом вы непременно заметите, что: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-Стало легче и свободнее дышать;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-Сердце работает лучше;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-Улучшается память;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-Улучшается самочувствие;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-Качество жизни улучшается;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-И многое другое…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3" name="Рисунок 2" descr="4603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85728"/>
            <a:ext cx="285750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643314"/>
            <a:ext cx="2676525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ak-brosit-kurit-samostoyatel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1" y="1357298"/>
            <a:ext cx="7556553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0" name="TextBox 6"/>
          <p:cNvSpPr txBox="1">
            <a:spLocks noChangeArrowheads="1"/>
          </p:cNvSpPr>
          <p:nvPr/>
        </p:nvSpPr>
        <p:spPr bwMode="auto">
          <a:xfrm>
            <a:off x="1785938" y="142875"/>
            <a:ext cx="69294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  <a:latin typeface="Corbel" pitchFamily="34" charset="0"/>
              </a:rPr>
              <a:t>Почему отказаться от курения </a:t>
            </a:r>
          </a:p>
          <a:p>
            <a:r>
              <a:rPr lang="ru-RU" sz="3600" b="1" i="1">
                <a:solidFill>
                  <a:srgbClr val="FF0000"/>
                </a:solidFill>
                <a:latin typeface="Corbel" pitchFamily="34" charset="0"/>
              </a:rPr>
              <a:t>так тяжело?</a:t>
            </a:r>
          </a:p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E118AB-0673-4779-B5F8-9155ECF03D15}"/>
</file>

<file path=customXml/itemProps2.xml><?xml version="1.0" encoding="utf-8"?>
<ds:datastoreItem xmlns:ds="http://schemas.openxmlformats.org/officeDocument/2006/customXml" ds:itemID="{9E4B3C38-F88D-4FB2-90B6-E4C56F2BC545}"/>
</file>

<file path=customXml/itemProps3.xml><?xml version="1.0" encoding="utf-8"?>
<ds:datastoreItem xmlns:ds="http://schemas.openxmlformats.org/officeDocument/2006/customXml" ds:itemID="{2EB7567C-45A3-41A7-A0B3-A946BC846CF4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</TotalTime>
  <Words>674</Words>
  <Application>Microsoft Office PowerPoint</Application>
  <PresentationFormat>On-screen Show (4:3)</PresentationFormat>
  <Paragraphs>140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16</vt:i4>
      </vt:variant>
      <vt:variant>
        <vt:lpstr>Заголовки слайдов</vt:lpstr>
      </vt:variant>
      <vt:variant>
        <vt:i4>19</vt:i4>
      </vt:variant>
    </vt:vector>
  </HeadingPairs>
  <TitlesOfParts>
    <vt:vector size="46" baseType="lpstr">
      <vt:lpstr>Arial</vt:lpstr>
      <vt:lpstr>Franklin Gothic Medium</vt:lpstr>
      <vt:lpstr>Franklin Gothic Book</vt:lpstr>
      <vt:lpstr>Wingdings 2</vt:lpstr>
      <vt:lpstr>Calibri</vt:lpstr>
      <vt:lpstr>Corbel</vt:lpstr>
      <vt:lpstr>Verdana</vt:lpstr>
      <vt:lpstr>Gill Sans MT</vt:lpstr>
      <vt:lpstr>Times New Roman</vt:lpstr>
      <vt:lpstr>Batang</vt:lpstr>
      <vt:lpstr>Aharoni</vt:lpstr>
      <vt:lpstr>Трек</vt:lpstr>
      <vt:lpstr>Солнцестояние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c400</dc:creator>
  <cp:lastModifiedBy>icc</cp:lastModifiedBy>
  <cp:revision>30</cp:revision>
  <dcterms:created xsi:type="dcterms:W3CDTF">2015-11-05T09:15:20Z</dcterms:created>
  <dcterms:modified xsi:type="dcterms:W3CDTF">2016-02-10T11:28:40Z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