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9" r:id="rId5"/>
    <p:sldId id="260" r:id="rId6"/>
    <p:sldId id="27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385048" cy="3024336"/>
          </a:xfrm>
        </p:spPr>
        <p:txBody>
          <a:bodyPr>
            <a:normAutofit/>
          </a:bodyPr>
          <a:lstStyle/>
          <a:p>
            <a:r>
              <a:rPr lang="ru-RU" sz="6000" dirty="0"/>
              <a:t>РАСПРЕДЕЛЕНИЕ ВЗЫСКАННЫХ СУММ МЕЖДУ ВЗЫСКАТЕЛЯМИ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Органами принудительного исполнения предоставляются сведения: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5796136" cy="47338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1)о </a:t>
            </a:r>
            <a:r>
              <a:rPr lang="ru-RU" sz="2000" dirty="0"/>
              <a:t>наличии и количестве исполнительных производств, возбужденных в отношении должников; 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2)о </a:t>
            </a:r>
            <a:r>
              <a:rPr lang="ru-RU" sz="2000" dirty="0"/>
              <a:t>сумме долга, подлежащей взысканию; </a:t>
            </a: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3)об </a:t>
            </a:r>
            <a:r>
              <a:rPr lang="ru-RU" sz="2000" dirty="0"/>
              <a:t>обременениях в отношении имущества должников, совершенных в рамках исполнительного производства.</a:t>
            </a:r>
          </a:p>
          <a:p>
            <a:pPr algn="ctr">
              <a:buNone/>
            </a:pPr>
            <a:r>
              <a:rPr lang="ru-RU" sz="2000" dirty="0"/>
              <a:t>С</a:t>
            </a:r>
            <a:r>
              <a:rPr lang="ru-RU" sz="2000" dirty="0" smtClean="0"/>
              <a:t>ведения </a:t>
            </a:r>
            <a:r>
              <a:rPr lang="ru-RU" sz="2000" dirty="0"/>
              <a:t>предоставляются на основании письменного заявления индивидуального предпринимателя или юридического лица при условии уплаты государственной пошлины в порядке и размере, установленных законодательными актами.</a:t>
            </a:r>
            <a:endParaRPr lang="ru-RU" sz="2000" dirty="0"/>
          </a:p>
        </p:txBody>
      </p:sp>
      <p:pic>
        <p:nvPicPr>
          <p:cNvPr id="17410" name="Picture 2" descr="Стабильность не в помощь / Новости Украины и России // RT.KO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064" y="1916832"/>
            <a:ext cx="334193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ыводы - Фото 16585/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964" y="2154245"/>
            <a:ext cx="6696744" cy="4725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160240"/>
          </a:xfrm>
        </p:spPr>
        <p:txBody>
          <a:bodyPr/>
          <a:lstStyle/>
          <a:p>
            <a:r>
              <a:rPr lang="ru-RU" dirty="0" smtClean="0"/>
              <a:t>СПАСИБО ЗА ВНИМАНИЕ!!!!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тичье перо Images, Stock Pictures, Royalty Free птичье перо Photos And Stock Phot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6118" y="2504656"/>
            <a:ext cx="3203848" cy="43602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490364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Расходами по исполнению исполнительного документа являются: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7092280" cy="2952328"/>
          </a:xfrm>
        </p:spPr>
        <p:txBody>
          <a:bodyPr>
            <a:noAutofit/>
          </a:bodyPr>
          <a:lstStyle/>
          <a:p>
            <a:r>
              <a:rPr lang="ru-RU" sz="2000" dirty="0"/>
              <a:t>расходы, понесенные органом принудительного исполнения, в том числе расходы на хранение и перевозку имущества должника;</a:t>
            </a:r>
          </a:p>
          <a:p>
            <a:r>
              <a:rPr lang="ru-RU" sz="2000" dirty="0"/>
              <a:t>затраты на организацию и проведение торгов (электронных торгов);</a:t>
            </a:r>
          </a:p>
          <a:p>
            <a:r>
              <a:rPr lang="ru-RU" sz="2000" dirty="0"/>
              <a:t>расходы на выплату вознаграждения экспертам и специалистам;</a:t>
            </a:r>
          </a:p>
          <a:p>
            <a:r>
              <a:rPr lang="ru-RU" sz="2000" dirty="0"/>
              <a:t>расходы на проезд судебного исполнителя к месту совершения исполнительных действий;</a:t>
            </a:r>
          </a:p>
          <a:p>
            <a:r>
              <a:rPr lang="ru-RU" sz="2000" dirty="0"/>
              <a:t>комиссионное вознаграждение торговой </a:t>
            </a:r>
            <a:endParaRPr lang="ru-RU" sz="2000" dirty="0" smtClean="0"/>
          </a:p>
          <a:p>
            <a:r>
              <a:rPr lang="ru-RU" sz="2000" dirty="0" smtClean="0"/>
              <a:t>организации </a:t>
            </a:r>
            <a:r>
              <a:rPr lang="ru-RU" sz="2000" dirty="0"/>
              <a:t>за реализацию имущества должника;</a:t>
            </a:r>
          </a:p>
          <a:p>
            <a:r>
              <a:rPr lang="ru-RU" sz="2000" dirty="0"/>
              <a:t>иные расходы, признанные органом принудительного исполнения необходимыми.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	Расходы </a:t>
            </a:r>
            <a:r>
              <a:rPr lang="ru-RU" sz="1800" dirty="0"/>
              <a:t>по исполнению исполнительного </a:t>
            </a:r>
            <a:r>
              <a:rPr lang="ru-RU" sz="1800" dirty="0" smtClean="0"/>
              <a:t>документа взыскиваются </a:t>
            </a:r>
            <a:r>
              <a:rPr lang="ru-RU" sz="1800" dirty="0"/>
              <a:t>(удерживаются) с должника в первую очередь на </a:t>
            </a:r>
            <a:r>
              <a:rPr lang="ru-RU" sz="1800" dirty="0" smtClean="0"/>
              <a:t>основании </a:t>
            </a:r>
            <a:r>
              <a:rPr lang="ru-RU" sz="1800" dirty="0"/>
              <a:t>постановления судебного исполнителя и подлежат перечислению с соответствующего счета органа принудительного исполнения в доход государства, если они были произведены за счет средств, предусмотренных в республиканском бюджете на содержание органа принудительного исполнения, или на счет органа принудительного исполнения, если они были произведены за счет средств, полученных при принудительном исполнении, а также иных средств, полученных органом принудительного исполнения в соответствии с законодательством. При отсутствии или недостаточности на соответствующем счете органа принудительного исполнения денежных средств, взысканных с должника, взыскание расходов по исполнению исполнительного документа осуществляется на основании постановления судебного исполнителя о взыскании (удержании) расходов по исполнению исполнительного документа, которое является исполнительным документом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5229200"/>
            <a:ext cx="6096000" cy="1704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51125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	При реализации имущества путем проведения торгов (электронных торгов) возмещение затрат на организацию и проведение торгов (электронных торгов) осуществляется покупателем имущества, за исключением затрат по ранее проведенным нерезультативным торгам в случае повторного выставления имущества на торги.</a:t>
            </a:r>
          </a:p>
          <a:p>
            <a:pPr marL="0" indent="0">
              <a:buNone/>
            </a:pPr>
            <a:r>
              <a:rPr lang="ru-RU" sz="2000" dirty="0" smtClean="0"/>
              <a:t>	Постановление судебного исполнителя о взыскании (удержании) расходов по исполнению исполнительного документа подлежит немедленному исполнению и может быть обжаловано в порядке, установленном ХПК.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908720"/>
            <a:ext cx="385192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3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940152" cy="63093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dirty="0">
                <a:solidFill>
                  <a:schemeClr val="tx2"/>
                </a:solidFill>
              </a:rPr>
              <a:t>Кроме расходов по исполнению с должника взыскиваются (удерживаются) согласно постановлению судебного исполнителя, которое является исполнительным </a:t>
            </a:r>
            <a:r>
              <a:rPr lang="ru-RU" sz="3100" dirty="0" smtClean="0">
                <a:solidFill>
                  <a:schemeClr val="tx2"/>
                </a:solidFill>
              </a:rPr>
              <a:t>документом:</a:t>
            </a:r>
          </a:p>
          <a:p>
            <a:pPr algn="ctr">
              <a:buNone/>
            </a:pPr>
            <a:r>
              <a:rPr lang="ru-RU" dirty="0" smtClean="0"/>
              <a:t>1)о </a:t>
            </a:r>
            <a:r>
              <a:rPr lang="ru-RU" dirty="0"/>
              <a:t>имущественным взысканиям – десять процентов от взысканных сумм или стоимости взысканного имущества;</a:t>
            </a:r>
          </a:p>
          <a:p>
            <a:pPr algn="ctr">
              <a:buNone/>
            </a:pPr>
            <a:r>
              <a:rPr lang="ru-RU" dirty="0" smtClean="0"/>
              <a:t>2)по </a:t>
            </a:r>
            <a:r>
              <a:rPr lang="ru-RU" dirty="0"/>
              <a:t>требованиям, носящим неимущественный характер, по каждому исполнительному документу с должника – физического лица – сумма в размере пяти базовых величин, а с должника – юридического лица – в размере десяти базовых величин.</a:t>
            </a:r>
          </a:p>
          <a:p>
            <a:pPr algn="ctr">
              <a:buNone/>
            </a:pPr>
            <a:r>
              <a:rPr lang="ru-RU" dirty="0"/>
              <a:t>Денежные средства после зачисления на депозитный счет органа принудительного исполнения подлежат перечислению на соответствующий счет органа принудительного исполнения и используются в порядке, установленном законодательством.</a:t>
            </a:r>
            <a:endParaRPr lang="ru-RU" dirty="0"/>
          </a:p>
        </p:txBody>
      </p:sp>
      <p:pic>
        <p:nvPicPr>
          <p:cNvPr id="21506" name="Picture 2" descr="http://ondeck.ru/wp-content/uploads/2013/04/6aa2d58abb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406" y="3789040"/>
            <a:ext cx="3096081" cy="2407941"/>
          </a:xfrm>
          <a:prstGeom prst="rect">
            <a:avLst/>
          </a:prstGeom>
          <a:noFill/>
        </p:spPr>
      </p:pic>
      <p:pic>
        <p:nvPicPr>
          <p:cNvPr id="21508" name="Picture 4" descr="InfoDroit.eu - Neuilly-sur-Seine, France - Юриспруденция/Право 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2892157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59432"/>
            <a:ext cx="7848872" cy="1224136"/>
          </a:xfrm>
        </p:spPr>
        <p:txBody>
          <a:bodyPr>
            <a:normAutofit/>
          </a:bodyPr>
          <a:lstStyle/>
          <a:p>
            <a:r>
              <a:rPr lang="ru-RU" sz="2400" b="1" dirty="0"/>
              <a:t>К действиям по принудительному исполнению, дающим право на взыскание (удержание) </a:t>
            </a:r>
            <a:r>
              <a:rPr lang="ru-RU" sz="2400" b="1" dirty="0" smtClean="0"/>
              <a:t>сумм относятся</a:t>
            </a:r>
            <a:r>
              <a:rPr lang="ru-RU" sz="24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389120"/>
          </a:xfrm>
        </p:spPr>
        <p:txBody>
          <a:bodyPr>
            <a:noAutofit/>
          </a:bodyPr>
          <a:lstStyle/>
          <a:p>
            <a:r>
              <a:rPr lang="ru-RU" sz="2000" dirty="0"/>
              <a:t> обращение взыскания на имущество должника, в том числе на наличные денежные суммы, принадлежащие ему и находящиеся у него и (или) иных лиц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обращение </a:t>
            </a:r>
            <a:r>
              <a:rPr lang="ru-RU" sz="2000" dirty="0"/>
              <a:t>взыскания на денежные средства должника, находящиеся на его счетах в банках и (или) небанковских кредитно-финансовых организациях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 smtClean="0"/>
              <a:t>обращение </a:t>
            </a:r>
            <a:r>
              <a:rPr lang="ru-RU" sz="2000" dirty="0"/>
              <a:t>взыскания на причитающиеся должнику денежные средства, находящиеся на счетах других лиц в банках и (или) небанковских кредитно-финансовых организациях;</a:t>
            </a:r>
          </a:p>
          <a:p>
            <a:r>
              <a:rPr lang="ru-RU" sz="2000" dirty="0" smtClean="0"/>
              <a:t>обращение </a:t>
            </a:r>
            <a:r>
              <a:rPr lang="ru-RU" sz="2000" dirty="0"/>
              <a:t>взыскания на заработную плату должника-гражданина и (или) иные доходы и суммы</a:t>
            </a:r>
            <a:r>
              <a:rPr lang="ru-RU" sz="2000" dirty="0" smtClean="0"/>
              <a:t>,</a:t>
            </a:r>
          </a:p>
          <a:p>
            <a:r>
              <a:rPr lang="ru-RU" sz="2000" dirty="0"/>
              <a:t>принятие </a:t>
            </a:r>
            <a:r>
              <a:rPr lang="ru-RU" sz="2000" dirty="0" smtClean="0"/>
              <a:t>мер по </a:t>
            </a:r>
            <a:r>
              <a:rPr lang="ru-RU" sz="2000" dirty="0"/>
              <a:t>обеспечению исполнения исполнительного документа о взыскании денежных средств, если после наложения ареста на имущество или описи и изъятия имущества должник принял меры для погашения задолженности;</a:t>
            </a:r>
          </a:p>
          <a:p>
            <a:r>
              <a:rPr lang="ru-RU" sz="2000" dirty="0"/>
              <a:t>реализация имущества, подвергнутого аресту в качестве меры по обеспечению </a:t>
            </a:r>
            <a:r>
              <a:rPr lang="ru-RU" sz="2000" dirty="0" smtClean="0"/>
              <a:t>иска при </a:t>
            </a:r>
            <a:r>
              <a:rPr lang="ru-RU" sz="2000" dirty="0"/>
              <a:t>условии, что данная мера сохранила свое действие после возбуждения исполнительного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268172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На Луганщине разрабатывают стратегическую модель развития до 2020 года Информационно-новостной портал 'Час Пик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0"/>
            <a:ext cx="3429000" cy="4572000"/>
          </a:xfrm>
          <a:prstGeom prst="rect">
            <a:avLst/>
          </a:prstGeom>
          <a:noFill/>
        </p:spPr>
      </p:pic>
      <p:pic>
        <p:nvPicPr>
          <p:cNvPr id="20482" name="Picture 2" descr="Курс: Обществознание 6 класс, Тема: 3. Исторические ступени развития обще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28949"/>
            <a:ext cx="6084168" cy="38290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0"/>
            <a:ext cx="9433048" cy="34563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Сумма</a:t>
            </a:r>
            <a:r>
              <a:rPr lang="ru-RU" dirty="0"/>
              <a:t>, оставшаяся после удержания расходов по исполнению и </a:t>
            </a:r>
            <a:r>
              <a:rPr lang="ru-RU" dirty="0" smtClean="0"/>
              <a:t>сумм  </a:t>
            </a:r>
            <a:r>
              <a:rPr lang="ru-RU" dirty="0"/>
              <a:t>используется на удовлетворение требований взыскателя (взыскателей) путем ее перечисления (выдачи) взыскателю (взыскателям) в порядке, установленном законодательством, в том числе и за пределы Республики Беларусь.</a:t>
            </a:r>
          </a:p>
          <a:p>
            <a:pPr algn="ctr">
              <a:buNone/>
            </a:pPr>
            <a:r>
              <a:rPr lang="ru-RU" dirty="0"/>
              <a:t>Сумма, оставшаяся после удовлетворения требований, </a:t>
            </a:r>
            <a:r>
              <a:rPr lang="ru-RU" dirty="0" smtClean="0"/>
              <a:t>подлежит </a:t>
            </a:r>
            <a:r>
              <a:rPr lang="ru-RU" dirty="0"/>
              <a:t>перечислению (выдаче) должнику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Дневник belisimo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34000" y="145661"/>
            <a:ext cx="3810000" cy="6480720"/>
          </a:xfrm>
          <a:prstGeom prst="rect">
            <a:avLst/>
          </a:prstGeom>
          <a:noFill/>
        </p:spPr>
      </p:pic>
      <p:pic>
        <p:nvPicPr>
          <p:cNvPr id="19460" name="Picture 4" descr="Дневник belisimo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1700"/>
            <a:ext cx="3810000" cy="54726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-1"/>
            <a:ext cx="8229600" cy="1129175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Порядок удовлетворения требований о взыскании денежных средств по исполнительным документам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1276" y="2880487"/>
            <a:ext cx="6696744" cy="21341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/>
              <a:t>При недостаточности взысканной с должника суммы для удовлетворения всех требований по исполнительным документам, за исключением суммы, взысканной путем обращения взыскания на счета юридического лица или индивидуального предпринимателя, находящиеся в банках и (или) небанковских кредитно-финансовых организациях, эта сумма распределяется между взыскателями в порядке </a:t>
            </a:r>
            <a:r>
              <a:rPr lang="ru-RU" sz="1800" dirty="0" smtClean="0"/>
              <a:t>очередности.</a:t>
            </a:r>
          </a:p>
          <a:p>
            <a:pPr algn="ctr">
              <a:buNone/>
            </a:pPr>
            <a:r>
              <a:rPr lang="ru-RU" sz="1800" dirty="0" smtClean="0"/>
              <a:t>Требования </a:t>
            </a:r>
            <a:r>
              <a:rPr lang="ru-RU" sz="1800" dirty="0"/>
              <a:t>каждой последующей очереди удовлетворяются после полного погашения требований предыдущей очереди. </a:t>
            </a: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Требования </a:t>
            </a:r>
            <a:r>
              <a:rPr lang="ru-RU" sz="1800" dirty="0"/>
              <a:t>по исполнительным документам удовлетворяются в порядке, установленном актами законодательства.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256559"/>
            <a:ext cx="5184575" cy="1648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5164"/>
            <a:ext cx="7859216" cy="1277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solidFill>
                  <a:schemeClr val="tx2"/>
                </a:solidFill>
              </a:rPr>
              <a:t>Распределение взысканных сумм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68760"/>
            <a:ext cx="4248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наличии нескольких взыскателей и недостаточности взысканной с должника суммы для погашения всех требований взыскателей судебный исполнитель выносит постановление о расчете распределения денежных средств между взыскателями в соответствии с законодательством.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016" y="1462660"/>
            <a:ext cx="2685678" cy="5210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438859"/>
            <a:ext cx="4248471" cy="23044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3D4BA5-11F7-4A10-BE02-0EE73BF1D99D}"/>
</file>

<file path=customXml/itemProps2.xml><?xml version="1.0" encoding="utf-8"?>
<ds:datastoreItem xmlns:ds="http://schemas.openxmlformats.org/officeDocument/2006/customXml" ds:itemID="{DF896B8F-9256-4DD2-886F-7254B6BEABF7}"/>
</file>

<file path=customXml/itemProps3.xml><?xml version="1.0" encoding="utf-8"?>
<ds:datastoreItem xmlns:ds="http://schemas.openxmlformats.org/officeDocument/2006/customXml" ds:itemID="{B0B685EA-5399-4753-BCBF-4DDE85244FA9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564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РАСПРЕДЕЛЕНИЕ ВЗЫСКАННЫХ СУММ МЕЖДУ ВЗЫСКАТЕЛЯМИ</vt:lpstr>
      <vt:lpstr>Расходами по исполнению исполнительного документа являются:  </vt:lpstr>
      <vt:lpstr>Презентация PowerPoint</vt:lpstr>
      <vt:lpstr>Презентация PowerPoint</vt:lpstr>
      <vt:lpstr>Презентация PowerPoint</vt:lpstr>
      <vt:lpstr>К действиям по принудительному исполнению, дающим право на взыскание (удержание) сумм относятся:</vt:lpstr>
      <vt:lpstr>Презентация PowerPoint</vt:lpstr>
      <vt:lpstr> Порядок удовлетворения требований о взыскании денежных средств по исполнительным документам</vt:lpstr>
      <vt:lpstr>Презентация PowerPoint</vt:lpstr>
      <vt:lpstr>Органами принудительного исполнения предоставляются сведения: </vt:lpstr>
      <vt:lpstr>СПАСИБО ЗА ВНИМАНИЕ!!!!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Уголовно-процессуальная форма</dc:title>
  <dc:creator>Полина</dc:creator>
  <cp:lastModifiedBy>samsung</cp:lastModifiedBy>
  <cp:revision>19</cp:revision>
  <dcterms:created xsi:type="dcterms:W3CDTF">2015-02-18T20:27:30Z</dcterms:created>
  <dcterms:modified xsi:type="dcterms:W3CDTF">2016-05-16T14:55:12Z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