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4" r:id="rId2"/>
    <p:sldId id="274" r:id="rId3"/>
    <p:sldId id="256" r:id="rId4"/>
    <p:sldId id="257" r:id="rId5"/>
    <p:sldId id="258" r:id="rId6"/>
    <p:sldId id="259" r:id="rId7"/>
    <p:sldId id="261" r:id="rId8"/>
    <p:sldId id="262" r:id="rId9"/>
    <p:sldId id="275" r:id="rId10"/>
    <p:sldId id="266" r:id="rId11"/>
    <p:sldId id="267" r:id="rId12"/>
    <p:sldId id="268" r:id="rId13"/>
    <p:sldId id="27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FF"/>
    <a:srgbClr val="FFCC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0B53E-9176-47B0-A746-D3AFFD1B4798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F01C3-F311-4C03-9CBD-CB61A0966F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80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BB17-8CDE-4C5C-9E2F-582FEF6001B1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A04D-B5E5-4DED-A114-5F46D37400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BB17-8CDE-4C5C-9E2F-582FEF6001B1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A04D-B5E5-4DED-A114-5F46D3740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BB17-8CDE-4C5C-9E2F-582FEF6001B1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A04D-B5E5-4DED-A114-5F46D3740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BB17-8CDE-4C5C-9E2F-582FEF6001B1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A04D-B5E5-4DED-A114-5F46D37400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BB17-8CDE-4C5C-9E2F-582FEF6001B1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A04D-B5E5-4DED-A114-5F46D3740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BB17-8CDE-4C5C-9E2F-582FEF6001B1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A04D-B5E5-4DED-A114-5F46D37400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BB17-8CDE-4C5C-9E2F-582FEF6001B1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A04D-B5E5-4DED-A114-5F46D37400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BB17-8CDE-4C5C-9E2F-582FEF6001B1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A04D-B5E5-4DED-A114-5F46D3740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BB17-8CDE-4C5C-9E2F-582FEF6001B1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A04D-B5E5-4DED-A114-5F46D3740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BB17-8CDE-4C5C-9E2F-582FEF6001B1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A04D-B5E5-4DED-A114-5F46D37400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0BB17-8CDE-4C5C-9E2F-582FEF6001B1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36A04D-B5E5-4DED-A114-5F46D374007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100BB17-8CDE-4C5C-9E2F-582FEF6001B1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B36A04D-B5E5-4DED-A114-5F46D37400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10" Type="http://schemas.openxmlformats.org/officeDocument/2006/relationships/image" Target="../media/image16.jpeg"/><Relationship Id="rId4" Type="http://schemas.openxmlformats.org/officeDocument/2006/relationships/image" Target="../media/image10.gif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9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" r="2075"/>
          <a:stretch/>
        </p:blipFill>
        <p:spPr bwMode="auto">
          <a:xfrm>
            <a:off x="-166254" y="-531440"/>
            <a:ext cx="9642764" cy="756084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19672" y="2060848"/>
            <a:ext cx="64624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ПРОИЗВОДСТВО ПО ПЕРЕСМОТРУ СУДЕБНЫХ ПОСТАНОВЛЕНИЙ В ПОРЯДКЕ НАДЗОРА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169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270" y="0"/>
            <a:ext cx="71327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 истребовании дела излагается в письменной форме и направляется в суд, рассматривающий экономические дела, вынесший обжалуемое судебное постановление, который должен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пяти дней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его получения направить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истребуемое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дело в Верховный Суд Республики Беларусь или Генеральную прокуратуру Республики Беларусь.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245835"/>
            <a:ext cx="48795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 результате истребования дела должностное лицо, имеющее право принесения протеста в порядке надзора, после проверки дела в порядке надзора не найдет оснований для принесения протеста, принимается решение об отказе в принесении протеста, о чем сообщается лицу, подавшему жалобу в порядке надзора.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03466" y="1628800"/>
            <a:ext cx="55004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об отказе в истребовании дела и принесении протеста принимается, если из жалобы в порядке надзора и представленных документов видно, что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доводы, изложенные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ней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 могут повлечь отмену судебного постановления,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неуважительным причинам пропущен срок подачи жалобы в порядке надзора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либо по неуважительным причинам не была подана кассационная жалоба (протест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C:\Users\Оксана\Desktop\Новая папка\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45" y="1753843"/>
            <a:ext cx="3287589" cy="2491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Оксана\Desktop\Новая папка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140" y="82595"/>
            <a:ext cx="2162386" cy="177447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Оксана\Desktop\Новая папка\zhaloby_2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37" r="8036" b="1737"/>
          <a:stretch/>
        </p:blipFill>
        <p:spPr bwMode="auto">
          <a:xfrm>
            <a:off x="4879598" y="4120355"/>
            <a:ext cx="4180614" cy="243380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274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96" y="25121"/>
            <a:ext cx="9217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порядке надзора может быть принесен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одного 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вступления в законную силу судебного постановления. Если последующие судебные постановления не отменяют (изменяют) судебного постановления, которым спор (дело) разрешен по существу,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принесения протеста исчисляется с даты вступления в силу этого судебного постановления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96" y="3995678"/>
            <a:ext cx="91192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протест приносится Генеральным прокурором Республики Беларусь или его заместителями, без наличия жалобы, в нем должны быть приведены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мотивы, явившиеся основанием для истребования дела.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Копия протеста в порядке надзора направляется лицам, участвующим в деле, не позднее пяти дней со дня принесения протеста в суд, рассматривающий экономические дела, надзорной инстанции.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Должностное лицо, принесшее протест в порядке надзора, вправе до начала рассмотрения дела отозвать протест с обоснованием причин его отзыва. При этом лица, участвующие в деле, извещаются об отзыве протеста в порядке надзора.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3966" y="1569372"/>
            <a:ext cx="44386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принесения протеста в порядке надзора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восстанавливается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жалоба была подана с соблюдением установленного срока ее подачи, но решение по ней не было принято. Восстановление срока для принесения протеста в порядке надзора должно быть в протесте оговорено.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Оксана\Desktop\Новая папка\КОНЮК Александр Владимиро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65171"/>
            <a:ext cx="2018131" cy="300617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6517169" y="2507815"/>
            <a:ext cx="1584176" cy="17188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220" name="Picture 4" descr="C:\Users\Оксана\Desktop\Новая папка\i (1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5" r="6534"/>
          <a:stretch/>
        </p:blipFill>
        <p:spPr bwMode="auto">
          <a:xfrm>
            <a:off x="45547" y="1779447"/>
            <a:ext cx="2576945" cy="20478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238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3174" y="127277"/>
            <a:ext cx="756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 в порядке надзора должен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содержать: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7" y="4792248"/>
            <a:ext cx="6543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направления дела для рассмотрения в суд, рассматривающий экономические дела, надзорной инстанции, мотивы направления с указанием конкретных норм материального и (или) процессуального права, нарушенных при принятии опротестовываемого судебного постановления;</a:t>
            </a: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просьбу должностного лица, принесшего протест.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9" y="620688"/>
            <a:ext cx="73803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суда, рассматривающего экономические дела, надзорной инстанции, в который приносится протест;</a:t>
            </a:r>
          </a:p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суда, рассматривающего экономические дела, принявшего опротестовываемое судебное постановление, номер дела, дату принятия судебного постановления, краткое его содержание; данные о других судебных постановлениях, принятых по этому делу; мотивы, по которым признается, что судебные постановления не обжаловались в судах, рассматривающих экономические дела, апелляционной и кассационной инстанций по уважительным причинам;</a:t>
            </a:r>
            <a:endParaRPr lang="ru-RU" dirty="0"/>
          </a:p>
        </p:txBody>
      </p:sp>
      <p:pic>
        <p:nvPicPr>
          <p:cNvPr id="10243" name="Picture 3" descr="C:\Users\Оксана\Desktop\Новая папка\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352" y="3153273"/>
            <a:ext cx="2514600" cy="36703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Оксана\Desktop\Новая папка\zagruzhenno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5" r="12384"/>
          <a:stretch/>
        </p:blipFill>
        <p:spPr bwMode="auto">
          <a:xfrm rot="21431655">
            <a:off x="145928" y="667211"/>
            <a:ext cx="1953490" cy="21488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Оксана\Desktop\Новая папка\sroki-rassmotreniya-zayavleniya-po-osago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08" y="2940521"/>
            <a:ext cx="2182447" cy="163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C:\Users\Оксана\Desktop\Новая папка\94c1f02dd62292b05c732c66e774af8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023">
            <a:off x="3274221" y="2940522"/>
            <a:ext cx="3076417" cy="230731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3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C:\Users\Оксана\Desktop\Новая папка\i (4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4"/>
          <a:stretch/>
        </p:blipFill>
        <p:spPr bwMode="auto">
          <a:xfrm>
            <a:off x="0" y="3789040"/>
            <a:ext cx="4348881" cy="26642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585" y="82242"/>
            <a:ext cx="645026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Суд, рассматривающий экономические дела, надзорной инстанции оставляет протест в порядке надзора без рассмотрения, если: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 принесен без поводов, предусмотренных статьей 308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(или) к нему не приложены соответственно жалоба, представление или ходатайство;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 принесен по истечении срока, установленного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 в нем не оговорено о восстановлении срока для принесения протеста в порядке, предусмотренном частью третьей статьи 309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 не отвечает требованиям, установленным статьей 310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Кодекса.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Оксана\Desktop\Новая папка\000571_24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12" y="2656655"/>
            <a:ext cx="5796459" cy="429662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Оксана\Desktop\Новая папка\3-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138" y="404664"/>
            <a:ext cx="3046734" cy="26035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798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40" y="4642009"/>
            <a:ext cx="901301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dirty="0" smtClean="0">
                <a:solidFill>
                  <a:srgbClr val="00B050"/>
                </a:solidFill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судебных постановлений в порядке надзора является исключительной стадией хозяйственного процесса, для которого характерны особенности возбуждения надзорного производства, рассмотрения жалобы (представления, ходатайства) на вступившие в законную силу судебные постановления и принесения надзорного протеста, а также самого судопроизводства в экономическом суде надзорной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инстанции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26064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Суд, рассматривающий экономические дела, надзорной инстанции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40673" y="148478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Президиум Верховного Суда Республики Беларусь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судебных постановлений, принятых экономическими судами первой, апелляционной и кассационной инстанций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598845" y="2644400"/>
            <a:ext cx="4572000" cy="18774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Пленум Верховного Суда Республики Беларусь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постановлений Президиума Верховного Суда Республики Беларусь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411760" y="906979"/>
            <a:ext cx="1224136" cy="5778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580112" y="720116"/>
            <a:ext cx="1872208" cy="21328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290" name="Picture 2" descr="C:\Users\Оксана\Desktop\Новая папка\000133924_480_nadzo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61359"/>
            <a:ext cx="1368152" cy="182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Оксана\Desktop\Новая папка\000571_24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63" y="2401500"/>
            <a:ext cx="3383793" cy="250823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Оксана\Desktop\Новая папка\zagruzhenno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80" r="15265"/>
          <a:stretch/>
        </p:blipFill>
        <p:spPr bwMode="auto">
          <a:xfrm>
            <a:off x="4531148" y="906979"/>
            <a:ext cx="1769043" cy="208343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8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ксана\Desktop\Новая папка\000013_672280_sud7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5"/>
            <a:ext cx="4092932" cy="295232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Оксана\Desktop\Новая папка\4344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6"/>
          <a:stretch/>
        </p:blipFill>
        <p:spPr bwMode="auto">
          <a:xfrm>
            <a:off x="-252537" y="3789040"/>
            <a:ext cx="4261481" cy="316038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Оксана\Desktop\Новая папка\sm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01" y="88461"/>
            <a:ext cx="6147710" cy="410359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407143"/>
            <a:ext cx="4785303" cy="3139321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Вступившие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законную силу судебные постановления судов, рассматривающих экономические дела, в Республике Беларусь могут быть пересмотрены в порядке надзора по протесту должностных лиц, за исключением постановлений Пленума Верховного Суда Республики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Беларусь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3938071"/>
            <a:ext cx="65652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в порядке надзора на судебное постановление может быть подана лицам, имеющим право принесения протеста, в срок не более одного года со дня вступления в законную силу судебного постановления. Если последующие судебные постановления не отменяют (изменяют) судебного постановления, которым спор (дело) разрешен по существу, срок подачи жалобы в порядке надзора исчисляется со дня вступления в силу этого судебного постановления. Пропуск указанного срока является основанием для возвращения жалобы в порядке надзора</a:t>
            </a:r>
          </a:p>
        </p:txBody>
      </p:sp>
    </p:spTree>
    <p:extLst>
      <p:ext uri="{BB962C8B-B14F-4D97-AF65-F5344CB8AC3E}">
        <p14:creationId xmlns:p14="http://schemas.microsoft.com/office/powerpoint/2010/main" val="2213854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Оксана\Desktop\Новая папка\ШКУРДЮК Жанна Борисовна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622" y="33713"/>
            <a:ext cx="1877949" cy="279668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Оксана\Desktop\Новая папка\sukalo_new3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" y="-132578"/>
            <a:ext cx="2087521" cy="321088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Оксана\Desktop\Новая папка\АНИСКЕВИЧ Руслан Геннадьевич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4675"/>
            <a:ext cx="2310899" cy="301362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Оксана\Desktop\Новая папка\ЗАБАРА Андрей Александрович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037" y="-81614"/>
            <a:ext cx="1936899" cy="265236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Оксана\Desktop\Новая папка\КАЛИНКОВИЧ Валерий Леонидович - копия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254" y="-132578"/>
            <a:ext cx="1984406" cy="271589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Оксана\Desktop\Новая папка\КОНЮК Александр Владимирович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240" y="2583314"/>
            <a:ext cx="2361759" cy="35180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Оксана\Desktop\Новая папка\stuk - копия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97152"/>
            <a:ext cx="3094767" cy="23210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8779" y="1464934"/>
            <a:ext cx="7310950" cy="3693319"/>
          </a:xfrm>
          <a:prstGeom prst="rect">
            <a:avLst/>
          </a:prstGeom>
          <a:solidFill>
            <a:srgbClr val="FFFFCC">
              <a:alpha val="69804"/>
            </a:srgbClr>
          </a:solidFill>
          <a:ln>
            <a:solidFill>
              <a:srgbClr val="FFFFCC">
                <a:alpha val="69804"/>
              </a:srgbClr>
            </a:solidFill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 надзора вправе приносить: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Верховного Суда Республики Беларусь и Генеральный прокурор Республики Беларусь – на судебные постановления любого суда, рассматривающего экономические дела, в Республике Беларусь, за исключением постановлений Пленума Верховного Суда Республики Беларусь;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заместители Председателя Верховного Суда Республики Беларусь и заместители Генерального прокурора Республики Беларусь – на судебные постановления любого суда, рассматривающего экономические дела, в Республике Беларусь, за исключением постановлений Президиума или Пленума Верховного Суда Республики Беларусь.</a:t>
            </a:r>
          </a:p>
        </p:txBody>
      </p:sp>
      <p:pic>
        <p:nvPicPr>
          <p:cNvPr id="2058" name="Picture 10" descr="C:\Users\Оксана\Desktop\Новая папка\sm (1).jpg"/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0F0EE"/>
              </a:clrFrom>
              <a:clrTo>
                <a:srgbClr val="F0F0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2"/>
          <a:stretch/>
        </p:blipFill>
        <p:spPr bwMode="auto">
          <a:xfrm>
            <a:off x="2555776" y="4561564"/>
            <a:ext cx="1780661" cy="229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Оксана\Desktop\Новая папка\sm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82" t="-524" r="1882" b="32144"/>
          <a:stretch/>
        </p:blipFill>
        <p:spPr bwMode="auto">
          <a:xfrm>
            <a:off x="0" y="4797152"/>
            <a:ext cx="2296819" cy="229240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1639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16632"/>
            <a:ext cx="6858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Жалобу в порядке надзора вправе </a:t>
            </a:r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подать: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участвующие в деле,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чьи права и законные интересы нарушены судебным постановлением, вынесенным по делу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4690362"/>
            <a:ext cx="57671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в порядке надзора принимается к рассмотрению, если заявителем исчерпаны все имеющиеся средства правовой защиты в судах, рассматривающих экономические дела, апелляционной и кассационной инстанций, а также если причины, по которым не была подана апелляционная или кассационная жалоба, признаны уважительными.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Оксана\Desktop\Новая папка\obrazets-zhalobyi-po-delu-ob-administrativnom-pravonarushen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430" y="15489"/>
            <a:ext cx="3099614" cy="4925679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Оксана\Desktop\Новая папка\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4" y="866314"/>
            <a:ext cx="5778500" cy="38481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Оксана\Desktop\Новая папка\suppliers--145398093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9" r="50000"/>
          <a:stretch/>
        </p:blipFill>
        <p:spPr bwMode="auto">
          <a:xfrm>
            <a:off x="0" y="3170878"/>
            <a:ext cx="3915939" cy="380161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18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323" y="4725144"/>
            <a:ext cx="84131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судов, рассматривающих экономические дела, рассматривавших дело в первой, апелляционной и кассационной инстанциях, и содержание принятых ими судебных постановлений;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пересмотра судебного постановления, предусмотренные статьей 314 настоящего Кодекса, со ссылкой на акты законодательства, подтверждающие наличие этих оснований;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прилагаемых к жалобе документов.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9201" y="188640"/>
            <a:ext cx="5091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жалобе в порядке надзора должны быть указаны:</a:t>
            </a:r>
            <a:endParaRPr lang="ru-RU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70" y="891686"/>
            <a:ext cx="52565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должности, фамилия, собственное имя, отчество должностного лица, которому адресуется жалоба;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собственное имя, отчество (наименование) лица, подающего жалобу, его место жительства (место пребывания) или место нахождения и процессуальное положение в деле;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3" name="Picture 7" descr="C:\Users\Оксана\Desktop\Новая папка\nadzo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7466">
            <a:off x="5127290" y="85899"/>
            <a:ext cx="2052534" cy="295564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Оксана\Desktop\Новая папка\parfenenka-sud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8533">
            <a:off x="6445011" y="325779"/>
            <a:ext cx="2139499" cy="30380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70104" y="3138237"/>
            <a:ext cx="4187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обжалуемое судебное постановление;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77779" y="3612597"/>
            <a:ext cx="572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фамилии, собственные имена, отчества (наименования) лиц, участвующих в деле, их место жительства (место пребывания) или место нахождения;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4" name="Picture 8" descr="C:\Users\Оксана\Desktop\Новая папка\43447 - копи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2735924"/>
            <a:ext cx="3608078" cy="240538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4644008" y="891686"/>
            <a:ext cx="2016224" cy="8757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7343456" y="1844824"/>
            <a:ext cx="0" cy="16627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53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о принятии жалобы в порядке надзора рассматривается лицами, имеющими право принесения протеста в порядке надзора, </a:t>
            </a:r>
            <a:r>
              <a:rPr lang="ru-RU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пяти дней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ее поступления в Верховный Суд Республики Беларусь, Генеральную прокуратуру Республики Беларусь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23980" y="2708920"/>
            <a:ext cx="60121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в порядке надзора возвращается, если: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соблюдены требования, предъявляемые настоящим Кодексом к форме и содержанию жалобы в порядке надзора;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в порядке надзора подана по истечении установленного срока и отсутствует ходатайство о его восстановлении, за исключением случаев, указанных в части второй статьи 300 настоящего Кодекса;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принятия жалобы в порядке надзора к рассмотрению от лица, подавшего жалобу, поступило заявление о ее возвращении;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жалоба в порядке надзора подана минуя кассационную инстанцию суда, рассматривающего экономические дела, без уважительных причин.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Оксана\Desktop\Новая папка\at656408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7" y="3487338"/>
            <a:ext cx="3066272" cy="31957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Оксана\Desktop\Новая папка\big_2015042117283761436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360" y="879105"/>
            <a:ext cx="3744416" cy="203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Оксана\Desktop\Новая папка\i (6)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32" y="1388969"/>
            <a:ext cx="2423641" cy="1815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Оксана\Desktop\Новая папка\i (7)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90307"/>
            <a:ext cx="2104504" cy="140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80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04085"/>
            <a:ext cx="7200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Жалоба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 надзора рассматривается должностным лицом, имеющим право принесения протеста в порядке надзора, в срок 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двух месяцев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ее поступления в Верховный Суд Республики Беларусь, Генеральную прокуратуру Республики Беларусь.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имеются сомнения в законности обжалуемого судебного постановления, принимается решение об истребовании дела.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7" descr="C:\Users\Оксана\Desktop\Новая папка\КОНЮК Александр Владимирови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5" y="3098731"/>
            <a:ext cx="2555775" cy="380704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Оксана\Desktop\Новая папка\i (8)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23" y="3553756"/>
            <a:ext cx="3654781" cy="332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Оксана\Desktop\Новая папка\i (9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8" r="5427" b="31522"/>
          <a:stretch/>
        </p:blipFill>
        <p:spPr bwMode="auto">
          <a:xfrm>
            <a:off x="458207" y="1695657"/>
            <a:ext cx="2664296" cy="21608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22503" y="1844824"/>
            <a:ext cx="60486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Должностные лица, вправе истребовать дело из соответствующего суда, рассматривающего экономические дела, для проверки в порядке надзора и принести протест на вступившие в законную силу судебные постановления только при наличии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поводов и оснований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3" descr="C:\Users\Оксана\Desktop\Новая папка\sukalo_new3 - копия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294225"/>
            <a:ext cx="2199960" cy="338382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Оксана\Desktop\Новая папка\3-5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0" t="9046"/>
          <a:stretch/>
        </p:blipFill>
        <p:spPr bwMode="auto">
          <a:xfrm>
            <a:off x="0" y="78639"/>
            <a:ext cx="1979712" cy="17372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465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6" y="14001"/>
            <a:ext cx="888992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Поводом к истребованию дела и принесению протеста является: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1) жалоба лиц;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2) представление или ходатайство судьи;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3) иск (заявление) прокурора, предъявленный в целях защиты государственных и общественных интересов. В таком случае истребовать дело и принести протест вправе Генеральный прокурор Республики Беларусь и его заместители.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	</a:t>
            </a:r>
          </a:p>
          <a:p>
            <a:pPr algn="just"/>
            <a:r>
              <a:rPr 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4725144"/>
            <a:ext cx="64899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к принесению протеста:</a:t>
            </a: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существенные нарушения норм материального и (или) процессуального права.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к истребованию дела: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наличие доводов, вызывающих сомнения в законности судебного постановления.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Оксана\Desktop\Новая папка\i (6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325" y="1484784"/>
            <a:ext cx="27336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Оксана\Desktop\Новая папка\20110217_su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0"/>
          <a:stretch/>
        </p:blipFill>
        <p:spPr bwMode="auto">
          <a:xfrm>
            <a:off x="-108520" y="1556792"/>
            <a:ext cx="3478729" cy="356388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Оксана\Desktop\Новая папка\big_2015042117283761436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" y="4498655"/>
            <a:ext cx="4140824" cy="2247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Оксана\Desktop\Новая папка\i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539" y="2677269"/>
            <a:ext cx="29718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67142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75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75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19115C4-E5B9-4029-9CFB-00189391B795}"/>
</file>

<file path=customXml/itemProps2.xml><?xml version="1.0" encoding="utf-8"?>
<ds:datastoreItem xmlns:ds="http://schemas.openxmlformats.org/officeDocument/2006/customXml" ds:itemID="{0F69983D-3DDF-4C20-8E64-10B758BCD4AC}"/>
</file>

<file path=customXml/itemProps3.xml><?xml version="1.0" encoding="utf-8"?>
<ds:datastoreItem xmlns:ds="http://schemas.openxmlformats.org/officeDocument/2006/customXml" ds:itemID="{4C410F1B-A72B-417C-8993-102D86508670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314</TotalTime>
  <Words>1012</Words>
  <Application>Microsoft Office PowerPoint</Application>
  <PresentationFormat>Экран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</dc:creator>
  <cp:lastModifiedBy>Оксана</cp:lastModifiedBy>
  <cp:revision>51</cp:revision>
  <dcterms:created xsi:type="dcterms:W3CDTF">2016-05-18T17:19:11Z</dcterms:created>
  <dcterms:modified xsi:type="dcterms:W3CDTF">2016-05-18T22:34:11Z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